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2.xml" ContentType="application/vnd.openxmlformats-officedocument.presentationml.notesSlide+xml"/>
  <Default Extension="doc" ContentType="application/msword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Default Extension="tiff" ContentType="image/tif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wmf" ContentType="image/x-wmf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handoutMasterIdLst>
    <p:handoutMasterId r:id="rId86"/>
  </p:handoutMasterIdLst>
  <p:sldIdLst>
    <p:sldId id="623" r:id="rId2"/>
    <p:sldId id="487" r:id="rId3"/>
    <p:sldId id="557" r:id="rId4"/>
    <p:sldId id="593" r:id="rId5"/>
    <p:sldId id="668" r:id="rId6"/>
    <p:sldId id="644" r:id="rId7"/>
    <p:sldId id="645" r:id="rId8"/>
    <p:sldId id="628" r:id="rId9"/>
    <p:sldId id="661" r:id="rId10"/>
    <p:sldId id="646" r:id="rId11"/>
    <p:sldId id="666" r:id="rId12"/>
    <p:sldId id="484" r:id="rId13"/>
    <p:sldId id="580" r:id="rId14"/>
    <p:sldId id="594" r:id="rId15"/>
    <p:sldId id="532" r:id="rId16"/>
    <p:sldId id="669" r:id="rId17"/>
    <p:sldId id="694" r:id="rId18"/>
    <p:sldId id="691" r:id="rId19"/>
    <p:sldId id="693" r:id="rId20"/>
    <p:sldId id="687" r:id="rId21"/>
    <p:sldId id="673" r:id="rId22"/>
    <p:sldId id="677" r:id="rId23"/>
    <p:sldId id="591" r:id="rId24"/>
    <p:sldId id="670" r:id="rId25"/>
    <p:sldId id="671" r:id="rId26"/>
    <p:sldId id="563" r:id="rId27"/>
    <p:sldId id="695" r:id="rId28"/>
    <p:sldId id="565" r:id="rId29"/>
    <p:sldId id="606" r:id="rId30"/>
    <p:sldId id="566" r:id="rId31"/>
    <p:sldId id="653" r:id="rId32"/>
    <p:sldId id="674" r:id="rId33"/>
    <p:sldId id="696" r:id="rId34"/>
    <p:sldId id="679" r:id="rId35"/>
    <p:sldId id="680" r:id="rId36"/>
    <p:sldId id="681" r:id="rId37"/>
    <p:sldId id="682" r:id="rId38"/>
    <p:sldId id="683" r:id="rId39"/>
    <p:sldId id="684" r:id="rId40"/>
    <p:sldId id="685" r:id="rId41"/>
    <p:sldId id="689" r:id="rId42"/>
    <p:sldId id="621" r:id="rId43"/>
    <p:sldId id="622" r:id="rId44"/>
    <p:sldId id="697" r:id="rId45"/>
    <p:sldId id="614" r:id="rId46"/>
    <p:sldId id="619" r:id="rId47"/>
    <p:sldId id="643" r:id="rId48"/>
    <p:sldId id="665" r:id="rId49"/>
    <p:sldId id="615" r:id="rId50"/>
    <p:sldId id="639" r:id="rId51"/>
    <p:sldId id="526" r:id="rId52"/>
    <p:sldId id="525" r:id="rId53"/>
    <p:sldId id="572" r:id="rId54"/>
    <p:sldId id="476" r:id="rId55"/>
    <p:sldId id="601" r:id="rId56"/>
    <p:sldId id="504" r:id="rId57"/>
    <p:sldId id="505" r:id="rId58"/>
    <p:sldId id="456" r:id="rId59"/>
    <p:sldId id="266" r:id="rId60"/>
    <p:sldId id="457" r:id="rId61"/>
    <p:sldId id="515" r:id="rId62"/>
    <p:sldId id="458" r:id="rId63"/>
    <p:sldId id="517" r:id="rId64"/>
    <p:sldId id="608" r:id="rId65"/>
    <p:sldId id="607" r:id="rId66"/>
    <p:sldId id="549" r:id="rId67"/>
    <p:sldId id="550" r:id="rId68"/>
    <p:sldId id="490" r:id="rId69"/>
    <p:sldId id="478" r:id="rId70"/>
    <p:sldId id="568" r:id="rId71"/>
    <p:sldId id="575" r:id="rId72"/>
    <p:sldId id="609" r:id="rId73"/>
    <p:sldId id="654" r:id="rId74"/>
    <p:sldId id="655" r:id="rId75"/>
    <p:sldId id="656" r:id="rId76"/>
    <p:sldId id="657" r:id="rId77"/>
    <p:sldId id="692" r:id="rId78"/>
    <p:sldId id="658" r:id="rId79"/>
    <p:sldId id="659" r:id="rId80"/>
    <p:sldId id="660" r:id="rId81"/>
    <p:sldId id="662" r:id="rId82"/>
    <p:sldId id="663" r:id="rId83"/>
    <p:sldId id="664" r:id="rId8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FF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50" autoAdjust="0"/>
    <p:restoredTop sz="94143" autoAdjust="0"/>
  </p:normalViewPr>
  <p:slideViewPr>
    <p:cSldViewPr>
      <p:cViewPr varScale="1">
        <p:scale>
          <a:sx n="66" d="100"/>
          <a:sy n="66" d="100"/>
        </p:scale>
        <p:origin x="-739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7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tableStyles" Target="tableStyle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drawings/_rels/vmlDrawing10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12" Type="http://schemas.openxmlformats.org/officeDocument/2006/relationships/image" Target="../media/image92.wmf"/><Relationship Id="rId2" Type="http://schemas.openxmlformats.org/officeDocument/2006/relationships/image" Target="../media/image82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11" Type="http://schemas.openxmlformats.org/officeDocument/2006/relationships/image" Target="../media/image91.wmf"/><Relationship Id="rId5" Type="http://schemas.openxmlformats.org/officeDocument/2006/relationships/image" Target="../media/image85.wmf"/><Relationship Id="rId10" Type="http://schemas.openxmlformats.org/officeDocument/2006/relationships/image" Target="../media/image90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7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2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wmf"/><Relationship Id="rId2" Type="http://schemas.openxmlformats.org/officeDocument/2006/relationships/image" Target="../media/image127.wmf"/><Relationship Id="rId1" Type="http://schemas.openxmlformats.org/officeDocument/2006/relationships/image" Target="../media/image126.wmf"/><Relationship Id="rId5" Type="http://schemas.openxmlformats.org/officeDocument/2006/relationships/image" Target="../media/image130.wmf"/><Relationship Id="rId4" Type="http://schemas.openxmlformats.org/officeDocument/2006/relationships/image" Target="../media/image129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wmf"/><Relationship Id="rId2" Type="http://schemas.openxmlformats.org/officeDocument/2006/relationships/image" Target="../media/image132.wmf"/><Relationship Id="rId1" Type="http://schemas.openxmlformats.org/officeDocument/2006/relationships/image" Target="../media/image131.wmf"/><Relationship Id="rId4" Type="http://schemas.openxmlformats.org/officeDocument/2006/relationships/image" Target="../media/image134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2.wmf"/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10" Type="http://schemas.openxmlformats.org/officeDocument/2006/relationships/image" Target="../media/image144.wmf"/><Relationship Id="rId4" Type="http://schemas.openxmlformats.org/officeDocument/2006/relationships/image" Target="../media/image138.wmf"/><Relationship Id="rId9" Type="http://schemas.openxmlformats.org/officeDocument/2006/relationships/image" Target="../media/image143.w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7.wmf"/><Relationship Id="rId2" Type="http://schemas.openxmlformats.org/officeDocument/2006/relationships/image" Target="../media/image146.wmf"/><Relationship Id="rId1" Type="http://schemas.openxmlformats.org/officeDocument/2006/relationships/image" Target="../media/image145.wmf"/><Relationship Id="rId4" Type="http://schemas.openxmlformats.org/officeDocument/2006/relationships/image" Target="../media/image148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image" Target="../media/image24.wmf"/><Relationship Id="rId4" Type="http://schemas.openxmlformats.org/officeDocument/2006/relationships/image" Target="../media/image2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30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Relationship Id="rId6" Type="http://schemas.openxmlformats.org/officeDocument/2006/relationships/image" Target="../media/image45.wmf"/><Relationship Id="rId5" Type="http://schemas.openxmlformats.org/officeDocument/2006/relationships/image" Target="../media/image44.wmf"/><Relationship Id="rId4" Type="http://schemas.openxmlformats.org/officeDocument/2006/relationships/image" Target="../media/image43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63.wmf"/><Relationship Id="rId2" Type="http://schemas.openxmlformats.org/officeDocument/2006/relationships/image" Target="../media/image62.wmf"/><Relationship Id="rId1" Type="http://schemas.openxmlformats.org/officeDocument/2006/relationships/image" Target="../media/image61.wmf"/><Relationship Id="rId4" Type="http://schemas.openxmlformats.org/officeDocument/2006/relationships/image" Target="../media/image64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6.wmf"/><Relationship Id="rId1" Type="http://schemas.openxmlformats.org/officeDocument/2006/relationships/image" Target="../media/image65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E59FFF27-242A-45A1-A92B-6862C5C6AF03}" type="datetimeFigureOut">
              <a:rPr lang="en-US" altLang="ko-KR"/>
              <a:pPr/>
              <a:t>12/5/2016</a:t>
            </a:fld>
            <a:endParaRPr lang="en-US" altLang="ko-KR"/>
          </a:p>
        </p:txBody>
      </p:sp>
      <p:sp>
        <p:nvSpPr>
          <p:cNvPr id="11571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11571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13AA8AB4-F785-4E46-A46E-7241EE699D40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굴림" charset="-127"/>
              </a:defRPr>
            </a:lvl1pPr>
          </a:lstStyle>
          <a:p>
            <a:endParaRPr lang="fr-FR" altLang="ko-KR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062A33F4-9338-418A-B4D9-6858F3BFCF2D}" type="datetimeFigureOut">
              <a:rPr lang="fr-FR" altLang="ko-KR"/>
              <a:pPr/>
              <a:t>05/12/2016</a:t>
            </a:fld>
            <a:endParaRPr lang="fr-FR" altLang="ko-KR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  <a:ea typeface="굴림" charset="-127"/>
              </a:defRPr>
            </a:lvl1pPr>
          </a:lstStyle>
          <a:p>
            <a:endParaRPr lang="fr-FR" altLang="ko-KR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  <a:ea typeface="굴림" charset="-127"/>
              </a:defRPr>
            </a:lvl1pPr>
          </a:lstStyle>
          <a:p>
            <a:fld id="{DC1E2715-81DC-4813-8F14-C319E93D45FA}" type="slidenum">
              <a:rPr lang="fr-FR" altLang="ko-KR"/>
              <a:pPr/>
              <a:t>‹N°›</a:t>
            </a:fld>
            <a:endParaRPr lang="fr-FR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CE91579-75B9-4C84-A02B-5A40F85B64EA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슬라이드 이미지 개체 틀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4691" name="슬라이드 노트 개체 틀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altLang="ko-KR" dirty="0" smtClean="0"/>
              <a:t>Mismatch between the phase</a:t>
            </a:r>
            <a:endParaRPr lang="ko-KR" altLang="en-US" smtClean="0"/>
          </a:p>
        </p:txBody>
      </p:sp>
      <p:sp>
        <p:nvSpPr>
          <p:cNvPr id="114692" name="슬라이드 번호 개체 틀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44563"/>
            <a:fld id="{4371E79E-090A-46BF-A59D-6E347FFB01F0}" type="slidenum">
              <a:rPr lang="ko-KR" altLang="en-US" smtClean="0">
                <a:solidFill>
                  <a:srgbClr val="000000"/>
                </a:solidFill>
              </a:rPr>
              <a:pPr defTabSz="944563"/>
              <a:t>61</a:t>
            </a:fld>
            <a:endParaRPr lang="ko-KR" altLang="en-US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507" y="4343103"/>
            <a:ext cx="5028988" cy="4115692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latin typeface="Arial" pitchFamily="34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663D0CE-BB81-4CDB-B0C0-F37602D96DA7}" type="slidenum">
              <a:rPr lang="fr-FR" altLang="ko-KR" smtClean="0">
                <a:ea typeface="Gulim" pitchFamily="34" charset="-127"/>
              </a:rPr>
              <a:pPr>
                <a:defRPr/>
              </a:pPr>
              <a:t>12</a:t>
            </a:fld>
            <a:endParaRPr lang="fr-FR" altLang="ko-KR" smtClean="0">
              <a:ea typeface="Gulim" pitchFamily="34" charset="-127"/>
            </a:endParaRPr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fr-FR" altLang="ko-KR" smtClean="0">
              <a:latin typeface="Arial" pitchFamily="34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21CA1BF-5E6A-4E55-B308-E7E9471CF402}" type="slidenum">
              <a:rPr lang="fr-FR"/>
              <a:pPr/>
              <a:t>26</a:t>
            </a:fld>
            <a:endParaRPr lang="fr-FR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7088B2-7B13-4C25-A265-A34CFC513CB0}" type="slidenum">
              <a:rPr lang="en-US"/>
              <a:pPr/>
              <a:t>49</a:t>
            </a:fld>
            <a:endParaRPr 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39C1FDE0-E06D-459D-97CA-506782F7CB46}" type="slidenum">
              <a:rPr lang="fr-FR" altLang="ko-KR" smtClean="0">
                <a:latin typeface="Arial" pitchFamily="34" charset="0"/>
                <a:ea typeface="Gulim" pitchFamily="34" charset="-127"/>
              </a:rPr>
              <a:pPr>
                <a:defRPr/>
              </a:pPr>
              <a:t>57</a:t>
            </a:fld>
            <a:endParaRPr lang="fr-FR" altLang="ko-KR" smtClean="0">
              <a:latin typeface="Arial" pitchFamily="34" charset="0"/>
              <a:ea typeface="Gulim" pitchFamily="34" charset="-127"/>
            </a:endParaRPr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latin typeface="Arial" pitchFamily="34" charset="0"/>
              <a:ea typeface="Gulim" pitchFamily="34" charset="-127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DE14FD-02D5-4A9F-BE4A-80D574EE2405}" type="slidenum">
              <a:rPr lang="en-US"/>
              <a:pPr/>
              <a:t>58</a:t>
            </a:fld>
            <a:endParaRPr lang="en-US"/>
          </a:p>
        </p:txBody>
      </p:sp>
      <p:sp>
        <p:nvSpPr>
          <p:cNvPr id="1290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68825" cy="3427413"/>
          </a:xfrm>
          <a:ln/>
        </p:spPr>
      </p:sp>
      <p:sp>
        <p:nvSpPr>
          <p:cNvPr id="1290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384" y="4341991"/>
            <a:ext cx="5027235" cy="4116432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4588" y="685800"/>
            <a:ext cx="4570412" cy="3427413"/>
          </a:xfrm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5988" y="4341813"/>
            <a:ext cx="5026025" cy="4116387"/>
          </a:xfrm>
          <a:noFill/>
          <a:ln/>
        </p:spPr>
        <p:txBody>
          <a:bodyPr/>
          <a:lstStyle/>
          <a:p>
            <a:pPr eaLnBrk="1" hangingPunct="1"/>
            <a:endParaRPr lang="fr-FR" altLang="ko-KR" smtClean="0">
              <a:ea typeface="굴림" charset="-127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C5D0399-B856-4D30-BB2A-B2BCF5A79E78}" type="datetimeFigureOut">
              <a:rPr lang="en-US" altLang="ko-KR"/>
              <a:pPr/>
              <a:t>12/5/2016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F41BCC-B120-4755-B2DD-FF69B2FC9813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EA7E164-6CFE-4F98-81E9-3443103D88BD}" type="datetimeFigureOut">
              <a:rPr lang="en-US" altLang="ko-KR"/>
              <a:pPr/>
              <a:t>12/5/2016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160003-20ED-48B5-9D99-AD5A498E44D6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E58FBED-8D6F-4501-9236-92979D1F2784}" type="datetimeFigureOut">
              <a:rPr lang="en-US" altLang="ko-KR"/>
              <a:pPr/>
              <a:t>12/5/2016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47A04-D2C3-446B-9A57-C13848E79D89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6" name="Espace réservé de la date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476D7082-3F5F-44FE-91CF-99703AB2E56F}" type="slidenum">
              <a:rPr lang="en-US"/>
              <a:pPr/>
              <a:t>‹N°›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813539" y="11949113"/>
            <a:ext cx="4396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-2813539" y="11949113"/>
            <a:ext cx="4396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22"/>
          <p:cNvSpPr>
            <a:spLocks noChangeArrowheads="1"/>
          </p:cNvSpPr>
          <p:nvPr/>
        </p:nvSpPr>
        <p:spPr bwMode="auto">
          <a:xfrm>
            <a:off x="-2813539" y="11949113"/>
            <a:ext cx="4396" cy="0"/>
          </a:xfrm>
          <a:prstGeom prst="rect">
            <a:avLst/>
          </a:prstGeom>
          <a:noFill/>
          <a:ln w="0">
            <a:solidFill>
              <a:srgbClr val="FFFFFF"/>
            </a:solidFill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  <a:buFontTx/>
              <a:buChar char="•"/>
            </a:pP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2708" y="1219200"/>
            <a:ext cx="3868615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0" y="1219200"/>
            <a:ext cx="3868615" cy="5181600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471BD3-38DA-4C32-8548-3AE8848F53AD}" type="datetimeFigureOut">
              <a:rPr lang="en-US" altLang="ko-KR"/>
              <a:pPr/>
              <a:t>12/5/2016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34A7D3-AB9C-47A3-80D4-398565752D03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FF5AA2A-E7F9-42A4-9723-312BA13F2058}" type="datetimeFigureOut">
              <a:rPr lang="en-US" altLang="ko-KR"/>
              <a:pPr/>
              <a:t>12/5/2016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50D28-ADE5-43CB-B7CE-55045B8262F5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BBB67F3-FAAA-4C41-8C99-09EF21D7CB68}" type="datetimeFigureOut">
              <a:rPr lang="en-US" altLang="ko-KR"/>
              <a:pPr/>
              <a:t>12/5/2016</a:t>
            </a:fld>
            <a:endParaRPr lang="en-US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464F99-FB18-48CD-AB88-DA4109299289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3D9A56A-4235-450A-B09C-8C758E8D851C}" type="datetimeFigureOut">
              <a:rPr lang="en-US" altLang="ko-KR"/>
              <a:pPr/>
              <a:t>12/5/2016</a:t>
            </a:fld>
            <a:endParaRPr lang="en-US" altLang="ko-K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CF8A1C-5EC8-489F-B89C-8A260FE726AB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68FB5D-3E04-4801-B76C-A06A2F7981F4}" type="datetimeFigureOut">
              <a:rPr lang="en-US" altLang="ko-KR"/>
              <a:pPr/>
              <a:t>12/5/2016</a:t>
            </a:fld>
            <a:endParaRPr lang="en-US" altLang="ko-K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1874DBD-A02B-4C32-BE2F-74D4F004F4F7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6D07EA-7BF2-4655-8816-772DE45D1DBC}" type="datetimeFigureOut">
              <a:rPr lang="en-US" altLang="ko-KR"/>
              <a:pPr/>
              <a:t>12/5/2016</a:t>
            </a:fld>
            <a:endParaRPr lang="en-US" altLang="ko-K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2737F7-98F8-4488-91EA-5CF26DC1518F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C2FCC7-CEC2-4322-B8A4-44ED6A8D9C05}" type="datetimeFigureOut">
              <a:rPr lang="en-US" altLang="ko-KR"/>
              <a:pPr/>
              <a:t>12/5/2016</a:t>
            </a:fld>
            <a:endParaRPr lang="en-US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E283B7-2D6D-4F15-B43B-732830FB2C33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en-US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ABE68D-A535-4A1F-ABAF-81D15C866B77}" type="datetimeFigureOut">
              <a:rPr lang="en-US" altLang="ko-KR"/>
              <a:pPr/>
              <a:t>12/5/2016</a:t>
            </a:fld>
            <a:endParaRPr lang="en-US" altLang="ko-K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ko-KR" altLang="ko-KR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0991D2-4FA7-4668-B36E-18C21F404E08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 style du titre</a:t>
            </a:r>
            <a:endParaRPr lang="en-US" altLang="ko-KR" smtClean="0"/>
          </a:p>
        </p:txBody>
      </p:sp>
      <p:sp>
        <p:nvSpPr>
          <p:cNvPr id="614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altLang="ko-KR" smtClean="0"/>
              <a:t>Cliquez pour modifier les styles du texte du masque</a:t>
            </a:r>
          </a:p>
          <a:p>
            <a:pPr lvl="1"/>
            <a:r>
              <a:rPr lang="fr-FR" altLang="ko-KR" smtClean="0"/>
              <a:t>Deuxième niveau</a:t>
            </a:r>
          </a:p>
          <a:p>
            <a:pPr lvl="2"/>
            <a:r>
              <a:rPr lang="fr-FR" altLang="ko-KR" smtClean="0"/>
              <a:t>Troisième niveau</a:t>
            </a:r>
          </a:p>
          <a:p>
            <a:pPr lvl="3"/>
            <a:r>
              <a:rPr lang="fr-FR" altLang="ko-KR" smtClean="0"/>
              <a:t>Quatrième niveau</a:t>
            </a:r>
          </a:p>
          <a:p>
            <a:pPr lvl="4"/>
            <a:r>
              <a:rPr lang="fr-FR" altLang="ko-KR" smtClean="0"/>
              <a:t>Cinquième niveau</a:t>
            </a:r>
            <a:endParaRPr lang="en-US" altLang="ko-KR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fld id="{6D97F6B1-6F29-4502-A896-5EEBB4BCC21D}" type="datetimeFigureOut">
              <a:rPr lang="en-US" altLang="ko-KR"/>
              <a:pPr/>
              <a:t>12/5/2016</a:t>
            </a:fld>
            <a:endParaRPr lang="en-US" altLang="ko-K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endParaRPr lang="ko-KR" altLang="ko-K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  <a:ea typeface="굴림" charset="-127"/>
              </a:defRPr>
            </a:lvl1pPr>
          </a:lstStyle>
          <a:p>
            <a:fld id="{8AF9B7C1-8B0F-4F35-BF25-9F08ED6B5F0F}" type="slidenum">
              <a:rPr lang="en-US" altLang="ko-KR"/>
              <a:pPr/>
              <a:t>‹N°›</a:t>
            </a:fld>
            <a:endParaRPr lang="en-US" altLang="ko-K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gif"/><Relationship Id="rId5" Type="http://schemas.openxmlformats.org/officeDocument/2006/relationships/oleObject" Target="../embeddings/oleObject5.bin"/><Relationship Id="rId4" Type="http://schemas.openxmlformats.org/officeDocument/2006/relationships/oleObject" Target="../embeddings/oleObject4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6.bin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2.bin"/><Relationship Id="rId5" Type="http://schemas.openxmlformats.org/officeDocument/2006/relationships/oleObject" Target="../embeddings/oleObject11.bin"/><Relationship Id="rId4" Type="http://schemas.openxmlformats.org/officeDocument/2006/relationships/image" Target="../media/image33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wmf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6.bin"/><Relationship Id="rId5" Type="http://schemas.openxmlformats.org/officeDocument/2006/relationships/oleObject" Target="../embeddings/oleObject15.bin"/><Relationship Id="rId4" Type="http://schemas.openxmlformats.org/officeDocument/2006/relationships/oleObject" Target="../embeddings/oleObject1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47.png"/><Relationship Id="rId4" Type="http://schemas.openxmlformats.org/officeDocument/2006/relationships/oleObject" Target="../embeddings/Document_Microsoft_Office_Word_97_-_20031.doc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22.bin"/><Relationship Id="rId5" Type="http://schemas.openxmlformats.org/officeDocument/2006/relationships/oleObject" Target="../embeddings/oleObject21.bin"/><Relationship Id="rId4" Type="http://schemas.openxmlformats.org/officeDocument/2006/relationships/oleObject" Target="../embeddings/oleObject20.bin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24.bin"/><Relationship Id="rId4" Type="http://schemas.openxmlformats.org/officeDocument/2006/relationships/oleObject" Target="../embeddings/oleObject23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wmf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2.jpeg"/><Relationship Id="rId5" Type="http://schemas.openxmlformats.org/officeDocument/2006/relationships/image" Target="../media/image71.wmf"/><Relationship Id="rId4" Type="http://schemas.openxmlformats.org/officeDocument/2006/relationships/image" Target="../media/image70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wmf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oleObject" Target="../embeddings/oleObject35.bin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9.bin"/><Relationship Id="rId12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28.bin"/><Relationship Id="rId11" Type="http://schemas.openxmlformats.org/officeDocument/2006/relationships/oleObject" Target="../embeddings/oleObject33.bin"/><Relationship Id="rId5" Type="http://schemas.openxmlformats.org/officeDocument/2006/relationships/oleObject" Target="../embeddings/oleObject27.bin"/><Relationship Id="rId10" Type="http://schemas.openxmlformats.org/officeDocument/2006/relationships/oleObject" Target="../embeddings/oleObject32.bin"/><Relationship Id="rId4" Type="http://schemas.openxmlformats.org/officeDocument/2006/relationships/oleObject" Target="../embeddings/oleObject26.bin"/><Relationship Id="rId9" Type="http://schemas.openxmlformats.org/officeDocument/2006/relationships/oleObject" Target="../embeddings/oleObject31.bin"/><Relationship Id="rId14" Type="http://schemas.openxmlformats.org/officeDocument/2006/relationships/oleObject" Target="../embeddings/oleObject36.bin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8.bin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tif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03.tiff"/><Relationship Id="rId4" Type="http://schemas.openxmlformats.org/officeDocument/2006/relationships/oleObject" Target="../embeddings/oleObject39.bin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oleObject" Target="../embeddings/oleObject40.bin"/><Relationship Id="rId4" Type="http://schemas.openxmlformats.org/officeDocument/2006/relationships/image" Target="../media/image108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w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7" Type="http://schemas.openxmlformats.org/officeDocument/2006/relationships/image" Target="../media/image1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4.png"/><Relationship Id="rId5" Type="http://schemas.openxmlformats.org/officeDocument/2006/relationships/image" Target="../media/image113.png"/><Relationship Id="rId4" Type="http://schemas.openxmlformats.org/officeDocument/2006/relationships/image" Target="../media/image112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9.png"/><Relationship Id="rId4" Type="http://schemas.openxmlformats.org/officeDocument/2006/relationships/image" Target="../media/image118.png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4" Type="http://schemas.openxmlformats.org/officeDocument/2006/relationships/oleObject" Target="../embeddings/oleObject41.bin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7" Type="http://schemas.openxmlformats.org/officeDocument/2006/relationships/oleObject" Target="../embeddings/oleObject4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45.bin"/><Relationship Id="rId5" Type="http://schemas.openxmlformats.org/officeDocument/2006/relationships/oleObject" Target="../embeddings/oleObject44.bin"/><Relationship Id="rId4" Type="http://schemas.openxmlformats.org/officeDocument/2006/relationships/oleObject" Target="../embeddings/oleObject43.bin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50.bin"/><Relationship Id="rId5" Type="http://schemas.openxmlformats.org/officeDocument/2006/relationships/oleObject" Target="../embeddings/oleObject49.bin"/><Relationship Id="rId4" Type="http://schemas.openxmlformats.org/officeDocument/2006/relationships/oleObject" Target="../embeddings/oleObject48.bin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3" Type="http://schemas.openxmlformats.org/officeDocument/2006/relationships/oleObject" Target="../embeddings/oleObject51.bin"/><Relationship Id="rId7" Type="http://schemas.openxmlformats.org/officeDocument/2006/relationships/oleObject" Target="../embeddings/oleObject55.bin"/><Relationship Id="rId12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54.bin"/><Relationship Id="rId11" Type="http://schemas.openxmlformats.org/officeDocument/2006/relationships/oleObject" Target="../embeddings/oleObject59.bin"/><Relationship Id="rId5" Type="http://schemas.openxmlformats.org/officeDocument/2006/relationships/oleObject" Target="../embeddings/oleObject53.bin"/><Relationship Id="rId10" Type="http://schemas.openxmlformats.org/officeDocument/2006/relationships/oleObject" Target="../embeddings/oleObject58.bin"/><Relationship Id="rId4" Type="http://schemas.openxmlformats.org/officeDocument/2006/relationships/oleObject" Target="../embeddings/oleObject52.bin"/><Relationship Id="rId9" Type="http://schemas.openxmlformats.org/officeDocument/2006/relationships/oleObject" Target="../embeddings/oleObject57.bin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64.bin"/><Relationship Id="rId5" Type="http://schemas.openxmlformats.org/officeDocument/2006/relationships/oleObject" Target="../embeddings/oleObject63.bin"/><Relationship Id="rId4" Type="http://schemas.openxmlformats.org/officeDocument/2006/relationships/oleObject" Target="../embeddings/oleObject62.bin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0.png"/><Relationship Id="rId2" Type="http://schemas.openxmlformats.org/officeDocument/2006/relationships/image" Target="../media/image14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2.pn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4.png"/><Relationship Id="rId2" Type="http://schemas.openxmlformats.org/officeDocument/2006/relationships/image" Target="../media/image15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6.png"/><Relationship Id="rId4" Type="http://schemas.openxmlformats.org/officeDocument/2006/relationships/image" Target="../media/image155.png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8.png"/><Relationship Id="rId2" Type="http://schemas.openxmlformats.org/officeDocument/2006/relationships/image" Target="../media/image15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9.png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936104" y="0"/>
            <a:ext cx="651621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200" b="1" dirty="0" smtClean="0">
                <a:solidFill>
                  <a:srgbClr val="002060"/>
                </a:solidFill>
              </a:rPr>
              <a:t>Lecture </a:t>
            </a:r>
            <a:r>
              <a:rPr lang="en-US" sz="3200" b="1" dirty="0" smtClean="0">
                <a:solidFill>
                  <a:srgbClr val="002060"/>
                </a:solidFill>
              </a:rPr>
              <a:t>3.</a:t>
            </a:r>
            <a:r>
              <a:rPr lang="en-US" sz="3200" dirty="0" smtClean="0">
                <a:solidFill>
                  <a:srgbClr val="002060"/>
                </a:solidFill>
              </a:rPr>
              <a:t> </a:t>
            </a:r>
          </a:p>
          <a:p>
            <a:pPr lvl="0" algn="ctr"/>
            <a:endParaRPr lang="en-US" sz="32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3200" dirty="0" smtClean="0">
                <a:solidFill>
                  <a:srgbClr val="002060"/>
                </a:solidFill>
              </a:rPr>
              <a:t>Symmetry breaking</a:t>
            </a:r>
          </a:p>
          <a:p>
            <a:pPr lvl="0" algn="ctr"/>
            <a:r>
              <a:rPr lang="en-US" sz="3200" dirty="0" smtClean="0">
                <a:solidFill>
                  <a:srgbClr val="002060"/>
                </a:solidFill>
              </a:rPr>
              <a:t>D</a:t>
            </a:r>
            <a:r>
              <a:rPr lang="en-US" sz="3200" dirty="0" smtClean="0">
                <a:solidFill>
                  <a:srgbClr val="002060"/>
                </a:solidFill>
              </a:rPr>
              <a:t>egenerate g</a:t>
            </a:r>
            <a:r>
              <a:rPr lang="en-US" sz="3200" dirty="0" smtClean="0">
                <a:solidFill>
                  <a:srgbClr val="002060"/>
                </a:solidFill>
              </a:rPr>
              <a:t>round states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3200" dirty="0" smtClean="0">
                <a:solidFill>
                  <a:srgbClr val="002060"/>
                </a:solidFill>
              </a:rPr>
              <a:t>Solitons in 1D systems</a:t>
            </a:r>
            <a:endParaRPr lang="en-US" sz="3200" dirty="0" smtClean="0">
              <a:solidFill>
                <a:srgbClr val="002060"/>
              </a:solidFill>
            </a:endParaRPr>
          </a:p>
          <a:p>
            <a:pPr lvl="0" algn="ctr"/>
            <a:r>
              <a:rPr lang="en-US" sz="3200" dirty="0" smtClean="0">
                <a:solidFill>
                  <a:srgbClr val="002060"/>
                </a:solidFill>
              </a:rPr>
              <a:t>Higher dimensions</a:t>
            </a:r>
            <a:r>
              <a:rPr lang="en-US" sz="2400" dirty="0" smtClean="0">
                <a:solidFill>
                  <a:srgbClr val="002060"/>
                </a:solidFill>
              </a:rPr>
              <a:t>. </a:t>
            </a:r>
            <a:endParaRPr lang="en-US" sz="2400" dirty="0" smtClean="0">
              <a:solidFill>
                <a:srgbClr val="002060"/>
              </a:solidFill>
            </a:endParaRPr>
          </a:p>
        </p:txBody>
      </p:sp>
      <p:pic>
        <p:nvPicPr>
          <p:cNvPr id="7" name="Picture 6" descr="tsunam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2248" y="3501008"/>
            <a:ext cx="3995936" cy="29969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44" name="Object 4"/>
          <p:cNvGraphicFramePr>
            <a:graphicFrameLocks noChangeAspect="1"/>
          </p:cNvGraphicFramePr>
          <p:nvPr/>
        </p:nvGraphicFramePr>
        <p:xfrm>
          <a:off x="4427984" y="980728"/>
          <a:ext cx="4413250" cy="2232248"/>
        </p:xfrm>
        <a:graphic>
          <a:graphicData uri="http://schemas.openxmlformats.org/presentationml/2006/ole">
            <p:oleObj spid="_x0000_s627715" name="Image" r:id="rId4" imgW="2272721" imgH="1543347" progId="">
              <p:embed/>
            </p:oleObj>
          </a:graphicData>
        </a:graphic>
      </p:graphicFrame>
      <p:sp>
        <p:nvSpPr>
          <p:cNvPr id="6144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0"/>
            <a:ext cx="8610600" cy="609600"/>
          </a:xfrm>
        </p:spPr>
        <p:txBody>
          <a:bodyPr>
            <a:normAutofit/>
          </a:bodyPr>
          <a:lstStyle/>
          <a:p>
            <a:r>
              <a:rPr lang="en-US" altLang="ja-JP" sz="2200" dirty="0" err="1">
                <a:latin typeface="Arial" pitchFamily="34" charset="0"/>
              </a:rPr>
              <a:t>Peierls</a:t>
            </a:r>
            <a:r>
              <a:rPr lang="en-US" altLang="ja-JP" sz="2200" dirty="0">
                <a:latin typeface="Arial" pitchFamily="34" charset="0"/>
              </a:rPr>
              <a:t> Instability and Charge Density Waves (</a:t>
            </a:r>
            <a:r>
              <a:rPr lang="en-US" altLang="ja-JP" sz="2200" dirty="0" err="1">
                <a:latin typeface="Arial" pitchFamily="34" charset="0"/>
              </a:rPr>
              <a:t>CDW</a:t>
            </a:r>
            <a:r>
              <a:rPr lang="en-US" altLang="ja-JP" sz="2200" dirty="0" smtClean="0">
                <a:latin typeface="Arial" pitchFamily="34" charset="0"/>
              </a:rPr>
              <a:t>):</a:t>
            </a:r>
            <a:endParaRPr lang="en-US" altLang="ja-JP" sz="2200" dirty="0">
              <a:latin typeface="Arial" pitchFamily="34" charset="0"/>
            </a:endParaRPr>
          </a:p>
        </p:txBody>
      </p:sp>
      <p:graphicFrame>
        <p:nvGraphicFramePr>
          <p:cNvPr id="61443" name="Object 3"/>
          <p:cNvGraphicFramePr>
            <a:graphicFrameLocks noChangeAspect="1"/>
          </p:cNvGraphicFramePr>
          <p:nvPr/>
        </p:nvGraphicFramePr>
        <p:xfrm>
          <a:off x="1066800" y="692696"/>
          <a:ext cx="2782888" cy="5105400"/>
        </p:xfrm>
        <a:graphic>
          <a:graphicData uri="http://schemas.openxmlformats.org/presentationml/2006/ole">
            <p:oleObj spid="_x0000_s627714" name="Image" r:id="rId5" imgW="1670449" imgH="3064024" progId="">
              <p:embed/>
            </p:oleObj>
          </a:graphicData>
        </a:graphic>
      </p:graphicFrame>
      <p:sp>
        <p:nvSpPr>
          <p:cNvPr id="61445" name="Text Box 5"/>
          <p:cNvSpPr txBox="1">
            <a:spLocks noChangeArrowheads="1"/>
          </p:cNvSpPr>
          <p:nvPr/>
        </p:nvSpPr>
        <p:spPr bwMode="auto">
          <a:xfrm>
            <a:off x="0" y="1759496"/>
            <a:ext cx="1143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>
                <a:latin typeface="Arial" pitchFamily="34" charset="0"/>
              </a:rPr>
              <a:t>metallic</a:t>
            </a:r>
          </a:p>
        </p:txBody>
      </p:sp>
      <p:sp>
        <p:nvSpPr>
          <p:cNvPr id="61446" name="Text Box 6"/>
          <p:cNvSpPr txBox="1">
            <a:spLocks noChangeArrowheads="1"/>
          </p:cNvSpPr>
          <p:nvPr/>
        </p:nvSpPr>
        <p:spPr bwMode="auto">
          <a:xfrm>
            <a:off x="0" y="4274096"/>
            <a:ext cx="1447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b="1">
                <a:latin typeface="Arial" pitchFamily="34" charset="0"/>
              </a:rPr>
              <a:t>insulating</a:t>
            </a:r>
          </a:p>
        </p:txBody>
      </p:sp>
      <p:sp>
        <p:nvSpPr>
          <p:cNvPr id="61448" name="Text Box 8"/>
          <p:cNvSpPr txBox="1">
            <a:spLocks noChangeArrowheads="1"/>
          </p:cNvSpPr>
          <p:nvPr/>
        </p:nvSpPr>
        <p:spPr bwMode="auto">
          <a:xfrm>
            <a:off x="4139952" y="3501008"/>
            <a:ext cx="4714056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dirty="0">
                <a:latin typeface="Arial" pitchFamily="34" charset="0"/>
              </a:rPr>
              <a:t>The wave length </a:t>
            </a:r>
            <a:r>
              <a:rPr lang="en-US" altLang="ja-JP" sz="2000" dirty="0" smtClean="0">
                <a:latin typeface="Arial" pitchFamily="34" charset="0"/>
              </a:rPr>
              <a:t>is not related </a:t>
            </a:r>
            <a:br>
              <a:rPr lang="en-US" altLang="ja-JP" sz="2000" dirty="0" smtClean="0">
                <a:latin typeface="Arial" pitchFamily="34" charset="0"/>
              </a:rPr>
            </a:br>
            <a:r>
              <a:rPr lang="en-US" altLang="ja-JP" sz="2000" dirty="0" smtClean="0">
                <a:latin typeface="Arial" pitchFamily="34" charset="0"/>
              </a:rPr>
              <a:t>to the </a:t>
            </a:r>
            <a:r>
              <a:rPr lang="en-US" altLang="ja-JP" sz="2000" dirty="0">
                <a:latin typeface="Arial" pitchFamily="34" charset="0"/>
              </a:rPr>
              <a:t>original cell </a:t>
            </a:r>
            <a:r>
              <a:rPr lang="en-US" altLang="ja-JP" sz="2000" dirty="0" smtClean="0">
                <a:latin typeface="Arial" pitchFamily="34" charset="0"/>
              </a:rPr>
              <a:t>size </a:t>
            </a:r>
            <a:r>
              <a:rPr lang="en-US" altLang="ja-JP" sz="2000" dirty="0" smtClean="0">
                <a:latin typeface="Arial" pitchFamily="34" charset="0"/>
                <a:sym typeface="Wingdings" pitchFamily="2" charset="2"/>
              </a:rPr>
              <a:t> possibility for the incommensurate </a:t>
            </a:r>
            <a:r>
              <a:rPr lang="en-US" altLang="ja-JP" sz="2000" dirty="0" err="1" smtClean="0">
                <a:latin typeface="Arial" pitchFamily="34" charset="0"/>
                <a:sym typeface="Wingdings" pitchFamily="2" charset="2"/>
              </a:rPr>
              <a:t>CDW</a:t>
            </a:r>
            <a:r>
              <a:rPr lang="en-US" altLang="ja-JP" sz="2000" dirty="0" smtClean="0">
                <a:latin typeface="Arial" pitchFamily="34" charset="0"/>
                <a:sym typeface="Wingdings" pitchFamily="2" charset="2"/>
              </a:rPr>
              <a:t> - </a:t>
            </a:r>
            <a:r>
              <a:rPr lang="en-US" altLang="ja-JP" sz="2000" dirty="0" err="1" smtClean="0">
                <a:latin typeface="Arial" pitchFamily="34" charset="0"/>
                <a:sym typeface="Wingdings" pitchFamily="2" charset="2"/>
              </a:rPr>
              <a:t>ICDW</a:t>
            </a:r>
            <a:endParaRPr lang="en-US" altLang="ja-JP" sz="2000" dirty="0">
              <a:latin typeface="Arial" pitchFamily="34" charset="0"/>
            </a:endParaRPr>
          </a:p>
        </p:txBody>
      </p:sp>
      <p:sp>
        <p:nvSpPr>
          <p:cNvPr id="61449" name="Oval 9"/>
          <p:cNvSpPr>
            <a:spLocks noChangeArrowheads="1"/>
          </p:cNvSpPr>
          <p:nvPr/>
        </p:nvSpPr>
        <p:spPr bwMode="auto">
          <a:xfrm>
            <a:off x="52578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0" name="Oval 10"/>
          <p:cNvSpPr>
            <a:spLocks noChangeArrowheads="1"/>
          </p:cNvSpPr>
          <p:nvPr/>
        </p:nvSpPr>
        <p:spPr bwMode="auto">
          <a:xfrm>
            <a:off x="55626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1" name="Oval 11"/>
          <p:cNvSpPr>
            <a:spLocks noChangeArrowheads="1"/>
          </p:cNvSpPr>
          <p:nvPr/>
        </p:nvSpPr>
        <p:spPr bwMode="auto">
          <a:xfrm>
            <a:off x="67056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2" name="Oval 12"/>
          <p:cNvSpPr>
            <a:spLocks noChangeArrowheads="1"/>
          </p:cNvSpPr>
          <p:nvPr/>
        </p:nvSpPr>
        <p:spPr bwMode="auto">
          <a:xfrm>
            <a:off x="70104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3" name="Oval 13"/>
          <p:cNvSpPr>
            <a:spLocks noChangeArrowheads="1"/>
          </p:cNvSpPr>
          <p:nvPr/>
        </p:nvSpPr>
        <p:spPr bwMode="auto">
          <a:xfrm>
            <a:off x="8001000" y="2667000"/>
            <a:ext cx="152400" cy="1524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61458" name="Line 18"/>
          <p:cNvSpPr>
            <a:spLocks noChangeShapeType="1"/>
          </p:cNvSpPr>
          <p:nvPr/>
        </p:nvSpPr>
        <p:spPr bwMode="auto">
          <a:xfrm>
            <a:off x="35496" y="2216696"/>
            <a:ext cx="0" cy="205740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0" y="3054896"/>
            <a:ext cx="19050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1600" b="1" dirty="0">
                <a:solidFill>
                  <a:srgbClr val="0000FF"/>
                </a:solidFill>
                <a:latin typeface="Arial" pitchFamily="34" charset="0"/>
              </a:rPr>
              <a:t>transition in 1-D</a:t>
            </a:r>
          </a:p>
        </p:txBody>
      </p:sp>
      <p:sp>
        <p:nvSpPr>
          <p:cNvPr id="61454" name="Text Box 14"/>
          <p:cNvSpPr txBox="1">
            <a:spLocks noChangeArrowheads="1"/>
          </p:cNvSpPr>
          <p:nvPr/>
        </p:nvSpPr>
        <p:spPr bwMode="auto">
          <a:xfrm>
            <a:off x="6228184" y="2996951"/>
            <a:ext cx="2915816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ja-JP" sz="2000" i="1" dirty="0">
                <a:latin typeface="Arial" pitchFamily="34" charset="0"/>
              </a:rPr>
              <a:t>2 </a:t>
            </a:r>
            <a:r>
              <a:rPr lang="en-US" altLang="ja-JP" sz="2000" i="1" dirty="0" smtClean="0">
                <a:latin typeface="Arial" pitchFamily="34" charset="0"/>
              </a:rPr>
              <a:t> electrons </a:t>
            </a:r>
            <a:r>
              <a:rPr lang="en-US" altLang="ja-JP" sz="2000" i="1" dirty="0">
                <a:latin typeface="Arial" pitchFamily="34" charset="0"/>
              </a:rPr>
              <a:t>in </a:t>
            </a:r>
            <a:r>
              <a:rPr lang="en-US" altLang="ja-JP" sz="2000" i="1" dirty="0" smtClean="0">
                <a:latin typeface="Arial" pitchFamily="34" charset="0"/>
              </a:rPr>
              <a:t>a </a:t>
            </a:r>
            <a:r>
              <a:rPr lang="en-US" altLang="ja-JP" sz="2000" i="1" dirty="0">
                <a:latin typeface="Arial" pitchFamily="34" charset="0"/>
              </a:rPr>
              <a:t>period</a:t>
            </a:r>
          </a:p>
        </p:txBody>
      </p:sp>
      <p:pic>
        <p:nvPicPr>
          <p:cNvPr id="16" name="Picture 4" descr="C:\S-Files\Cdw\Dragan\sombrero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96136" y="4581128"/>
            <a:ext cx="3600400" cy="1956792"/>
          </a:xfrm>
          <a:prstGeom prst="rect">
            <a:avLst/>
          </a:prstGeom>
          <a:noFill/>
        </p:spPr>
      </p:pic>
      <p:sp>
        <p:nvSpPr>
          <p:cNvPr id="17" name="ZoneTexte 16"/>
          <p:cNvSpPr txBox="1"/>
          <p:nvPr/>
        </p:nvSpPr>
        <p:spPr>
          <a:xfrm>
            <a:off x="1259632" y="5982379"/>
            <a:ext cx="41280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Energy profile as function </a:t>
            </a:r>
          </a:p>
          <a:p>
            <a:r>
              <a:rPr lang="en-US" sz="2200" dirty="0" smtClean="0"/>
              <a:t>of the complex order parameter</a:t>
            </a:r>
            <a:endParaRPr lang="en-US" sz="2200" dirty="0"/>
          </a:p>
        </p:txBody>
      </p:sp>
      <p:cxnSp>
        <p:nvCxnSpPr>
          <p:cNvPr id="18" name="Connecteur droit avec flèche 17"/>
          <p:cNvCxnSpPr/>
          <p:nvPr/>
        </p:nvCxnSpPr>
        <p:spPr>
          <a:xfrm flipV="1">
            <a:off x="5076056" y="5949280"/>
            <a:ext cx="1152128" cy="3211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32"/>
          <p:cNvGrpSpPr/>
          <p:nvPr/>
        </p:nvGrpSpPr>
        <p:grpSpPr>
          <a:xfrm>
            <a:off x="179512" y="1702162"/>
            <a:ext cx="8568952" cy="2269490"/>
            <a:chOff x="539552" y="367422"/>
            <a:chExt cx="6928048" cy="2269490"/>
          </a:xfrm>
        </p:grpSpPr>
        <p:grpSp>
          <p:nvGrpSpPr>
            <p:cNvPr id="3" name="Groupe 3"/>
            <p:cNvGrpSpPr/>
            <p:nvPr/>
          </p:nvGrpSpPr>
          <p:grpSpPr>
            <a:xfrm>
              <a:off x="838200" y="367422"/>
              <a:ext cx="6629400" cy="2269490"/>
              <a:chOff x="838200" y="2835910"/>
              <a:chExt cx="6629400" cy="2269490"/>
            </a:xfrm>
          </p:grpSpPr>
          <p:sp>
            <p:nvSpPr>
              <p:cNvPr id="5" name="Text Box 56"/>
              <p:cNvSpPr txBox="1">
                <a:spLocks noChangeArrowheads="1"/>
              </p:cNvSpPr>
              <p:nvPr/>
            </p:nvSpPr>
            <p:spPr bwMode="auto">
              <a:xfrm>
                <a:off x="5652120" y="2836168"/>
                <a:ext cx="203548" cy="23431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it-IT" sz="1200" b="0" dirty="0"/>
                  <a:t>E</a:t>
                </a:r>
              </a:p>
            </p:txBody>
          </p:sp>
          <p:grpSp>
            <p:nvGrpSpPr>
              <p:cNvPr id="4" name="Group 57"/>
              <p:cNvGrpSpPr>
                <a:grpSpLocks/>
              </p:cNvGrpSpPr>
              <p:nvPr/>
            </p:nvGrpSpPr>
            <p:grpSpPr bwMode="auto">
              <a:xfrm>
                <a:off x="838200" y="2835910"/>
                <a:ext cx="6629400" cy="2269490"/>
                <a:chOff x="2272" y="7196"/>
                <a:chExt cx="9954" cy="3574"/>
              </a:xfrm>
            </p:grpSpPr>
            <p:sp>
              <p:nvSpPr>
                <p:cNvPr id="7" name="Line 59"/>
                <p:cNvSpPr>
                  <a:spLocks noChangeShapeType="1"/>
                </p:cNvSpPr>
                <p:nvPr/>
              </p:nvSpPr>
              <p:spPr bwMode="auto">
                <a:xfrm>
                  <a:off x="2414" y="9922"/>
                  <a:ext cx="42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" name="Line 60"/>
                <p:cNvSpPr>
                  <a:spLocks noChangeShapeType="1"/>
                </p:cNvSpPr>
                <p:nvPr/>
              </p:nvSpPr>
              <p:spPr bwMode="auto">
                <a:xfrm>
                  <a:off x="4402" y="7650"/>
                  <a:ext cx="0" cy="22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" name="Arc 61"/>
                <p:cNvSpPr>
                  <a:spLocks/>
                </p:cNvSpPr>
                <p:nvPr/>
              </p:nvSpPr>
              <p:spPr bwMode="auto">
                <a:xfrm flipV="1">
                  <a:off x="4401" y="8761"/>
                  <a:ext cx="1136" cy="1162"/>
                </a:xfrm>
                <a:custGeom>
                  <a:avLst/>
                  <a:gdLst>
                    <a:gd name="T0" fmla="*/ 0 w 21600"/>
                    <a:gd name="T1" fmla="*/ 0 h 21626"/>
                    <a:gd name="T2" fmla="*/ 3 w 21600"/>
                    <a:gd name="T3" fmla="*/ 3 h 21626"/>
                    <a:gd name="T4" fmla="*/ 0 w 21600"/>
                    <a:gd name="T5" fmla="*/ 3 h 2162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26"/>
                    <a:gd name="T11" fmla="*/ 21600 w 21600"/>
                    <a:gd name="T12" fmla="*/ 21626 h 216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26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08"/>
                        <a:pt x="21599" y="21617"/>
                        <a:pt x="21599" y="21625"/>
                      </a:cubicBezTo>
                    </a:path>
                    <a:path w="21600" h="21626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08"/>
                        <a:pt x="21599" y="21617"/>
                        <a:pt x="21599" y="2162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0" name="Arc 62"/>
                <p:cNvSpPr>
                  <a:spLocks/>
                </p:cNvSpPr>
                <p:nvPr/>
              </p:nvSpPr>
              <p:spPr bwMode="auto">
                <a:xfrm rot="5400000" flipH="1" flipV="1">
                  <a:off x="5449" y="7846"/>
                  <a:ext cx="1171" cy="993"/>
                </a:xfrm>
                <a:custGeom>
                  <a:avLst/>
                  <a:gdLst>
                    <a:gd name="T0" fmla="*/ 0 w 21600"/>
                    <a:gd name="T1" fmla="*/ 0 h 21600"/>
                    <a:gd name="T2" fmla="*/ 3 w 21600"/>
                    <a:gd name="T3" fmla="*/ 2 h 21600"/>
                    <a:gd name="T4" fmla="*/ 0 w 21600"/>
                    <a:gd name="T5" fmla="*/ 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1" name="Arc 63"/>
                <p:cNvSpPr>
                  <a:spLocks/>
                </p:cNvSpPr>
                <p:nvPr/>
              </p:nvSpPr>
              <p:spPr bwMode="auto">
                <a:xfrm flipH="1" flipV="1">
                  <a:off x="3266" y="8739"/>
                  <a:ext cx="1135" cy="1184"/>
                </a:xfrm>
                <a:custGeom>
                  <a:avLst/>
                  <a:gdLst>
                    <a:gd name="T0" fmla="*/ 0 w 21596"/>
                    <a:gd name="T1" fmla="*/ 0 h 21600"/>
                    <a:gd name="T2" fmla="*/ 3 w 21596"/>
                    <a:gd name="T3" fmla="*/ 4 h 21600"/>
                    <a:gd name="T4" fmla="*/ 0 w 21596"/>
                    <a:gd name="T5" fmla="*/ 4 h 21600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600"/>
                    <a:gd name="T11" fmla="*/ 21596 w 215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600" fill="none" extrusionOk="0">
                      <a:moveTo>
                        <a:pt x="-1" y="0"/>
                      </a:moveTo>
                      <a:cubicBezTo>
                        <a:pt x="11776" y="0"/>
                        <a:pt x="21382" y="9432"/>
                        <a:pt x="21596" y="21206"/>
                      </a:cubicBezTo>
                    </a:path>
                    <a:path w="21596" h="21600" stroke="0" extrusionOk="0">
                      <a:moveTo>
                        <a:pt x="-1" y="0"/>
                      </a:moveTo>
                      <a:cubicBezTo>
                        <a:pt x="11776" y="0"/>
                        <a:pt x="21382" y="9432"/>
                        <a:pt x="21596" y="2120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2" name="Arc 64"/>
                <p:cNvSpPr>
                  <a:spLocks/>
                </p:cNvSpPr>
                <p:nvPr/>
              </p:nvSpPr>
              <p:spPr bwMode="auto">
                <a:xfrm rot="16200000" flipV="1">
                  <a:off x="2183" y="7845"/>
                  <a:ext cx="1171" cy="993"/>
                </a:xfrm>
                <a:custGeom>
                  <a:avLst/>
                  <a:gdLst>
                    <a:gd name="T0" fmla="*/ 0 w 21600"/>
                    <a:gd name="T1" fmla="*/ 0 h 21600"/>
                    <a:gd name="T2" fmla="*/ 3 w 21600"/>
                    <a:gd name="T3" fmla="*/ 2 h 21600"/>
                    <a:gd name="T4" fmla="*/ 0 w 21600"/>
                    <a:gd name="T5" fmla="*/ 2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13" name="Line 65"/>
                <p:cNvSpPr>
                  <a:spLocks noChangeShapeType="1"/>
                </p:cNvSpPr>
                <p:nvPr/>
              </p:nvSpPr>
              <p:spPr bwMode="auto">
                <a:xfrm>
                  <a:off x="2840" y="8786"/>
                  <a:ext cx="298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66"/>
                <p:cNvSpPr>
                  <a:spLocks noChangeShapeType="1"/>
                </p:cNvSpPr>
                <p:nvPr/>
              </p:nvSpPr>
              <p:spPr bwMode="auto">
                <a:xfrm>
                  <a:off x="5538" y="8786"/>
                  <a:ext cx="0" cy="1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67"/>
                <p:cNvSpPr>
                  <a:spLocks noChangeShapeType="1"/>
                </p:cNvSpPr>
                <p:nvPr/>
              </p:nvSpPr>
              <p:spPr bwMode="auto">
                <a:xfrm>
                  <a:off x="3266" y="9013"/>
                  <a:ext cx="0" cy="1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Text Box 69"/>
                <p:cNvSpPr txBox="1">
                  <a:spLocks noChangeArrowheads="1"/>
                </p:cNvSpPr>
                <p:nvPr/>
              </p:nvSpPr>
              <p:spPr bwMode="auto">
                <a:xfrm>
                  <a:off x="5175" y="10106"/>
                  <a:ext cx="1077" cy="6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2000" dirty="0" smtClean="0"/>
                    <a:t>π/2a</a:t>
                  </a:r>
                  <a:endParaRPr lang="it-IT" sz="2000" b="0" dirty="0"/>
                </a:p>
              </p:txBody>
            </p:sp>
            <p:sp>
              <p:nvSpPr>
                <p:cNvPr id="18" name="Text Box 70"/>
                <p:cNvSpPr txBox="1">
                  <a:spLocks noChangeArrowheads="1"/>
                </p:cNvSpPr>
                <p:nvPr/>
              </p:nvSpPr>
              <p:spPr bwMode="auto">
                <a:xfrm>
                  <a:off x="4202" y="7196"/>
                  <a:ext cx="426" cy="36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E</a:t>
                  </a:r>
                </a:p>
              </p:txBody>
            </p:sp>
            <p:sp>
              <p:nvSpPr>
                <p:cNvPr id="19" name="Line 71"/>
                <p:cNvSpPr>
                  <a:spLocks noChangeShapeType="1"/>
                </p:cNvSpPr>
                <p:nvPr/>
              </p:nvSpPr>
              <p:spPr bwMode="auto">
                <a:xfrm>
                  <a:off x="8959" y="8611"/>
                  <a:ext cx="0" cy="14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Arc 74"/>
                <p:cNvSpPr>
                  <a:spLocks/>
                </p:cNvSpPr>
                <p:nvPr/>
              </p:nvSpPr>
              <p:spPr bwMode="auto">
                <a:xfrm flipH="1">
                  <a:off x="11568" y="7850"/>
                  <a:ext cx="658" cy="422"/>
                </a:xfrm>
                <a:custGeom>
                  <a:avLst/>
                  <a:gdLst>
                    <a:gd name="T0" fmla="*/ 0 w 21419"/>
                    <a:gd name="T1" fmla="*/ 0 h 21600"/>
                    <a:gd name="T2" fmla="*/ 9 w 21419"/>
                    <a:gd name="T3" fmla="*/ 0 h 21600"/>
                    <a:gd name="T4" fmla="*/ 0 w 21419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419"/>
                    <a:gd name="T10" fmla="*/ 0 h 21600"/>
                    <a:gd name="T11" fmla="*/ 21419 w 214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19" h="21600" fill="none" extrusionOk="0">
                      <a:moveTo>
                        <a:pt x="-1" y="0"/>
                      </a:moveTo>
                      <a:cubicBezTo>
                        <a:pt x="10850" y="0"/>
                        <a:pt x="20016" y="8049"/>
                        <a:pt x="21418" y="18809"/>
                      </a:cubicBezTo>
                    </a:path>
                    <a:path w="21419" h="21600" stroke="0" extrusionOk="0">
                      <a:moveTo>
                        <a:pt x="-1" y="0"/>
                      </a:moveTo>
                      <a:cubicBezTo>
                        <a:pt x="10850" y="0"/>
                        <a:pt x="20016" y="8049"/>
                        <a:pt x="21418" y="1880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5" name="Arc 77"/>
                <p:cNvSpPr>
                  <a:spLocks/>
                </p:cNvSpPr>
                <p:nvPr/>
              </p:nvSpPr>
              <p:spPr bwMode="auto">
                <a:xfrm>
                  <a:off x="7505" y="7861"/>
                  <a:ext cx="604" cy="435"/>
                </a:xfrm>
                <a:custGeom>
                  <a:avLst/>
                  <a:gdLst>
                    <a:gd name="T0" fmla="*/ 0 w 21419"/>
                    <a:gd name="T1" fmla="*/ 0 h 21600"/>
                    <a:gd name="T2" fmla="*/ 9 w 21419"/>
                    <a:gd name="T3" fmla="*/ 0 h 21600"/>
                    <a:gd name="T4" fmla="*/ 0 w 21419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419"/>
                    <a:gd name="T10" fmla="*/ 0 h 21600"/>
                    <a:gd name="T11" fmla="*/ 21419 w 214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19" h="21600" fill="none" extrusionOk="0">
                      <a:moveTo>
                        <a:pt x="-1" y="0"/>
                      </a:moveTo>
                      <a:cubicBezTo>
                        <a:pt x="10850" y="0"/>
                        <a:pt x="20016" y="8049"/>
                        <a:pt x="21418" y="18809"/>
                      </a:cubicBezTo>
                    </a:path>
                    <a:path w="21419" h="21600" stroke="0" extrusionOk="0">
                      <a:moveTo>
                        <a:pt x="-1" y="0"/>
                      </a:moveTo>
                      <a:cubicBezTo>
                        <a:pt x="10850" y="0"/>
                        <a:pt x="20016" y="8049"/>
                        <a:pt x="21418" y="1880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3" name="Text Box 79"/>
                <p:cNvSpPr txBox="1">
                  <a:spLocks noChangeArrowheads="1"/>
                </p:cNvSpPr>
                <p:nvPr/>
              </p:nvSpPr>
              <p:spPr bwMode="auto">
                <a:xfrm>
                  <a:off x="6148" y="7990"/>
                  <a:ext cx="865" cy="5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2000" b="0" dirty="0" smtClean="0"/>
                    <a:t>2k</a:t>
                  </a:r>
                  <a:r>
                    <a:rPr lang="it-IT" sz="2000" b="0" baseline="-25000" dirty="0" smtClean="0"/>
                    <a:t>F</a:t>
                  </a:r>
                  <a:r>
                    <a:rPr lang="it-IT" sz="2000" b="0" dirty="0" smtClean="0"/>
                    <a:t> </a:t>
                  </a:r>
                  <a:endParaRPr lang="it-IT" sz="2000" b="0" dirty="0"/>
                </a:p>
              </p:txBody>
            </p:sp>
            <p:sp>
              <p:nvSpPr>
                <p:cNvPr id="24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8336" y="10118"/>
                  <a:ext cx="791" cy="532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2000" b="0" dirty="0"/>
                    <a:t>-k</a:t>
                  </a:r>
                  <a:r>
                    <a:rPr lang="it-IT" sz="2000" b="0" baseline="-25000" dirty="0"/>
                    <a:t>F</a:t>
                  </a:r>
                  <a:endParaRPr lang="it-IT" sz="2000" b="0" dirty="0"/>
                </a:p>
              </p:txBody>
            </p:sp>
            <p:sp>
              <p:nvSpPr>
                <p:cNvPr id="25" name="Text Box 81"/>
                <p:cNvSpPr txBox="1">
                  <a:spLocks noChangeArrowheads="1"/>
                </p:cNvSpPr>
                <p:nvPr/>
              </p:nvSpPr>
              <p:spPr bwMode="auto">
                <a:xfrm>
                  <a:off x="11325" y="9036"/>
                  <a:ext cx="672" cy="65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2000" b="0" dirty="0">
                      <a:sym typeface="Symbol" pitchFamily="18" charset="2"/>
                    </a:rPr>
                    <a:t></a:t>
                  </a:r>
                  <a:r>
                    <a:rPr lang="it-IT" sz="2000" b="0" baseline="-25000" dirty="0"/>
                    <a:t>F</a:t>
                  </a:r>
                </a:p>
                <a:p>
                  <a:pPr eaLnBrk="0" hangingPunct="0"/>
                  <a:endParaRPr lang="it-IT" sz="1200" b="0" dirty="0"/>
                </a:p>
              </p:txBody>
            </p:sp>
            <p:sp>
              <p:nvSpPr>
                <p:cNvPr id="33" name="Arc 83"/>
                <p:cNvSpPr>
                  <a:spLocks/>
                </p:cNvSpPr>
                <p:nvPr/>
              </p:nvSpPr>
              <p:spPr bwMode="auto">
                <a:xfrm flipH="1" flipV="1">
                  <a:off x="8952" y="9318"/>
                  <a:ext cx="748" cy="701"/>
                </a:xfrm>
                <a:custGeom>
                  <a:avLst/>
                  <a:gdLst>
                    <a:gd name="T0" fmla="*/ 0 w 21600"/>
                    <a:gd name="T1" fmla="*/ 0 h 22380"/>
                    <a:gd name="T2" fmla="*/ 1 w 21600"/>
                    <a:gd name="T3" fmla="*/ 1 h 22380"/>
                    <a:gd name="T4" fmla="*/ 0 w 21600"/>
                    <a:gd name="T5" fmla="*/ 1 h 2238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380"/>
                    <a:gd name="T11" fmla="*/ 21600 w 21600"/>
                    <a:gd name="T12" fmla="*/ 22380 h 223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38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60"/>
                        <a:pt x="21595" y="22120"/>
                        <a:pt x="21585" y="22379"/>
                      </a:cubicBezTo>
                    </a:path>
                    <a:path w="21600" h="2238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60"/>
                        <a:pt x="21595" y="22120"/>
                        <a:pt x="21585" y="2237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31" name="Arc 86"/>
                <p:cNvSpPr>
                  <a:spLocks/>
                </p:cNvSpPr>
                <p:nvPr/>
              </p:nvSpPr>
              <p:spPr bwMode="auto">
                <a:xfrm flipV="1">
                  <a:off x="9701" y="9293"/>
                  <a:ext cx="897" cy="723"/>
                </a:xfrm>
                <a:custGeom>
                  <a:avLst/>
                  <a:gdLst>
                    <a:gd name="T0" fmla="*/ 0 w 21516"/>
                    <a:gd name="T1" fmla="*/ 0 h 21600"/>
                    <a:gd name="T2" fmla="*/ 2 w 21516"/>
                    <a:gd name="T3" fmla="*/ 1 h 21600"/>
                    <a:gd name="T4" fmla="*/ 0 w 21516"/>
                    <a:gd name="T5" fmla="*/ 1 h 21600"/>
                    <a:gd name="T6" fmla="*/ 0 60000 65536"/>
                    <a:gd name="T7" fmla="*/ 0 60000 65536"/>
                    <a:gd name="T8" fmla="*/ 0 60000 65536"/>
                    <a:gd name="T9" fmla="*/ 0 w 21516"/>
                    <a:gd name="T10" fmla="*/ 0 h 21600"/>
                    <a:gd name="T11" fmla="*/ 21516 w 215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16" h="21600" fill="none" extrusionOk="0">
                      <a:moveTo>
                        <a:pt x="-1" y="0"/>
                      </a:moveTo>
                      <a:cubicBezTo>
                        <a:pt x="11192" y="0"/>
                        <a:pt x="20530" y="8549"/>
                        <a:pt x="21516" y="19697"/>
                      </a:cubicBezTo>
                    </a:path>
                    <a:path w="21516" h="21600" stroke="0" extrusionOk="0">
                      <a:moveTo>
                        <a:pt x="-1" y="0"/>
                      </a:moveTo>
                      <a:cubicBezTo>
                        <a:pt x="11192" y="0"/>
                        <a:pt x="20530" y="8549"/>
                        <a:pt x="21516" y="1969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fr-FR"/>
                </a:p>
              </p:txBody>
            </p:sp>
            <p:sp>
              <p:nvSpPr>
                <p:cNvPr id="28" name="Line 88"/>
                <p:cNvSpPr>
                  <a:spLocks noChangeShapeType="1"/>
                </p:cNvSpPr>
                <p:nvPr/>
              </p:nvSpPr>
              <p:spPr bwMode="auto">
                <a:xfrm>
                  <a:off x="7901" y="10019"/>
                  <a:ext cx="43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9701" y="7679"/>
                  <a:ext cx="0" cy="23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90"/>
                <p:cNvSpPr>
                  <a:spLocks noChangeShapeType="1"/>
                </p:cNvSpPr>
                <p:nvPr/>
              </p:nvSpPr>
              <p:spPr bwMode="auto">
                <a:xfrm>
                  <a:off x="10581" y="8615"/>
                  <a:ext cx="0" cy="14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72"/>
                <p:cNvSpPr>
                  <a:spLocks noChangeShapeType="1"/>
                </p:cNvSpPr>
                <p:nvPr/>
              </p:nvSpPr>
              <p:spPr bwMode="auto">
                <a:xfrm>
                  <a:off x="8286" y="9321"/>
                  <a:ext cx="2836" cy="3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39" name="Text Box 69"/>
            <p:cNvSpPr txBox="1">
              <a:spLocks noChangeArrowheads="1"/>
            </p:cNvSpPr>
            <p:nvPr/>
          </p:nvSpPr>
          <p:spPr bwMode="auto">
            <a:xfrm>
              <a:off x="1115616" y="2215272"/>
              <a:ext cx="864096" cy="42164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2000" dirty="0" smtClean="0"/>
                <a:t>-π/2a</a:t>
              </a:r>
              <a:endParaRPr lang="it-IT" sz="2000" b="0" dirty="0"/>
            </a:p>
          </p:txBody>
        </p:sp>
        <p:sp>
          <p:nvSpPr>
            <p:cNvPr id="40" name="Ellipse 39"/>
            <p:cNvSpPr/>
            <p:nvPr/>
          </p:nvSpPr>
          <p:spPr>
            <a:xfrm>
              <a:off x="3635896" y="692696"/>
              <a:ext cx="12231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6" name="Ellipse 75"/>
            <p:cNvSpPr/>
            <p:nvPr/>
          </p:nvSpPr>
          <p:spPr>
            <a:xfrm>
              <a:off x="755576" y="692696"/>
              <a:ext cx="12231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7" name="Text Box 79"/>
            <p:cNvSpPr txBox="1">
              <a:spLocks noChangeArrowheads="1"/>
            </p:cNvSpPr>
            <p:nvPr/>
          </p:nvSpPr>
          <p:spPr bwMode="auto">
            <a:xfrm>
              <a:off x="539552" y="930940"/>
              <a:ext cx="576064" cy="3378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2000" b="0" dirty="0" smtClean="0"/>
                <a:t>2k</a:t>
              </a:r>
              <a:r>
                <a:rPr lang="it-IT" sz="2000" b="0" baseline="-25000" dirty="0" smtClean="0"/>
                <a:t>F</a:t>
              </a:r>
              <a:r>
                <a:rPr lang="it-IT" sz="2000" b="0" dirty="0" smtClean="0"/>
                <a:t> </a:t>
              </a:r>
              <a:endParaRPr lang="it-IT" sz="2000" b="0" dirty="0"/>
            </a:p>
          </p:txBody>
        </p:sp>
        <p:sp>
          <p:nvSpPr>
            <p:cNvPr id="78" name="Text Box 79"/>
            <p:cNvSpPr txBox="1">
              <a:spLocks noChangeArrowheads="1"/>
            </p:cNvSpPr>
            <p:nvPr/>
          </p:nvSpPr>
          <p:spPr bwMode="auto">
            <a:xfrm>
              <a:off x="6804248" y="476672"/>
              <a:ext cx="576064" cy="3378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2000" b="0" dirty="0" smtClean="0"/>
                <a:t>2k</a:t>
              </a:r>
              <a:r>
                <a:rPr lang="it-IT" sz="2000" b="0" baseline="-25000" dirty="0" smtClean="0"/>
                <a:t>F</a:t>
              </a:r>
              <a:r>
                <a:rPr lang="it-IT" sz="2000" b="0" dirty="0" smtClean="0"/>
                <a:t> </a:t>
              </a:r>
              <a:endParaRPr lang="it-IT" sz="2000" b="0" dirty="0"/>
            </a:p>
          </p:txBody>
        </p:sp>
        <p:sp>
          <p:nvSpPr>
            <p:cNvPr id="79" name="Ellipse 78"/>
            <p:cNvSpPr/>
            <p:nvPr/>
          </p:nvSpPr>
          <p:spPr>
            <a:xfrm>
              <a:off x="7041976" y="908720"/>
              <a:ext cx="12231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0" name="Ellipse 79"/>
            <p:cNvSpPr/>
            <p:nvPr/>
          </p:nvSpPr>
          <p:spPr>
            <a:xfrm>
              <a:off x="4572000" y="908720"/>
              <a:ext cx="122312" cy="144016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1" name="Text Box 79"/>
            <p:cNvSpPr txBox="1">
              <a:spLocks noChangeArrowheads="1"/>
            </p:cNvSpPr>
            <p:nvPr/>
          </p:nvSpPr>
          <p:spPr bwMode="auto">
            <a:xfrm>
              <a:off x="4355976" y="404664"/>
              <a:ext cx="720080" cy="3378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2000" b="0" dirty="0" smtClean="0"/>
                <a:t>-2k</a:t>
              </a:r>
              <a:r>
                <a:rPr lang="it-IT" sz="2000" b="0" baseline="-25000" dirty="0" smtClean="0"/>
                <a:t>F</a:t>
              </a:r>
              <a:r>
                <a:rPr lang="it-IT" sz="2000" b="0" dirty="0" smtClean="0"/>
                <a:t> </a:t>
              </a:r>
              <a:endParaRPr lang="it-IT" sz="2000" b="0" dirty="0"/>
            </a:p>
          </p:txBody>
        </p:sp>
        <p:sp>
          <p:nvSpPr>
            <p:cNvPr id="116" name="Text Box 80"/>
            <p:cNvSpPr txBox="1">
              <a:spLocks noChangeArrowheads="1"/>
            </p:cNvSpPr>
            <p:nvPr/>
          </p:nvSpPr>
          <p:spPr bwMode="auto">
            <a:xfrm>
              <a:off x="6133423" y="2204864"/>
              <a:ext cx="526809" cy="337820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2000" b="0" dirty="0" smtClean="0"/>
                <a:t>k</a:t>
              </a:r>
              <a:r>
                <a:rPr lang="it-IT" sz="2000" b="0" baseline="-25000" dirty="0" smtClean="0"/>
                <a:t>F</a:t>
              </a:r>
              <a:endParaRPr lang="it-IT" sz="2000" b="0" dirty="0"/>
            </a:p>
          </p:txBody>
        </p:sp>
        <p:cxnSp>
          <p:nvCxnSpPr>
            <p:cNvPr id="126" name="Connecteur droit 125"/>
            <p:cNvCxnSpPr/>
            <p:nvPr/>
          </p:nvCxnSpPr>
          <p:spPr>
            <a:xfrm>
              <a:off x="4716016" y="980728"/>
              <a:ext cx="576064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Connecteur droit 127"/>
            <p:cNvCxnSpPr>
              <a:stCxn id="79" idx="2"/>
            </p:cNvCxnSpPr>
            <p:nvPr/>
          </p:nvCxnSpPr>
          <p:spPr>
            <a:xfrm flipH="1">
              <a:off x="6372200" y="980728"/>
              <a:ext cx="669776" cy="7920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6" name="Espace réservé du numéro de diapositive 4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1" name="ZoneTexte 40"/>
          <p:cNvSpPr txBox="1"/>
          <p:nvPr/>
        </p:nvSpPr>
        <p:spPr>
          <a:xfrm>
            <a:off x="395536" y="4581128"/>
            <a:ext cx="284834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Half-filled band,</a:t>
            </a:r>
            <a:br>
              <a:rPr lang="en-US" sz="2400" dirty="0" smtClean="0"/>
            </a:br>
            <a:r>
              <a:rPr lang="en-US" sz="2400" dirty="0" err="1" smtClean="0"/>
              <a:t>CDW</a:t>
            </a:r>
            <a:r>
              <a:rPr lang="en-US" sz="2400" dirty="0" smtClean="0"/>
              <a:t> of </a:t>
            </a:r>
            <a:r>
              <a:rPr lang="en-US" sz="2400" dirty="0" err="1" smtClean="0"/>
              <a:t>dimerization</a:t>
            </a:r>
            <a:r>
              <a:rPr lang="en-US" sz="2400" dirty="0" smtClean="0"/>
              <a:t>,</a:t>
            </a:r>
          </a:p>
          <a:p>
            <a:r>
              <a:rPr lang="en-US" sz="2400" dirty="0" smtClean="0"/>
              <a:t>single-component </a:t>
            </a:r>
            <a:br>
              <a:rPr lang="en-US" sz="2400" dirty="0" smtClean="0"/>
            </a:br>
            <a:r>
              <a:rPr lang="en-US" sz="2400" dirty="0" smtClean="0"/>
              <a:t>order parameter</a:t>
            </a:r>
            <a:endParaRPr lang="en-US" sz="2400" dirty="0"/>
          </a:p>
        </p:txBody>
      </p:sp>
      <p:sp>
        <p:nvSpPr>
          <p:cNvPr id="43" name="ZoneTexte 42"/>
          <p:cNvSpPr txBox="1"/>
          <p:nvPr/>
        </p:nvSpPr>
        <p:spPr>
          <a:xfrm>
            <a:off x="5180040" y="4733528"/>
            <a:ext cx="370178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Fractional filled of the band,</a:t>
            </a:r>
            <a:br>
              <a:rPr lang="en-US" sz="2400" dirty="0" smtClean="0"/>
            </a:br>
            <a:r>
              <a:rPr lang="en-US" sz="2400" dirty="0" smtClean="0"/>
              <a:t>incommensurate </a:t>
            </a:r>
            <a:r>
              <a:rPr lang="en-US" sz="2400" dirty="0" err="1" smtClean="0"/>
              <a:t>CDW</a:t>
            </a:r>
            <a:r>
              <a:rPr lang="en-US" sz="2400" dirty="0" smtClean="0"/>
              <a:t> ,</a:t>
            </a:r>
          </a:p>
          <a:p>
            <a:r>
              <a:rPr lang="en-US" sz="2400" dirty="0" smtClean="0"/>
              <a:t>two-component = complex </a:t>
            </a:r>
            <a:br>
              <a:rPr lang="en-US" sz="2400" dirty="0" smtClean="0"/>
            </a:br>
            <a:r>
              <a:rPr lang="en-US" sz="2400" dirty="0" smtClean="0"/>
              <a:t>order parameter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3"/>
          <p:cNvSpPr txBox="1">
            <a:spLocks noChangeArrowheads="1"/>
          </p:cNvSpPr>
          <p:nvPr/>
        </p:nvSpPr>
        <p:spPr bwMode="auto">
          <a:xfrm>
            <a:off x="0" y="44624"/>
            <a:ext cx="8766175" cy="433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800000"/>
                </a:solidFill>
                <a:ea typeface="굴림" charset="-127"/>
              </a:rPr>
              <a:t>Solitons in perspective of quasi-1D electronic systems</a:t>
            </a:r>
            <a:endParaRPr lang="en-US" altLang="ko-KR" sz="2000" dirty="0" smtClean="0">
              <a:solidFill>
                <a:srgbClr val="800000"/>
              </a:solidFill>
              <a:ea typeface="굴림" charset="-127"/>
            </a:endParaRPr>
          </a:p>
          <a:p>
            <a:endParaRPr lang="en-US" altLang="ko-KR" sz="700" dirty="0" smtClean="0">
              <a:solidFill>
                <a:srgbClr val="002060"/>
              </a:solidFill>
              <a:ea typeface="굴림" charset="-127"/>
            </a:endParaRPr>
          </a:p>
          <a:p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Self-localized excitations exploring </a:t>
            </a:r>
            <a:r>
              <a:rPr lang="en-US" altLang="ko-KR" sz="2000" dirty="0" err="1" smtClean="0">
                <a:solidFill>
                  <a:srgbClr val="002060"/>
                </a:solidFill>
                <a:ea typeface="굴림" charset="-127"/>
              </a:rPr>
              <a:t>degeneracies</a:t>
            </a:r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 of ground states </a:t>
            </a:r>
            <a:b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</a:br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with  a spontaneously broken symmetry: </a:t>
            </a:r>
            <a:b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</a:br>
            <a:r>
              <a:rPr lang="en-US" altLang="ko-KR" sz="2000" dirty="0" smtClean="0">
                <a:solidFill>
                  <a:schemeClr val="accent6">
                    <a:lumMod val="50000"/>
                  </a:schemeClr>
                </a:solidFill>
                <a:ea typeface="굴림" charset="-127"/>
              </a:rPr>
              <a:t>superconductor, CDW, SDW, charge-order Mott insulator, electronic ferroelectric</a:t>
            </a:r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.</a:t>
            </a:r>
          </a:p>
          <a:p>
            <a:endParaRPr lang="en-US" altLang="ko-KR" sz="700" dirty="0" smtClean="0">
              <a:solidFill>
                <a:srgbClr val="800000"/>
              </a:solidFill>
              <a:ea typeface="굴림" charset="-127"/>
            </a:endParaRPr>
          </a:p>
          <a:p>
            <a:r>
              <a:rPr lang="en-US" altLang="ko-KR" sz="2000" dirty="0" smtClean="0">
                <a:solidFill>
                  <a:srgbClr val="800000"/>
                </a:solidFill>
                <a:ea typeface="굴림" charset="-127"/>
              </a:rPr>
              <a:t>Solitons carry  spin and/or  charge – separately, even </a:t>
            </a:r>
            <a:r>
              <a:rPr lang="en-US" altLang="ko-KR" sz="2000" dirty="0" err="1" smtClean="0">
                <a:solidFill>
                  <a:srgbClr val="800000"/>
                </a:solidFill>
                <a:ea typeface="굴림" charset="-127"/>
              </a:rPr>
              <a:t>in fractions</a:t>
            </a:r>
            <a:r>
              <a:rPr lang="en-US" altLang="ko-KR" sz="2000" dirty="0" smtClean="0">
                <a:solidFill>
                  <a:srgbClr val="800000"/>
                </a:solidFill>
                <a:ea typeface="굴림" charset="-127"/>
              </a:rPr>
              <a:t>. </a:t>
            </a:r>
            <a:br>
              <a:rPr lang="en-US" altLang="ko-KR" sz="2000" dirty="0" smtClean="0">
                <a:solidFill>
                  <a:srgbClr val="800000"/>
                </a:solidFill>
                <a:ea typeface="굴림" charset="-127"/>
              </a:rPr>
            </a:br>
            <a:endParaRPr lang="en-US" altLang="ko-KR" sz="700" dirty="0" smtClean="0">
              <a:solidFill>
                <a:srgbClr val="800000"/>
              </a:solidFill>
              <a:ea typeface="굴림" charset="-127"/>
            </a:endParaRPr>
          </a:p>
          <a:p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They bring associated spectral features  </a:t>
            </a:r>
            <a:b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</a:br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(electronic mid-gap states, </a:t>
            </a:r>
            <a:r>
              <a:rPr lang="en-US" altLang="ko-KR" sz="2000" dirty="0" err="1" smtClean="0">
                <a:solidFill>
                  <a:srgbClr val="002060"/>
                </a:solidFill>
                <a:ea typeface="굴림" charset="-127"/>
              </a:rPr>
              <a:t>vibrational</a:t>
            </a:r>
            <a:r>
              <a:rPr lang="en-US" altLang="ko-KR" sz="2000" dirty="0" smtClean="0">
                <a:solidFill>
                  <a:srgbClr val="002060"/>
                </a:solidFill>
                <a:ea typeface="굴림" charset="-127"/>
              </a:rPr>
              <a:t> modes)</a:t>
            </a:r>
          </a:p>
          <a:p>
            <a:r>
              <a:rPr lang="en-US" altLang="ko-KR" sz="2000" dirty="0" smtClean="0">
                <a:solidFill>
                  <a:schemeClr val="accent2"/>
                </a:solidFill>
                <a:ea typeface="굴림" charset="-127"/>
              </a:rPr>
              <a:t>They can take over  normal electrons as charge or spin carriers.</a:t>
            </a:r>
            <a:endParaRPr lang="en-US" altLang="ko-KR" sz="2000" dirty="0" smtClean="0">
              <a:solidFill>
                <a:srgbClr val="002060"/>
              </a:solidFill>
              <a:ea typeface="굴림" charset="-127"/>
            </a:endParaRPr>
          </a:p>
          <a:p>
            <a:endParaRPr lang="en-US" altLang="ko-KR" sz="700" dirty="0" smtClean="0">
              <a:ea typeface="굴림" charset="-127"/>
            </a:endParaRPr>
          </a:p>
          <a:p>
            <a:r>
              <a:rPr lang="en-US" altLang="ko-KR" sz="2000" dirty="0" smtClean="0">
                <a:ea typeface="굴림" charset="-127"/>
              </a:rPr>
              <a:t>They give definitions of</a:t>
            </a:r>
            <a:r>
              <a:rPr lang="en-US" altLang="ko-KR" sz="2000" i="1" dirty="0" smtClean="0">
                <a:ea typeface="굴림" charset="-127"/>
              </a:rPr>
              <a:t> </a:t>
            </a:r>
            <a:r>
              <a:rPr lang="en-US" altLang="ko-KR" sz="2000" dirty="0" err="1" smtClean="0">
                <a:solidFill>
                  <a:srgbClr val="FF0000"/>
                </a:solidFill>
                <a:ea typeface="굴림" charset="-127"/>
              </a:rPr>
              <a:t>holons</a:t>
            </a:r>
            <a:r>
              <a:rPr lang="en-US" altLang="ko-KR" sz="2000" dirty="0" smtClean="0">
                <a:ea typeface="굴림" charset="-127"/>
              </a:rPr>
              <a:t> and </a:t>
            </a:r>
            <a:r>
              <a:rPr lang="en-US" altLang="ko-KR" sz="2000" dirty="0" err="1" smtClean="0">
                <a:solidFill>
                  <a:srgbClr val="FF0000"/>
                </a:solidFill>
                <a:ea typeface="굴림" charset="-127"/>
              </a:rPr>
              <a:t>spinons</a:t>
            </a:r>
            <a:r>
              <a:rPr lang="en-US" altLang="ko-KR" sz="2000" dirty="0" smtClean="0">
                <a:ea typeface="굴림" charset="-127"/>
              </a:rPr>
              <a:t> in correlated systems.</a:t>
            </a:r>
            <a:r>
              <a:rPr lang="en-US" altLang="ko-KR" sz="2200" dirty="0">
                <a:solidFill>
                  <a:srgbClr val="002060"/>
                </a:solidFill>
                <a:ea typeface="Gulim" pitchFamily="34" charset="-127"/>
              </a:rPr>
              <a:t/>
            </a:r>
            <a:br>
              <a:rPr lang="en-US" altLang="ko-KR" sz="2200" dirty="0">
                <a:solidFill>
                  <a:srgbClr val="002060"/>
                </a:solidFill>
                <a:ea typeface="Gulim" pitchFamily="34" charset="-127"/>
              </a:rPr>
            </a:br>
            <a:r>
              <a:rPr lang="en-US" altLang="ko-KR" sz="2200" dirty="0" err="1">
                <a:solidFill>
                  <a:srgbClr val="7030A0"/>
                </a:solidFill>
                <a:ea typeface="Gulim" pitchFamily="34" charset="-127"/>
              </a:rPr>
              <a:t>Instantons</a:t>
            </a:r>
            <a:r>
              <a:rPr lang="en-US" altLang="ko-KR" sz="2200" dirty="0">
                <a:solidFill>
                  <a:srgbClr val="7030A0"/>
                </a:solidFill>
                <a:ea typeface="Gulim" pitchFamily="34" charset="-127"/>
              </a:rPr>
              <a:t> : related transient processes for creations of </a:t>
            </a:r>
            <a:r>
              <a:rPr lang="en-US" altLang="ko-KR" sz="2200" dirty="0" err="1">
                <a:solidFill>
                  <a:srgbClr val="7030A0"/>
                </a:solidFill>
                <a:ea typeface="Gulim" pitchFamily="34" charset="-127"/>
              </a:rPr>
              <a:t>solitons</a:t>
            </a:r>
            <a:r>
              <a:rPr lang="en-US" altLang="ko-KR" sz="2200" dirty="0">
                <a:solidFill>
                  <a:srgbClr val="7030A0"/>
                </a:solidFill>
                <a:ea typeface="Gulim" pitchFamily="34" charset="-127"/>
              </a:rPr>
              <a:t> or their pairs, for conversion of electrons or excitons into </a:t>
            </a:r>
            <a:r>
              <a:rPr lang="en-US" altLang="ko-KR" sz="2200" dirty="0" err="1">
                <a:solidFill>
                  <a:srgbClr val="7030A0"/>
                </a:solidFill>
                <a:ea typeface="Gulim" pitchFamily="34" charset="-127"/>
              </a:rPr>
              <a:t>solitons</a:t>
            </a:r>
            <a:endParaRPr lang="fr-FR" altLang="ko-KR" sz="2200" dirty="0">
              <a:solidFill>
                <a:srgbClr val="7030A0"/>
              </a:solidFill>
              <a:ea typeface="Gulim" pitchFamily="34" charset="-127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6084168" y="4653136"/>
            <a:ext cx="3059832" cy="2196282"/>
            <a:chOff x="3651" y="2342"/>
            <a:chExt cx="2109" cy="2177"/>
          </a:xfrm>
        </p:grpSpPr>
        <p:pic>
          <p:nvPicPr>
            <p:cNvPr id="8200" name="Picture 7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651" y="2342"/>
              <a:ext cx="2109" cy="2177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</p:pic>
        <p:sp>
          <p:nvSpPr>
            <p:cNvPr id="8201" name="Line 8"/>
            <p:cNvSpPr>
              <a:spLocks noChangeShapeType="1"/>
            </p:cNvSpPr>
            <p:nvPr/>
          </p:nvSpPr>
          <p:spPr bwMode="auto">
            <a:xfrm>
              <a:off x="4288" y="4106"/>
              <a:ext cx="693" cy="0"/>
            </a:xfrm>
            <a:prstGeom prst="line">
              <a:avLst/>
            </a:prstGeom>
            <a:noFill/>
            <a:ln w="12700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198" name="Text Box 9"/>
          <p:cNvSpPr txBox="1">
            <a:spLocks noChangeArrowheads="1"/>
          </p:cNvSpPr>
          <p:nvPr/>
        </p:nvSpPr>
        <p:spPr bwMode="auto">
          <a:xfrm>
            <a:off x="863600" y="1524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fr-FR" altLang="ko-KR">
              <a:ea typeface="Gulim" pitchFamily="34" charset="-127"/>
            </a:endParaRPr>
          </a:p>
        </p:txBody>
      </p:sp>
      <p:pic>
        <p:nvPicPr>
          <p:cNvPr id="10" name="Picture 4" descr="C:\S-Files\Cdw\Dragan\sombrer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4669501"/>
            <a:ext cx="2736304" cy="2143875"/>
          </a:xfrm>
          <a:prstGeom prst="rect">
            <a:avLst/>
          </a:prstGeom>
          <a:noFill/>
        </p:spPr>
      </p:pic>
      <p:sp>
        <p:nvSpPr>
          <p:cNvPr id="8195" name="Text Box 4"/>
          <p:cNvSpPr txBox="1">
            <a:spLocks noChangeArrowheads="1"/>
          </p:cNvSpPr>
          <p:nvPr/>
        </p:nvSpPr>
        <p:spPr bwMode="auto">
          <a:xfrm>
            <a:off x="2771800" y="4725144"/>
            <a:ext cx="3240360" cy="1785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dirty="0">
                <a:solidFill>
                  <a:schemeClr val="accent2"/>
                </a:solidFill>
                <a:ea typeface="Gulim" pitchFamily="34" charset="-127"/>
              </a:rPr>
              <a:t>Symmetry breaking :</a:t>
            </a:r>
          </a:p>
          <a:p>
            <a:r>
              <a:rPr lang="en-US" altLang="ko-KR" sz="2200" dirty="0">
                <a:solidFill>
                  <a:srgbClr val="990000"/>
                </a:solidFill>
                <a:ea typeface="Gulim" pitchFamily="34" charset="-127"/>
              </a:rPr>
              <a:t>degenerate equivalent </a:t>
            </a:r>
            <a:endParaRPr lang="en-US" altLang="ko-KR" sz="2200" dirty="0" smtClean="0">
              <a:solidFill>
                <a:srgbClr val="990000"/>
              </a:solidFill>
              <a:ea typeface="Gulim" pitchFamily="34" charset="-127"/>
            </a:endParaRPr>
          </a:p>
          <a:p>
            <a:r>
              <a:rPr lang="en-US" altLang="ko-KR" sz="2200" dirty="0" smtClean="0">
                <a:solidFill>
                  <a:srgbClr val="990000"/>
                </a:solidFill>
                <a:ea typeface="Gulim" pitchFamily="34" charset="-127"/>
              </a:rPr>
              <a:t>ground </a:t>
            </a:r>
            <a:r>
              <a:rPr lang="en-US" altLang="ko-KR" sz="2200" dirty="0">
                <a:solidFill>
                  <a:srgbClr val="990000"/>
                </a:solidFill>
                <a:ea typeface="Gulim" pitchFamily="34" charset="-127"/>
              </a:rPr>
              <a:t>states.</a:t>
            </a:r>
          </a:p>
          <a:p>
            <a:r>
              <a:rPr lang="en-US" altLang="ko-KR" sz="2200" dirty="0">
                <a:solidFill>
                  <a:srgbClr val="CC3300"/>
                </a:solidFill>
                <a:ea typeface="Gulim" pitchFamily="34" charset="-127"/>
              </a:rPr>
              <a:t>simplest s</a:t>
            </a:r>
            <a:r>
              <a:rPr lang="en-US" altLang="ko-KR" sz="2200" dirty="0" smtClean="0">
                <a:solidFill>
                  <a:srgbClr val="CC3300"/>
                </a:solidFill>
                <a:ea typeface="Gulim" pitchFamily="34" charset="-127"/>
              </a:rPr>
              <a:t>oliton</a:t>
            </a:r>
            <a:r>
              <a:rPr lang="en-US" altLang="ko-KR" sz="2200" dirty="0">
                <a:solidFill>
                  <a:srgbClr val="CC3300"/>
                </a:solidFill>
                <a:ea typeface="Gulim" pitchFamily="34" charset="-127"/>
              </a:rPr>
              <a:t>= </a:t>
            </a:r>
            <a:endParaRPr lang="en-US" altLang="ko-KR" sz="2200" dirty="0" smtClean="0">
              <a:solidFill>
                <a:srgbClr val="CC3300"/>
              </a:solidFill>
              <a:ea typeface="Gulim" pitchFamily="34" charset="-127"/>
            </a:endParaRPr>
          </a:p>
          <a:p>
            <a:r>
              <a:rPr lang="en-US" altLang="ko-KR" sz="2200" dirty="0" smtClean="0">
                <a:solidFill>
                  <a:srgbClr val="CC3300"/>
                </a:solidFill>
                <a:ea typeface="Gulim" pitchFamily="34" charset="-127"/>
              </a:rPr>
              <a:t>trajectory</a:t>
            </a:r>
            <a:r>
              <a:rPr lang="en-US" altLang="ko-KR" sz="2200" dirty="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US" altLang="ko-KR" sz="2200" dirty="0">
                <a:solidFill>
                  <a:srgbClr val="CC3300"/>
                </a:solidFill>
                <a:ea typeface="Gulim" pitchFamily="34" charset="-127"/>
              </a:rPr>
              <a:t>between them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38" y="3929063"/>
            <a:ext cx="2786062" cy="183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888" y="44450"/>
            <a:ext cx="3059112" cy="1716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00788" y="2116138"/>
            <a:ext cx="2697162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0" y="1"/>
            <a:ext cx="5357813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  <a:t>Singlet ground state </a:t>
            </a:r>
            <a:r>
              <a:rPr lang="en-US" altLang="ko-KR" sz="2200" dirty="0" err="1">
                <a:solidFill>
                  <a:srgbClr val="984807"/>
                </a:solidFill>
                <a:ea typeface="Gulim" pitchFamily="34" charset="-127"/>
              </a:rPr>
              <a:t>gapful</a:t>
            </a:r>
            <a: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  <a:t> systems: </a:t>
            </a:r>
          </a:p>
          <a:p>
            <a:r>
              <a:rPr lang="en-US" altLang="ko-KR" sz="2200" dirty="0" err="1">
                <a:solidFill>
                  <a:srgbClr val="984807"/>
                </a:solidFill>
                <a:ea typeface="Gulim" pitchFamily="34" charset="-127"/>
              </a:rPr>
              <a:t>SuperConductors</a:t>
            </a:r>
            <a: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  <a:t> </a:t>
            </a:r>
            <a:r>
              <a:rPr lang="en-US" altLang="ko-KR" sz="2200" dirty="0" err="1">
                <a:solidFill>
                  <a:srgbClr val="984807"/>
                </a:solidFill>
                <a:ea typeface="Gulim" pitchFamily="34" charset="-127"/>
              </a:rPr>
              <a:t>SCs</a:t>
            </a:r>
            <a: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  <a:t> and </a:t>
            </a:r>
            <a:b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</a:br>
            <a: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  <a:t>Charge Density Waves </a:t>
            </a:r>
            <a:r>
              <a:rPr lang="en-US" altLang="ko-KR" sz="2200" dirty="0" err="1">
                <a:solidFill>
                  <a:srgbClr val="984807"/>
                </a:solidFill>
                <a:ea typeface="Gulim" pitchFamily="34" charset="-127"/>
              </a:rPr>
              <a:t>CDWs</a:t>
            </a:r>
            <a:r>
              <a:rPr lang="en-US" altLang="ko-KR" sz="2200" dirty="0">
                <a:solidFill>
                  <a:srgbClr val="984807"/>
                </a:solidFill>
                <a:ea typeface="Gulim" pitchFamily="34" charset="-127"/>
              </a:rPr>
              <a:t>. </a:t>
            </a:r>
          </a:p>
          <a:p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Standard </a:t>
            </a:r>
            <a:r>
              <a:rPr lang="en-US" altLang="ko-KR" sz="2200" dirty="0" err="1">
                <a:solidFill>
                  <a:srgbClr val="0070C0"/>
                </a:solidFill>
                <a:ea typeface="Gulim" pitchFamily="34" charset="-127"/>
              </a:rPr>
              <a:t>BCS-Bogolubov</a:t>
            </a: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 view:</a:t>
            </a:r>
          </a:p>
          <a:p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Spectra :	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E(k)= ±(∆</a:t>
            </a:r>
            <a:r>
              <a:rPr lang="en-US" altLang="ko-KR" sz="2200" b="1" baseline="30000" dirty="0">
                <a:solidFill>
                  <a:srgbClr val="0070C0"/>
                </a:solidFill>
                <a:ea typeface="Gulim" pitchFamily="34" charset="-127"/>
              </a:rPr>
              <a:t>2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+(</a:t>
            </a:r>
            <a:r>
              <a:rPr lang="en-US" altLang="ko-KR" sz="2200" b="1" dirty="0" err="1">
                <a:solidFill>
                  <a:srgbClr val="0070C0"/>
                </a:solidFill>
                <a:ea typeface="Gulim" pitchFamily="34" charset="-127"/>
              </a:rPr>
              <a:t>v</a:t>
            </a:r>
            <a:r>
              <a:rPr lang="en-US" altLang="ko-KR" sz="2200" b="1" baseline="-25000" dirty="0" err="1">
                <a:solidFill>
                  <a:srgbClr val="0070C0"/>
                </a:solidFill>
                <a:ea typeface="Gulim" pitchFamily="34" charset="-127"/>
              </a:rPr>
              <a:t>f</a:t>
            </a:r>
            <a:r>
              <a:rPr lang="en-US" altLang="ko-KR" sz="2200" b="1" dirty="0" err="1">
                <a:solidFill>
                  <a:srgbClr val="0070C0"/>
                </a:solidFill>
                <a:ea typeface="Gulim" pitchFamily="34" charset="-127"/>
              </a:rPr>
              <a:t>k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)</a:t>
            </a:r>
            <a:r>
              <a:rPr lang="en-US" altLang="ko-KR" sz="2200" b="1" baseline="30000" dirty="0">
                <a:solidFill>
                  <a:srgbClr val="0070C0"/>
                </a:solidFill>
                <a:ea typeface="Gulim" pitchFamily="34" charset="-127"/>
              </a:rPr>
              <a:t>2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)</a:t>
            </a:r>
            <a:r>
              <a:rPr lang="en-US" altLang="ko-KR" sz="2200" b="1" baseline="30000" dirty="0">
                <a:solidFill>
                  <a:srgbClr val="0070C0"/>
                </a:solidFill>
                <a:ea typeface="Gulim" pitchFamily="34" charset="-127"/>
              </a:rPr>
              <a:t>1/2</a:t>
            </a:r>
            <a:endParaRPr lang="en-US" altLang="ko-KR" sz="2200" b="1" dirty="0">
              <a:solidFill>
                <a:srgbClr val="0070C0"/>
              </a:solidFill>
              <a:ea typeface="Gulim" pitchFamily="34" charset="-127"/>
            </a:endParaRPr>
          </a:p>
          <a:p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States = 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linear</a:t>
            </a: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 combinations of :</a:t>
            </a:r>
            <a:b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</a:b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electrons and holes 	at  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±p</a:t>
            </a: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   for SC</a:t>
            </a:r>
          </a:p>
          <a:p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electrons at  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–p</a:t>
            </a: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 and </a:t>
            </a:r>
            <a:r>
              <a:rPr lang="en-US" altLang="ko-KR" sz="2200" b="1" dirty="0">
                <a:solidFill>
                  <a:srgbClr val="0070C0"/>
                </a:solidFill>
                <a:ea typeface="Gulim" pitchFamily="34" charset="-127"/>
              </a:rPr>
              <a:t>p+2p</a:t>
            </a:r>
            <a:r>
              <a:rPr lang="en-US" altLang="ko-KR" sz="2200" b="1" baseline="-25000" dirty="0">
                <a:solidFill>
                  <a:srgbClr val="0070C0"/>
                </a:solidFill>
                <a:ea typeface="Gulim" pitchFamily="34" charset="-127"/>
              </a:rPr>
              <a:t>f</a:t>
            </a: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    for </a:t>
            </a:r>
            <a:r>
              <a:rPr lang="en-US" altLang="ko-KR" sz="2200" dirty="0" err="1">
                <a:solidFill>
                  <a:srgbClr val="0070C0"/>
                </a:solidFill>
                <a:ea typeface="Gulim" pitchFamily="34" charset="-127"/>
              </a:rPr>
              <a:t>CDW</a:t>
            </a:r>
            <a:r>
              <a:rPr lang="en-US" altLang="ko-KR" sz="2200" dirty="0">
                <a:solidFill>
                  <a:srgbClr val="0070C0"/>
                </a:solidFill>
                <a:ea typeface="Gulim" pitchFamily="34" charset="-127"/>
              </a:rPr>
              <a:t> </a:t>
            </a:r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7380288" y="1773238"/>
            <a:ext cx="79216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>
                <a:ea typeface="Gulim" pitchFamily="34" charset="-127"/>
              </a:rPr>
              <a:t>CaC</a:t>
            </a:r>
            <a:r>
              <a:rPr lang="en-US" altLang="ko-KR" sz="2000" baseline="-25000">
                <a:ea typeface="Gulim" pitchFamily="34" charset="-127"/>
              </a:rPr>
              <a:t>6</a:t>
            </a:r>
            <a:endParaRPr lang="fr-FR" altLang="ko-KR" sz="2000">
              <a:ea typeface="Gulim" pitchFamily="34" charset="-127"/>
            </a:endParaRPr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7286625" y="3929063"/>
            <a:ext cx="9286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000">
                <a:ea typeface="Gulim" pitchFamily="34" charset="-127"/>
              </a:rPr>
              <a:t>NbSe</a:t>
            </a:r>
            <a:r>
              <a:rPr lang="en-US" altLang="ko-KR" sz="2000" baseline="-25000">
                <a:ea typeface="Gulim" pitchFamily="34" charset="-127"/>
              </a:rPr>
              <a:t>3</a:t>
            </a:r>
            <a:endParaRPr lang="fr-FR" altLang="ko-KR" sz="2000">
              <a:ea typeface="Gulim" pitchFamily="34" charset="-127"/>
            </a:endParaRP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0" y="3501008"/>
            <a:ext cx="6156176" cy="3046988"/>
          </a:xfrm>
          <a:prstGeom prst="rect">
            <a:avLst/>
          </a:prstGeom>
          <a:noFill/>
          <a:ln w="9525">
            <a:solidFill>
              <a:schemeClr val="folHlink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>
                <a:solidFill>
                  <a:srgbClr val="CC0000"/>
                </a:solidFill>
                <a:ea typeface="Gulim" pitchFamily="34" charset="-127"/>
              </a:rPr>
              <a:t>Is it always true? </a:t>
            </a:r>
          </a:p>
          <a:p>
            <a:r>
              <a:rPr lang="en-US" altLang="ko-KR" sz="2400" dirty="0">
                <a:solidFill>
                  <a:srgbClr val="003300"/>
                </a:solidFill>
                <a:ea typeface="Gulim" pitchFamily="34" charset="-127"/>
              </a:rPr>
              <a:t>Proved “</a:t>
            </a:r>
            <a:r>
              <a:rPr lang="en-US" altLang="ko-KR" sz="2400" b="1" dirty="0">
                <a:solidFill>
                  <a:srgbClr val="003300"/>
                </a:solidFill>
                <a:ea typeface="Gulim" pitchFamily="34" charset="-127"/>
              </a:rPr>
              <a:t>yes</a:t>
            </a:r>
            <a:r>
              <a:rPr lang="en-US" altLang="ko-KR" sz="2400" dirty="0">
                <a:solidFill>
                  <a:srgbClr val="003300"/>
                </a:solidFill>
                <a:ea typeface="Gulim" pitchFamily="34" charset="-127"/>
              </a:rPr>
              <a:t>” for typical </a:t>
            </a:r>
            <a:r>
              <a:rPr lang="en-US" altLang="ko-KR" sz="2400" dirty="0" err="1">
                <a:solidFill>
                  <a:srgbClr val="003300"/>
                </a:solidFill>
                <a:ea typeface="Gulim" pitchFamily="34" charset="-127"/>
              </a:rPr>
              <a:t>SCs</a:t>
            </a:r>
            <a:r>
              <a:rPr lang="en-US" altLang="ko-KR" sz="2400" dirty="0">
                <a:solidFill>
                  <a:srgbClr val="003300"/>
                </a:solidFill>
                <a:ea typeface="Gulim" pitchFamily="34" charset="-127"/>
              </a:rPr>
              <a:t>.</a:t>
            </a:r>
            <a:br>
              <a:rPr lang="en-US" altLang="ko-KR" sz="2400" dirty="0">
                <a:solidFill>
                  <a:srgbClr val="003300"/>
                </a:solidFill>
                <a:ea typeface="Gulim" pitchFamily="34" charset="-127"/>
              </a:rPr>
            </a:br>
            <a:r>
              <a:rPr lang="en-US" altLang="ko-KR" sz="2400" dirty="0">
                <a:solidFill>
                  <a:schemeClr val="hlink"/>
                </a:solidFill>
                <a:ea typeface="Gulim" pitchFamily="34" charset="-127"/>
              </a:rPr>
              <a:t>Questionable for strong coupling : </a:t>
            </a:r>
            <a:r>
              <a:rPr lang="en-US" altLang="ko-KR" sz="2400" i="1" dirty="0">
                <a:solidFill>
                  <a:schemeClr val="hlink"/>
                </a:solidFill>
                <a:ea typeface="Gulim" pitchFamily="34" charset="-127"/>
              </a:rPr>
              <a:t>High-</a:t>
            </a:r>
            <a:r>
              <a:rPr lang="en-US" altLang="ko-KR" sz="2400" i="1" dirty="0" err="1">
                <a:solidFill>
                  <a:schemeClr val="hlink"/>
                </a:solidFill>
                <a:ea typeface="Gulim" pitchFamily="34" charset="-127"/>
              </a:rPr>
              <a:t>T</a:t>
            </a:r>
            <a:r>
              <a:rPr lang="en-US" altLang="ko-KR" sz="2400" i="1" baseline="-25000" dirty="0" err="1">
                <a:solidFill>
                  <a:schemeClr val="hlink"/>
                </a:solidFill>
                <a:ea typeface="Gulim" pitchFamily="34" charset="-127"/>
              </a:rPr>
              <a:t>c</a:t>
            </a:r>
            <a:r>
              <a:rPr lang="en-US" altLang="ko-KR" sz="2400" i="1" dirty="0">
                <a:solidFill>
                  <a:schemeClr val="hlink"/>
                </a:solidFill>
                <a:ea typeface="Gulim" pitchFamily="34" charset="-127"/>
              </a:rPr>
              <a:t>, </a:t>
            </a:r>
            <a:br>
              <a:rPr lang="en-US" altLang="ko-KR" sz="2400" i="1" dirty="0">
                <a:solidFill>
                  <a:schemeClr val="hlink"/>
                </a:solidFill>
                <a:ea typeface="Gulim" pitchFamily="34" charset="-127"/>
              </a:rPr>
            </a:br>
            <a:r>
              <a:rPr lang="en-US" altLang="ko-KR" sz="2400" i="1" dirty="0">
                <a:solidFill>
                  <a:schemeClr val="hlink"/>
                </a:solidFill>
                <a:ea typeface="Gulim" pitchFamily="34" charset="-127"/>
              </a:rPr>
              <a:t>real space pairs,</a:t>
            </a:r>
            <a:r>
              <a:rPr lang="en-US" altLang="ko-KR" sz="2400" i="1" dirty="0">
                <a:ea typeface="Gulim" pitchFamily="34" charset="-127"/>
              </a:rPr>
              <a:t> </a:t>
            </a:r>
            <a:r>
              <a:rPr lang="en-US" altLang="ko-KR" sz="2400" i="1" dirty="0">
                <a:solidFill>
                  <a:schemeClr val="hlink"/>
                </a:solidFill>
                <a:ea typeface="Gulim" pitchFamily="34" charset="-127"/>
              </a:rPr>
              <a:t>cold atoms, bi-</a:t>
            </a:r>
            <a:r>
              <a:rPr lang="en-US" altLang="ko-KR" sz="2400" i="1" dirty="0" err="1">
                <a:solidFill>
                  <a:schemeClr val="hlink"/>
                </a:solidFill>
                <a:ea typeface="Gulim" pitchFamily="34" charset="-127"/>
              </a:rPr>
              <a:t>polarons</a:t>
            </a:r>
            <a:r>
              <a:rPr lang="en-US" altLang="ko-KR" sz="2400" i="1" dirty="0">
                <a:solidFill>
                  <a:schemeClr val="hlink"/>
                </a:solidFill>
                <a:ea typeface="Gulim" pitchFamily="34" charset="-127"/>
              </a:rPr>
              <a:t>.</a:t>
            </a:r>
          </a:p>
          <a:p>
            <a:r>
              <a:rPr lang="en-US" altLang="ko-KR" sz="2400" dirty="0">
                <a:solidFill>
                  <a:schemeClr val="folHlink"/>
                </a:solidFill>
                <a:ea typeface="Gulim" pitchFamily="34" charset="-127"/>
              </a:rPr>
              <a:t>Certainly incomplete for </a:t>
            </a:r>
            <a:r>
              <a:rPr lang="en-US" altLang="ko-KR" sz="2400" dirty="0" err="1">
                <a:solidFill>
                  <a:schemeClr val="folHlink"/>
                </a:solidFill>
                <a:ea typeface="Gulim" pitchFamily="34" charset="-127"/>
              </a:rPr>
              <a:t>CDWs</a:t>
            </a:r>
            <a:r>
              <a:rPr lang="en-US" altLang="ko-KR" sz="2400" dirty="0">
                <a:solidFill>
                  <a:schemeClr val="folHlink"/>
                </a:solidFill>
                <a:ea typeface="Gulim" pitchFamily="34" charset="-127"/>
              </a:rPr>
              <a:t> </a:t>
            </a:r>
            <a:br>
              <a:rPr lang="en-US" altLang="ko-KR" sz="2400" dirty="0">
                <a:solidFill>
                  <a:schemeClr val="folHlink"/>
                </a:solidFill>
                <a:ea typeface="Gulim" pitchFamily="34" charset="-127"/>
              </a:rPr>
            </a:br>
            <a:r>
              <a:rPr lang="en-US" altLang="ko-KR" sz="2400" dirty="0">
                <a:solidFill>
                  <a:schemeClr val="folHlink"/>
                </a:solidFill>
                <a:ea typeface="Gulim" pitchFamily="34" charset="-127"/>
              </a:rPr>
              <a:t>as proved by many modern experiments.</a:t>
            </a:r>
          </a:p>
          <a:p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  <a:ea typeface="Gulim" pitchFamily="34" charset="-127"/>
              </a:rPr>
              <a:t>Certainly inconsistent for 1D and even </a:t>
            </a:r>
          </a:p>
          <a:p>
            <a:r>
              <a:rPr lang="en-US" altLang="ko-KR" sz="2400" dirty="0">
                <a:solidFill>
                  <a:schemeClr val="accent6">
                    <a:lumMod val="50000"/>
                  </a:schemeClr>
                </a:solidFill>
                <a:ea typeface="Gulim" pitchFamily="34" charset="-127"/>
              </a:rPr>
              <a:t>quasi 1D systems as proved theoretically.</a:t>
            </a:r>
          </a:p>
        </p:txBody>
      </p:sp>
      <p:sp>
        <p:nvSpPr>
          <p:cNvPr id="9225" name="Rectangle 10"/>
          <p:cNvSpPr>
            <a:spLocks noChangeArrowheads="1"/>
          </p:cNvSpPr>
          <p:nvPr/>
        </p:nvSpPr>
        <p:spPr bwMode="auto">
          <a:xfrm>
            <a:off x="0" y="6485274"/>
            <a:ext cx="635795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000" b="1" dirty="0">
                <a:solidFill>
                  <a:srgbClr val="CC0000"/>
                </a:solidFill>
                <a:ea typeface="Gulim" pitchFamily="34" charset="-127"/>
              </a:rPr>
              <a:t>Guilty and Most Wanted : solitons and their arrays</a:t>
            </a:r>
            <a:r>
              <a:rPr lang="en-US" altLang="ko-KR" dirty="0">
                <a:solidFill>
                  <a:srgbClr val="CC0000"/>
                </a:solidFill>
                <a:ea typeface="Gulim" pitchFamily="34" charset="-127"/>
              </a:rPr>
              <a:t>.</a:t>
            </a:r>
            <a:endParaRPr lang="fr-FR" altLang="ko-KR" dirty="0">
              <a:solidFill>
                <a:srgbClr val="CC0000"/>
              </a:solidFill>
              <a:ea typeface="Gulim" pitchFamily="34" charset="-127"/>
            </a:endParaRPr>
          </a:p>
        </p:txBody>
      </p:sp>
      <p:sp>
        <p:nvSpPr>
          <p:cNvPr id="9226" name="ZoneTexte 9"/>
          <p:cNvSpPr txBox="1">
            <a:spLocks noChangeArrowheads="1"/>
          </p:cNvSpPr>
          <p:nvPr/>
        </p:nvSpPr>
        <p:spPr bwMode="auto">
          <a:xfrm>
            <a:off x="1835696" y="2708920"/>
            <a:ext cx="363646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E46C0A"/>
                </a:solidFill>
                <a:ea typeface="Gulim" pitchFamily="34" charset="-127"/>
              </a:rPr>
              <a:t>pair-breaking </a:t>
            </a:r>
            <a:r>
              <a:rPr lang="en-US" altLang="ko-KR" sz="2400" dirty="0">
                <a:solidFill>
                  <a:srgbClr val="E46C0A"/>
                </a:solidFill>
                <a:ea typeface="Gulim" pitchFamily="34" charset="-127"/>
              </a:rPr>
              <a:t>gaps from </a:t>
            </a:r>
            <a:r>
              <a:rPr lang="en-US" altLang="ko-KR" sz="2400" dirty="0" smtClean="0">
                <a:solidFill>
                  <a:srgbClr val="E46C0A"/>
                </a:solidFill>
                <a:ea typeface="Gulim" pitchFamily="34" charset="-127"/>
              </a:rPr>
              <a:t/>
            </a:r>
            <a:br>
              <a:rPr lang="en-US" altLang="ko-KR" sz="2400" dirty="0" smtClean="0">
                <a:solidFill>
                  <a:srgbClr val="E46C0A"/>
                </a:solidFill>
                <a:ea typeface="Gulim" pitchFamily="34" charset="-127"/>
              </a:rPr>
            </a:br>
            <a:r>
              <a:rPr lang="en-US" altLang="ko-KR" sz="2400" dirty="0" smtClean="0">
                <a:solidFill>
                  <a:srgbClr val="E46C0A"/>
                </a:solidFill>
                <a:ea typeface="Gulim" pitchFamily="34" charset="-127"/>
              </a:rPr>
              <a:t>tunneling </a:t>
            </a:r>
            <a:r>
              <a:rPr lang="en-US" altLang="ko-KR" sz="2400" dirty="0">
                <a:solidFill>
                  <a:srgbClr val="E46C0A"/>
                </a:solidFill>
                <a:ea typeface="Gulim" pitchFamily="34" charset="-127"/>
              </a:rPr>
              <a:t>experiments</a:t>
            </a:r>
            <a:r>
              <a:rPr lang="en-US" altLang="ko-KR" sz="2000" dirty="0">
                <a:solidFill>
                  <a:srgbClr val="E46C0A"/>
                </a:solidFill>
                <a:ea typeface="Gulim" pitchFamily="34" charset="-127"/>
              </a:rPr>
              <a:t>.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5143500" y="3143250"/>
            <a:ext cx="1143000" cy="1588"/>
          </a:xfrm>
          <a:prstGeom prst="straightConnector1">
            <a:avLst/>
          </a:prstGeom>
          <a:ln w="127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en angle 13"/>
          <p:cNvCxnSpPr/>
          <p:nvPr/>
        </p:nvCxnSpPr>
        <p:spPr>
          <a:xfrm rot="5400000" flipH="1" flipV="1">
            <a:off x="5036344" y="1393032"/>
            <a:ext cx="1785937" cy="1428750"/>
          </a:xfrm>
          <a:prstGeom prst="bentConnector3">
            <a:avLst>
              <a:gd name="adj1" fmla="val 50000"/>
            </a:avLst>
          </a:prstGeom>
          <a:ln w="127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en angle 15"/>
          <p:cNvCxnSpPr/>
          <p:nvPr/>
        </p:nvCxnSpPr>
        <p:spPr>
          <a:xfrm>
            <a:off x="5214938" y="3286125"/>
            <a:ext cx="1643062" cy="928688"/>
          </a:xfrm>
          <a:prstGeom prst="bentConnector3">
            <a:avLst>
              <a:gd name="adj1" fmla="val 50000"/>
            </a:avLst>
          </a:prstGeom>
          <a:ln w="12700">
            <a:solidFill>
              <a:srgbClr val="CC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30" name="Picture 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372201" y="5786438"/>
            <a:ext cx="2592287" cy="101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4" name="Rectangle 6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" name="Group 1"/>
          <p:cNvGrpSpPr>
            <a:grpSpLocks noChangeAspect="1"/>
          </p:cNvGrpSpPr>
          <p:nvPr/>
        </p:nvGrpSpPr>
        <p:grpSpPr bwMode="auto">
          <a:xfrm>
            <a:off x="0" y="0"/>
            <a:ext cx="8892566" cy="6740912"/>
            <a:chOff x="4299" y="3900"/>
            <a:chExt cx="8934" cy="6752"/>
          </a:xfrm>
        </p:grpSpPr>
        <p:sp>
          <p:nvSpPr>
            <p:cNvPr id="53253" name="AutoShape 5"/>
            <p:cNvSpPr>
              <a:spLocks noChangeAspect="1" noChangeArrowheads="1" noTextEdit="1"/>
            </p:cNvSpPr>
            <p:nvPr/>
          </p:nvSpPr>
          <p:spPr bwMode="auto">
            <a:xfrm>
              <a:off x="4299" y="3900"/>
              <a:ext cx="8000" cy="5982"/>
            </a:xfrm>
            <a:prstGeom prst="rect">
              <a:avLst/>
            </a:prstGeom>
            <a:noFill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pic>
          <p:nvPicPr>
            <p:cNvPr id="53251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9883" y="4670"/>
              <a:ext cx="3350" cy="5982"/>
            </a:xfrm>
            <a:prstGeom prst="rect">
              <a:avLst/>
            </a:prstGeom>
            <a:noFill/>
          </p:spPr>
        </p:pic>
        <p:sp>
          <p:nvSpPr>
            <p:cNvPr id="53250" name="Text Box 2"/>
            <p:cNvSpPr txBox="1">
              <a:spLocks noChangeArrowheads="1"/>
            </p:cNvSpPr>
            <p:nvPr/>
          </p:nvSpPr>
          <p:spPr bwMode="auto">
            <a:xfrm>
              <a:off x="4299" y="10148"/>
              <a:ext cx="4955" cy="48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lvl="0" fontAlgn="base">
                <a:spcBef>
                  <a:spcPct val="0"/>
                </a:spcBef>
                <a:spcAft>
                  <a:spcPct val="0"/>
                </a:spcAft>
              </a:pPr>
              <a:r>
                <a:rPr kumimoji="0" lang="en-US" sz="2200" b="0" i="0" u="none" strike="noStrike" cap="none" normalizeH="0" baseline="0" dirty="0" err="1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Pseudogaps</a:t>
              </a: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in </a:t>
              </a:r>
              <a:r>
                <a:rPr lang="en-US" sz="2200" dirty="0" smtClean="0">
                  <a:latin typeface="Arial" pitchFamily="34" charset="0"/>
                  <a:cs typeface="Arial" pitchFamily="34" charset="0"/>
                </a:rPr>
                <a:t>tunneling and </a:t>
              </a:r>
              <a:r>
                <a:rPr kumimoji="0" lang="en-US" sz="22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ea typeface="Times New Roman" pitchFamily="18" charset="0"/>
                  <a:cs typeface="Arial" pitchFamily="34" charset="0"/>
                </a:rPr>
                <a:t> optics</a:t>
              </a:r>
              <a:endParaRPr kumimoji="0" lang="en-US" sz="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8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068960"/>
            <a:ext cx="384342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0" y="18864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gap interval (-</a:t>
            </a:r>
            <a:r>
              <a:rPr lang="el-GR" sz="2400" dirty="0" smtClean="0">
                <a:latin typeface="Arial"/>
                <a:cs typeface="Arial"/>
              </a:rPr>
              <a:t>Δ</a:t>
            </a:r>
            <a:r>
              <a:rPr lang="en-US" sz="2400" dirty="0" smtClean="0">
                <a:latin typeface="Arial"/>
                <a:cs typeface="Arial"/>
              </a:rPr>
              <a:t>, </a:t>
            </a:r>
            <a:r>
              <a:rPr lang="el-GR" sz="2400" dirty="0" smtClean="0">
                <a:latin typeface="Arial"/>
                <a:cs typeface="Arial"/>
              </a:rPr>
              <a:t>Δ</a:t>
            </a:r>
            <a:r>
              <a:rPr lang="en-US" sz="2400" dirty="0" smtClean="0"/>
              <a:t>) may become partly filled by: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179512" y="764704"/>
            <a:ext cx="520206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Absence of the true long range order</a:t>
            </a:r>
            <a:br>
              <a:rPr lang="en-US" sz="2400" dirty="0" smtClean="0"/>
            </a:br>
            <a:r>
              <a:rPr lang="en-US" sz="2400" dirty="0" smtClean="0"/>
              <a:t>(the </a:t>
            </a:r>
            <a:r>
              <a:rPr lang="en-US" sz="2400" dirty="0" err="1" smtClean="0"/>
              <a:t>pseudogap</a:t>
            </a:r>
            <a:r>
              <a:rPr lang="en-US" sz="2400" dirty="0" smtClean="0"/>
              <a:t>),</a:t>
            </a:r>
          </a:p>
          <a:p>
            <a:endParaRPr lang="en-US" sz="800" dirty="0" smtClean="0"/>
          </a:p>
          <a:p>
            <a:r>
              <a:rPr lang="en-US" sz="2400" dirty="0" smtClean="0"/>
              <a:t>Anomalous lower energy excitations </a:t>
            </a:r>
            <a:br>
              <a:rPr lang="en-US" sz="2400" dirty="0" smtClean="0"/>
            </a:br>
            <a:r>
              <a:rPr lang="en-US" sz="2400" dirty="0" smtClean="0"/>
              <a:t>- solitons</a:t>
            </a:r>
          </a:p>
          <a:p>
            <a:endParaRPr lang="en-US" sz="800" dirty="0" smtClean="0"/>
          </a:p>
        </p:txBody>
      </p:sp>
      <p:cxnSp>
        <p:nvCxnSpPr>
          <p:cNvPr id="12" name="Connecteur droit avec flèche 11"/>
          <p:cNvCxnSpPr/>
          <p:nvPr/>
        </p:nvCxnSpPr>
        <p:spPr>
          <a:xfrm flipV="1">
            <a:off x="2267744" y="5805264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V="1">
            <a:off x="4644008" y="5805264"/>
            <a:ext cx="720080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4"/>
          <p:cNvCxnSpPr/>
          <p:nvPr/>
        </p:nvCxnSpPr>
        <p:spPr>
          <a:xfrm>
            <a:off x="3131840" y="1484784"/>
            <a:ext cx="252028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avec flèche 16"/>
          <p:cNvCxnSpPr/>
          <p:nvPr/>
        </p:nvCxnSpPr>
        <p:spPr>
          <a:xfrm>
            <a:off x="1691680" y="27089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8" name="Objet 17"/>
          <p:cNvGraphicFramePr>
            <a:graphicFrameLocks noChangeAspect="1"/>
          </p:cNvGraphicFramePr>
          <p:nvPr/>
        </p:nvGraphicFramePr>
        <p:xfrm>
          <a:off x="6804248" y="836712"/>
          <a:ext cx="1207193" cy="360040"/>
        </p:xfrm>
        <a:graphic>
          <a:graphicData uri="http://schemas.openxmlformats.org/presentationml/2006/ole">
            <p:oleObj spid="_x0000_s486402" name="Équation" r:id="rId5" imgW="723600" imgH="215640" progId="Equation.3">
              <p:embed/>
            </p:oleObj>
          </a:graphicData>
        </a:graphic>
      </p:graphicFrame>
      <p:cxnSp>
        <p:nvCxnSpPr>
          <p:cNvPr id="20" name="Connecteur droit avec flèche 19"/>
          <p:cNvCxnSpPr/>
          <p:nvPr/>
        </p:nvCxnSpPr>
        <p:spPr>
          <a:xfrm flipH="1">
            <a:off x="6444208" y="1052736"/>
            <a:ext cx="288032" cy="72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Espace réservé du numéro de diapositive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8F1801A-94EE-4980-BD6F-BFFEBD8A9311}" type="slidenum">
              <a:rPr lang="fr-FR" altLang="ko-KR"/>
              <a:pPr/>
              <a:t>15</a:t>
            </a:fld>
            <a:endParaRPr lang="fr-FR" altLang="ko-KR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9960" y="44624"/>
            <a:ext cx="7772400" cy="504056"/>
          </a:xfrm>
        </p:spPr>
        <p:txBody>
          <a:bodyPr>
            <a:normAutofit/>
          </a:bodyPr>
          <a:lstStyle/>
          <a:p>
            <a:pPr eaLnBrk="1" hangingPunct="1"/>
            <a:r>
              <a:rPr lang="fr-FR" altLang="ko-KR" sz="2400" b="1" dirty="0" err="1" smtClean="0">
                <a:solidFill>
                  <a:srgbClr val="CC00CC"/>
                </a:solidFill>
                <a:ea typeface="굴림" pitchFamily="34" charset="-127"/>
              </a:rPr>
              <a:t>Topological</a:t>
            </a:r>
            <a:r>
              <a:rPr lang="fr-FR" altLang="ko-KR" sz="2400" b="1" dirty="0" smtClean="0">
                <a:solidFill>
                  <a:srgbClr val="CC00CC"/>
                </a:solidFill>
                <a:ea typeface="굴림" pitchFamily="34" charset="-127"/>
              </a:rPr>
              <a:t> </a:t>
            </a:r>
            <a:r>
              <a:rPr lang="fr-FR" altLang="ko-KR" sz="2400" b="1" dirty="0" err="1" smtClean="0">
                <a:solidFill>
                  <a:srgbClr val="CC00CC"/>
                </a:solidFill>
                <a:ea typeface="굴림" pitchFamily="34" charset="-127"/>
              </a:rPr>
              <a:t>defects</a:t>
            </a:r>
            <a:r>
              <a:rPr lang="fr-FR" altLang="ko-KR" sz="2400" b="1" dirty="0" smtClean="0">
                <a:solidFill>
                  <a:srgbClr val="CC00CC"/>
                </a:solidFill>
                <a:ea typeface="굴림" pitchFamily="34" charset="-127"/>
              </a:rPr>
              <a:t> on the </a:t>
            </a:r>
            <a:r>
              <a:rPr lang="fr-FR" altLang="ko-KR" sz="2400" b="1" dirty="0" err="1" smtClean="0">
                <a:solidFill>
                  <a:srgbClr val="CC00CC"/>
                </a:solidFill>
                <a:ea typeface="굴림" pitchFamily="34" charset="-127"/>
              </a:rPr>
              <a:t>polyacethylene</a:t>
            </a:r>
            <a:r>
              <a:rPr lang="fr-FR" altLang="ko-KR" sz="2400" b="1" dirty="0" smtClean="0">
                <a:solidFill>
                  <a:srgbClr val="CC00CC"/>
                </a:solidFill>
                <a:ea typeface="굴림" pitchFamily="34" charset="-127"/>
              </a:rPr>
              <a:t> </a:t>
            </a:r>
            <a:r>
              <a:rPr lang="fr-FR" altLang="ko-KR" sz="2400" b="1" dirty="0" err="1" smtClean="0">
                <a:solidFill>
                  <a:srgbClr val="CC00CC"/>
                </a:solidFill>
                <a:ea typeface="굴림" pitchFamily="34" charset="-127"/>
              </a:rPr>
              <a:t>chains</a:t>
            </a:r>
            <a:endParaRPr lang="fr-FR" altLang="ko-KR" sz="2400" dirty="0" smtClean="0">
              <a:solidFill>
                <a:srgbClr val="CC00CC"/>
              </a:solidFill>
              <a:ea typeface="굴림" pitchFamily="34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04248" y="260648"/>
            <a:ext cx="1975520" cy="1589633"/>
            <a:chOff x="11502" y="1136"/>
            <a:chExt cx="4118" cy="3408"/>
          </a:xfrm>
        </p:grpSpPr>
        <p:sp>
          <p:nvSpPr>
            <p:cNvPr id="27744" name="Line 5"/>
            <p:cNvSpPr>
              <a:spLocks noChangeShapeType="1"/>
            </p:cNvSpPr>
            <p:nvPr/>
          </p:nvSpPr>
          <p:spPr bwMode="auto">
            <a:xfrm>
              <a:off x="11502" y="3834"/>
              <a:ext cx="3834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5" name="Line 6"/>
            <p:cNvSpPr>
              <a:spLocks noChangeShapeType="1"/>
            </p:cNvSpPr>
            <p:nvPr/>
          </p:nvSpPr>
          <p:spPr bwMode="auto">
            <a:xfrm flipV="1">
              <a:off x="13348" y="1278"/>
              <a:ext cx="0" cy="255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6" name="Arc 7"/>
            <p:cNvSpPr>
              <a:spLocks/>
            </p:cNvSpPr>
            <p:nvPr/>
          </p:nvSpPr>
          <p:spPr bwMode="auto">
            <a:xfrm>
              <a:off x="12923" y="3408"/>
              <a:ext cx="851" cy="433"/>
            </a:xfrm>
            <a:custGeom>
              <a:avLst/>
              <a:gdLst>
                <a:gd name="T0" fmla="*/ 0 w 43200"/>
                <a:gd name="T1" fmla="*/ 0 h 21820"/>
                <a:gd name="T2" fmla="*/ 0 w 43200"/>
                <a:gd name="T3" fmla="*/ 0 h 21820"/>
                <a:gd name="T4" fmla="*/ 0 w 43200"/>
                <a:gd name="T5" fmla="*/ 0 h 2182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20"/>
                <a:gd name="T11" fmla="*/ 43200 w 43200"/>
                <a:gd name="T12" fmla="*/ 21820 h 218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20" fill="none" extrusionOk="0">
                  <a:moveTo>
                    <a:pt x="1" y="21819"/>
                  </a:moveTo>
                  <a:cubicBezTo>
                    <a:pt x="0" y="21746"/>
                    <a:pt x="0" y="216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6" y="-1"/>
                    <a:pt x="43182" y="9651"/>
                    <a:pt x="43199" y="21568"/>
                  </a:cubicBezTo>
                </a:path>
                <a:path w="43200" h="21820" stroke="0" extrusionOk="0">
                  <a:moveTo>
                    <a:pt x="1" y="21819"/>
                  </a:moveTo>
                  <a:cubicBezTo>
                    <a:pt x="0" y="21746"/>
                    <a:pt x="0" y="216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6" y="-1"/>
                    <a:pt x="43182" y="9651"/>
                    <a:pt x="43199" y="215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ko-KR">
                <a:ea typeface="굴림" pitchFamily="34" charset="-127"/>
              </a:endParaRPr>
            </a:p>
          </p:txBody>
        </p:sp>
        <p:sp>
          <p:nvSpPr>
            <p:cNvPr id="27747" name="Arc 8"/>
            <p:cNvSpPr>
              <a:spLocks/>
            </p:cNvSpPr>
            <p:nvPr/>
          </p:nvSpPr>
          <p:spPr bwMode="auto">
            <a:xfrm flipV="1">
              <a:off x="13774" y="3834"/>
              <a:ext cx="851" cy="433"/>
            </a:xfrm>
            <a:custGeom>
              <a:avLst/>
              <a:gdLst>
                <a:gd name="T0" fmla="*/ 0 w 43200"/>
                <a:gd name="T1" fmla="*/ 0 h 21820"/>
                <a:gd name="T2" fmla="*/ 0 w 43200"/>
                <a:gd name="T3" fmla="*/ 0 h 21820"/>
                <a:gd name="T4" fmla="*/ 0 w 43200"/>
                <a:gd name="T5" fmla="*/ 0 h 2182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20"/>
                <a:gd name="T11" fmla="*/ 43200 w 43200"/>
                <a:gd name="T12" fmla="*/ 21820 h 218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20" fill="none" extrusionOk="0">
                  <a:moveTo>
                    <a:pt x="1" y="21819"/>
                  </a:moveTo>
                  <a:cubicBezTo>
                    <a:pt x="0" y="21746"/>
                    <a:pt x="0" y="216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6" y="-1"/>
                    <a:pt x="43182" y="9651"/>
                    <a:pt x="43199" y="21568"/>
                  </a:cubicBezTo>
                </a:path>
                <a:path w="43200" h="21820" stroke="0" extrusionOk="0">
                  <a:moveTo>
                    <a:pt x="1" y="21819"/>
                  </a:moveTo>
                  <a:cubicBezTo>
                    <a:pt x="0" y="21746"/>
                    <a:pt x="0" y="216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6" y="-1"/>
                    <a:pt x="43182" y="9651"/>
                    <a:pt x="43199" y="215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ko-KR">
                <a:ea typeface="굴림" pitchFamily="34" charset="-127"/>
              </a:endParaRPr>
            </a:p>
          </p:txBody>
        </p:sp>
        <p:sp>
          <p:nvSpPr>
            <p:cNvPr id="27748" name="Line 9"/>
            <p:cNvSpPr>
              <a:spLocks noChangeShapeType="1"/>
            </p:cNvSpPr>
            <p:nvPr/>
          </p:nvSpPr>
          <p:spPr bwMode="auto">
            <a:xfrm flipV="1">
              <a:off x="14625" y="2272"/>
              <a:ext cx="285" cy="1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49" name="Text Box 10"/>
            <p:cNvSpPr txBox="1">
              <a:spLocks noChangeArrowheads="1"/>
            </p:cNvSpPr>
            <p:nvPr/>
          </p:nvSpPr>
          <p:spPr bwMode="auto">
            <a:xfrm>
              <a:off x="13490" y="1136"/>
              <a:ext cx="568" cy="426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r-FR" altLang="ko-KR" sz="1000" b="0">
                  <a:ea typeface="굴림" pitchFamily="34" charset="-127"/>
                </a:rPr>
                <a:t>W</a:t>
              </a:r>
            </a:p>
          </p:txBody>
        </p:sp>
        <p:sp>
          <p:nvSpPr>
            <p:cNvPr id="27750" name="Text Box 11"/>
            <p:cNvSpPr txBox="1">
              <a:spLocks noChangeArrowheads="1"/>
            </p:cNvSpPr>
            <p:nvPr/>
          </p:nvSpPr>
          <p:spPr bwMode="auto">
            <a:xfrm>
              <a:off x="15194" y="3976"/>
              <a:ext cx="426" cy="56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fr-FR" altLang="ko-KR" sz="1000" b="0">
                  <a:ea typeface="굴림" pitchFamily="34" charset="-127"/>
                  <a:sym typeface="Symbol" pitchFamily="18" charset="2"/>
                </a:rPr>
                <a:t></a:t>
              </a:r>
              <a:endParaRPr lang="fr-FR" altLang="ko-KR" sz="1000" b="0">
                <a:ea typeface="굴림" pitchFamily="34" charset="-127"/>
              </a:endParaRPr>
            </a:p>
          </p:txBody>
        </p:sp>
        <p:sp>
          <p:nvSpPr>
            <p:cNvPr id="27751" name="Arc 12"/>
            <p:cNvSpPr>
              <a:spLocks/>
            </p:cNvSpPr>
            <p:nvPr/>
          </p:nvSpPr>
          <p:spPr bwMode="auto">
            <a:xfrm flipV="1">
              <a:off x="12070" y="3834"/>
              <a:ext cx="851" cy="433"/>
            </a:xfrm>
            <a:custGeom>
              <a:avLst/>
              <a:gdLst>
                <a:gd name="T0" fmla="*/ 0 w 43200"/>
                <a:gd name="T1" fmla="*/ 0 h 21820"/>
                <a:gd name="T2" fmla="*/ 0 w 43200"/>
                <a:gd name="T3" fmla="*/ 0 h 21820"/>
                <a:gd name="T4" fmla="*/ 0 w 43200"/>
                <a:gd name="T5" fmla="*/ 0 h 21820"/>
                <a:gd name="T6" fmla="*/ 0 60000 65536"/>
                <a:gd name="T7" fmla="*/ 0 60000 65536"/>
                <a:gd name="T8" fmla="*/ 0 60000 65536"/>
                <a:gd name="T9" fmla="*/ 0 w 43200"/>
                <a:gd name="T10" fmla="*/ 0 h 21820"/>
                <a:gd name="T11" fmla="*/ 43200 w 43200"/>
                <a:gd name="T12" fmla="*/ 21820 h 21820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1820" fill="none" extrusionOk="0">
                  <a:moveTo>
                    <a:pt x="1" y="21819"/>
                  </a:moveTo>
                  <a:cubicBezTo>
                    <a:pt x="0" y="21746"/>
                    <a:pt x="0" y="216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6" y="-1"/>
                    <a:pt x="43182" y="9651"/>
                    <a:pt x="43199" y="21568"/>
                  </a:cubicBezTo>
                </a:path>
                <a:path w="43200" h="21820" stroke="0" extrusionOk="0">
                  <a:moveTo>
                    <a:pt x="1" y="21819"/>
                  </a:moveTo>
                  <a:cubicBezTo>
                    <a:pt x="0" y="21746"/>
                    <a:pt x="0" y="2167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16" y="-1"/>
                    <a:pt x="43182" y="9651"/>
                    <a:pt x="43199" y="21568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ko-KR" altLang="ko-KR">
                <a:ea typeface="굴림" pitchFamily="34" charset="-127"/>
              </a:endParaRPr>
            </a:p>
          </p:txBody>
        </p:sp>
        <p:sp>
          <p:nvSpPr>
            <p:cNvPr id="27752" name="Line 13"/>
            <p:cNvSpPr>
              <a:spLocks noChangeShapeType="1"/>
            </p:cNvSpPr>
            <p:nvPr/>
          </p:nvSpPr>
          <p:spPr bwMode="auto">
            <a:xfrm flipH="1" flipV="1">
              <a:off x="11786" y="2272"/>
              <a:ext cx="285" cy="156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53" name="Text Box 14"/>
          <p:cNvSpPr txBox="1">
            <a:spLocks noChangeArrowheads="1"/>
          </p:cNvSpPr>
          <p:nvPr/>
        </p:nvSpPr>
        <p:spPr bwMode="auto">
          <a:xfrm>
            <a:off x="4968875" y="908720"/>
            <a:ext cx="1675459" cy="46166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ko-KR" sz="2400" b="0" dirty="0" err="1">
                <a:ea typeface="굴림" pitchFamily="34" charset="-127"/>
              </a:rPr>
              <a:t>Ideal</a:t>
            </a:r>
            <a:r>
              <a:rPr lang="fr-FR" altLang="ko-KR" sz="2400" b="0" dirty="0">
                <a:ea typeface="굴림" pitchFamily="34" charset="-127"/>
              </a:rPr>
              <a:t> </a:t>
            </a:r>
            <a:r>
              <a:rPr lang="fr-FR" altLang="ko-KR" sz="2400" b="0" dirty="0" err="1">
                <a:ea typeface="굴림" pitchFamily="34" charset="-127"/>
              </a:rPr>
              <a:t>chain</a:t>
            </a:r>
            <a:endParaRPr lang="fr-FR" altLang="ko-KR" sz="2400" b="0" dirty="0">
              <a:ea typeface="굴림" pitchFamily="34" charset="-127"/>
            </a:endParaRPr>
          </a:p>
        </p:txBody>
      </p:sp>
      <p:sp>
        <p:nvSpPr>
          <p:cNvPr id="27654" name="Text Box 15"/>
          <p:cNvSpPr txBox="1">
            <a:spLocks noChangeArrowheads="1"/>
          </p:cNvSpPr>
          <p:nvPr/>
        </p:nvSpPr>
        <p:spPr bwMode="auto">
          <a:xfrm>
            <a:off x="3707904" y="3138165"/>
            <a:ext cx="1935162" cy="12003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ko-KR" sz="2400" b="0" dirty="0">
                <a:ea typeface="굴림" pitchFamily="34" charset="-127"/>
              </a:rPr>
              <a:t>Charge solitons</a:t>
            </a:r>
          </a:p>
          <a:p>
            <a:r>
              <a:rPr lang="fr-FR" altLang="ko-KR" sz="2400" b="0" dirty="0">
                <a:ea typeface="굴림" pitchFamily="34" charset="-127"/>
              </a:rPr>
              <a:t>q=</a:t>
            </a:r>
            <a:r>
              <a:rPr lang="fr-FR" altLang="ko-KR" sz="2400" b="0" dirty="0">
                <a:ea typeface="굴림" pitchFamily="34" charset="-127"/>
                <a:sym typeface="Symbol" pitchFamily="18" charset="2"/>
              </a:rPr>
              <a:t></a:t>
            </a:r>
            <a:r>
              <a:rPr lang="fr-FR" altLang="ko-KR" sz="2400" b="0" dirty="0">
                <a:ea typeface="굴림" pitchFamily="34" charset="-127"/>
                <a:sym typeface="Math1"/>
              </a:rPr>
              <a:t>e, s=0</a:t>
            </a:r>
            <a:endParaRPr lang="fr-FR" altLang="ko-KR" sz="2400" dirty="0">
              <a:ea typeface="굴림" pitchFamily="34" charset="-127"/>
            </a:endParaRPr>
          </a:p>
        </p:txBody>
      </p:sp>
      <p:sp>
        <p:nvSpPr>
          <p:cNvPr id="27655" name="Text Box 16"/>
          <p:cNvSpPr txBox="1">
            <a:spLocks noChangeArrowheads="1"/>
          </p:cNvSpPr>
          <p:nvPr/>
        </p:nvSpPr>
        <p:spPr bwMode="auto">
          <a:xfrm>
            <a:off x="3779912" y="5298405"/>
            <a:ext cx="1863011" cy="8309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altLang="ko-KR" sz="2400" b="0" dirty="0">
                <a:ea typeface="굴림" pitchFamily="34" charset="-127"/>
              </a:rPr>
              <a:t>Spin </a:t>
            </a:r>
            <a:r>
              <a:rPr lang="fr-FR" altLang="ko-KR" sz="2400" b="0" dirty="0" err="1">
                <a:ea typeface="굴림" pitchFamily="34" charset="-127"/>
              </a:rPr>
              <a:t>soliton</a:t>
            </a:r>
            <a:r>
              <a:rPr lang="fr-FR" altLang="ko-KR" sz="2400" b="0" dirty="0">
                <a:ea typeface="굴림" pitchFamily="34" charset="-127"/>
              </a:rPr>
              <a:t>,</a:t>
            </a:r>
          </a:p>
          <a:p>
            <a:r>
              <a:rPr lang="fr-FR" altLang="ko-KR" sz="2400" b="0" dirty="0">
                <a:ea typeface="굴림" pitchFamily="34" charset="-127"/>
              </a:rPr>
              <a:t>q=0, s=1/2</a:t>
            </a:r>
            <a:endParaRPr lang="fr-FR" altLang="ko-KR" sz="2400" dirty="0">
              <a:ea typeface="굴림" pitchFamily="34" charset="-127"/>
            </a:endParaRPr>
          </a:p>
        </p:txBody>
      </p:sp>
      <p:sp>
        <p:nvSpPr>
          <p:cNvPr id="27656" name="Text Box 17"/>
          <p:cNvSpPr txBox="1">
            <a:spLocks noChangeArrowheads="1"/>
          </p:cNvSpPr>
          <p:nvPr/>
        </p:nvSpPr>
        <p:spPr bwMode="auto">
          <a:xfrm>
            <a:off x="1403648" y="6212160"/>
            <a:ext cx="61926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  <a:sym typeface="Symbol" pitchFamily="18" charset="2"/>
              </a:rPr>
              <a:t></a:t>
            </a:r>
            <a:r>
              <a:rPr lang="nl-NL" altLang="ko-KR" sz="2400" baseline="-300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0 </a:t>
            </a:r>
            <a:r>
              <a:rPr lang="nl-NL" altLang="ko-KR" sz="2400" dirty="0" err="1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tanh</a:t>
            </a:r>
            <a:r>
              <a:rPr lang="nl-NL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 [x/</a:t>
            </a:r>
            <a:r>
              <a:rPr lang="fr-FR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  <a:sym typeface="Symbol" pitchFamily="18" charset="2"/>
              </a:rPr>
              <a:t></a:t>
            </a:r>
            <a:r>
              <a:rPr lang="nl-NL" altLang="ko-KR" sz="2400" baseline="-300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0</a:t>
            </a:r>
            <a:r>
              <a:rPr lang="nl-NL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],    </a:t>
            </a:r>
            <a:r>
              <a:rPr lang="nl-NL" altLang="ko-KR" sz="2400" dirty="0" err="1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W</a:t>
            </a:r>
            <a:r>
              <a:rPr lang="nl-NL" altLang="ko-KR" sz="2400" baseline="-30000" dirty="0" err="1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tot</a:t>
            </a:r>
            <a:r>
              <a:rPr lang="nl-NL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 = (2/</a:t>
            </a:r>
            <a:r>
              <a:rPr lang="fr-FR" altLang="ko-KR" sz="2400" dirty="0">
                <a:solidFill>
                  <a:srgbClr val="333333"/>
                </a:solidFill>
                <a:ea typeface="굴림" pitchFamily="34" charset="-127"/>
                <a:sym typeface="Symbol" pitchFamily="18" charset="2"/>
              </a:rPr>
              <a:t></a:t>
            </a:r>
            <a:r>
              <a:rPr lang="nl-NL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)</a:t>
            </a:r>
            <a:r>
              <a:rPr lang="fr-FR" altLang="ko-KR" sz="2400" dirty="0">
                <a:solidFill>
                  <a:srgbClr val="333333"/>
                </a:solidFill>
                <a:ea typeface="굴림" pitchFamily="34" charset="-127"/>
                <a:sym typeface="Symbol" pitchFamily="18" charset="2"/>
              </a:rPr>
              <a:t></a:t>
            </a:r>
            <a:r>
              <a:rPr lang="nl-NL" altLang="ko-KR" sz="2400" baseline="-300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0    </a:t>
            </a:r>
            <a:r>
              <a:rPr lang="nl-NL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 </a:t>
            </a:r>
            <a:r>
              <a:rPr lang="nl-NL" altLang="ko-KR" sz="2400" dirty="0" err="1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E</a:t>
            </a:r>
            <a:r>
              <a:rPr lang="nl-NL" altLang="ko-KR" sz="2400" baseline="-30000" dirty="0" err="1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el</a:t>
            </a:r>
            <a:r>
              <a:rPr lang="nl-NL" altLang="ko-KR" sz="24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 =0</a:t>
            </a:r>
            <a:endParaRPr lang="it-IT" altLang="ko-KR" sz="2400" dirty="0">
              <a:ea typeface="굴림" pitchFamily="34" charset="-127"/>
            </a:endParaRPr>
          </a:p>
        </p:txBody>
      </p:sp>
      <p:cxnSp>
        <p:nvCxnSpPr>
          <p:cNvPr id="27657" name="Connecteur droit 48"/>
          <p:cNvCxnSpPr>
            <a:cxnSpLocks noChangeShapeType="1"/>
          </p:cNvCxnSpPr>
          <p:nvPr/>
        </p:nvCxnSpPr>
        <p:spPr bwMode="auto">
          <a:xfrm>
            <a:off x="2089150" y="211455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pSp>
        <p:nvGrpSpPr>
          <p:cNvPr id="3" name="Groupe 56"/>
          <p:cNvGrpSpPr>
            <a:grpSpLocks/>
          </p:cNvGrpSpPr>
          <p:nvPr/>
        </p:nvGrpSpPr>
        <p:grpSpPr bwMode="auto">
          <a:xfrm>
            <a:off x="153988" y="692696"/>
            <a:ext cx="4344987" cy="1138237"/>
            <a:chOff x="153927" y="1414448"/>
            <a:chExt cx="4345047" cy="1138242"/>
          </a:xfrm>
        </p:grpSpPr>
        <p:grpSp>
          <p:nvGrpSpPr>
            <p:cNvPr id="4" name="Groupe 50"/>
            <p:cNvGrpSpPr>
              <a:grpSpLocks/>
            </p:cNvGrpSpPr>
            <p:nvPr/>
          </p:nvGrpSpPr>
          <p:grpSpPr bwMode="auto">
            <a:xfrm>
              <a:off x="153927" y="1420785"/>
              <a:ext cx="1804969" cy="811790"/>
              <a:chOff x="371436" y="1420785"/>
              <a:chExt cx="1804969" cy="811790"/>
            </a:xfrm>
          </p:grpSpPr>
          <p:sp>
            <p:nvSpPr>
              <p:cNvPr id="27735" name="Line 1032"/>
              <p:cNvSpPr>
                <a:spLocks noChangeShapeType="1"/>
              </p:cNvSpPr>
              <p:nvPr/>
            </p:nvSpPr>
            <p:spPr bwMode="auto">
              <a:xfrm>
                <a:off x="1725555" y="1594846"/>
                <a:ext cx="450850" cy="6313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5" name="Groupe 49"/>
              <p:cNvGrpSpPr>
                <a:grpSpLocks/>
              </p:cNvGrpSpPr>
              <p:nvPr/>
            </p:nvGrpSpPr>
            <p:grpSpPr bwMode="auto">
              <a:xfrm>
                <a:off x="371436" y="1420785"/>
                <a:ext cx="1352550" cy="811790"/>
                <a:chOff x="373005" y="1414448"/>
                <a:chExt cx="1352550" cy="811790"/>
              </a:xfrm>
            </p:grpSpPr>
            <p:sp>
              <p:nvSpPr>
                <p:cNvPr id="27737" name="Line 1027"/>
                <p:cNvSpPr>
                  <a:spLocks noChangeShapeType="1"/>
                </p:cNvSpPr>
                <p:nvPr/>
              </p:nvSpPr>
              <p:spPr bwMode="auto">
                <a:xfrm flipV="1">
                  <a:off x="373005" y="1594846"/>
                  <a:ext cx="450850" cy="6313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8" name="Line 1028"/>
                <p:cNvSpPr>
                  <a:spLocks noChangeShapeType="1"/>
                </p:cNvSpPr>
                <p:nvPr/>
              </p:nvSpPr>
              <p:spPr bwMode="auto">
                <a:xfrm>
                  <a:off x="823855" y="1594846"/>
                  <a:ext cx="450850" cy="6313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39" name="Line 1031"/>
                <p:cNvSpPr>
                  <a:spLocks noChangeShapeType="1"/>
                </p:cNvSpPr>
                <p:nvPr/>
              </p:nvSpPr>
              <p:spPr bwMode="auto">
                <a:xfrm flipV="1">
                  <a:off x="1274705" y="1594846"/>
                  <a:ext cx="450850" cy="63139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0" name="Line 1036"/>
                <p:cNvSpPr>
                  <a:spLocks noChangeShapeType="1"/>
                </p:cNvSpPr>
                <p:nvPr/>
              </p:nvSpPr>
              <p:spPr bwMode="auto">
                <a:xfrm>
                  <a:off x="823855" y="1414448"/>
                  <a:ext cx="0" cy="1803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1" name="Line 1038"/>
                <p:cNvSpPr>
                  <a:spLocks noChangeShapeType="1"/>
                </p:cNvSpPr>
                <p:nvPr/>
              </p:nvSpPr>
              <p:spPr bwMode="auto">
                <a:xfrm>
                  <a:off x="1725555" y="1414448"/>
                  <a:ext cx="0" cy="180398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2" name="Line 1044"/>
                <p:cNvSpPr>
                  <a:spLocks noChangeShapeType="1"/>
                </p:cNvSpPr>
                <p:nvPr/>
              </p:nvSpPr>
              <p:spPr bwMode="auto">
                <a:xfrm flipV="1">
                  <a:off x="463175" y="1685045"/>
                  <a:ext cx="388620" cy="513244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43" name="Line 1045"/>
                <p:cNvSpPr>
                  <a:spLocks noChangeShapeType="1"/>
                </p:cNvSpPr>
                <p:nvPr/>
              </p:nvSpPr>
              <p:spPr bwMode="auto">
                <a:xfrm flipV="1">
                  <a:off x="1336935" y="1712994"/>
                  <a:ext cx="388620" cy="513244"/>
                </a:xfrm>
                <a:prstGeom prst="line">
                  <a:avLst/>
                </a:prstGeom>
                <a:noFill/>
                <a:ln w="9525">
                  <a:solidFill>
                    <a:srgbClr val="00FF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grpSp>
          <p:nvGrpSpPr>
            <p:cNvPr id="6" name="Groupe 51"/>
            <p:cNvGrpSpPr>
              <a:grpSpLocks/>
            </p:cNvGrpSpPr>
            <p:nvPr/>
          </p:nvGrpSpPr>
          <p:grpSpPr bwMode="auto">
            <a:xfrm>
              <a:off x="2244724" y="1414448"/>
              <a:ext cx="2254250" cy="992188"/>
              <a:chOff x="2176405" y="1414448"/>
              <a:chExt cx="2254250" cy="992188"/>
            </a:xfrm>
          </p:grpSpPr>
          <p:sp>
            <p:nvSpPr>
              <p:cNvPr id="27724" name="Line 1029"/>
              <p:cNvSpPr>
                <a:spLocks noChangeShapeType="1"/>
              </p:cNvSpPr>
              <p:nvPr/>
            </p:nvSpPr>
            <p:spPr bwMode="auto">
              <a:xfrm flipV="1">
                <a:off x="2176405" y="1594846"/>
                <a:ext cx="450850" cy="6313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5" name="Line 1030"/>
              <p:cNvSpPr>
                <a:spLocks noChangeShapeType="1"/>
              </p:cNvSpPr>
              <p:nvPr/>
            </p:nvSpPr>
            <p:spPr bwMode="auto">
              <a:xfrm>
                <a:off x="2627255" y="1594846"/>
                <a:ext cx="450850" cy="6313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6" name="Line 1033"/>
              <p:cNvSpPr>
                <a:spLocks noChangeShapeType="1"/>
              </p:cNvSpPr>
              <p:nvPr/>
            </p:nvSpPr>
            <p:spPr bwMode="auto">
              <a:xfrm flipV="1">
                <a:off x="3078105" y="1594846"/>
                <a:ext cx="450850" cy="6313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7" name="Line 1034"/>
              <p:cNvSpPr>
                <a:spLocks noChangeShapeType="1"/>
              </p:cNvSpPr>
              <p:nvPr/>
            </p:nvSpPr>
            <p:spPr bwMode="auto">
              <a:xfrm>
                <a:off x="3528955" y="1594846"/>
                <a:ext cx="450850" cy="6313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8" name="Line 1035"/>
              <p:cNvSpPr>
                <a:spLocks noChangeShapeType="1"/>
              </p:cNvSpPr>
              <p:nvPr/>
            </p:nvSpPr>
            <p:spPr bwMode="auto">
              <a:xfrm flipV="1">
                <a:off x="3979805" y="1594846"/>
                <a:ext cx="450850" cy="63139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29" name="Line 1037"/>
              <p:cNvSpPr>
                <a:spLocks noChangeShapeType="1"/>
              </p:cNvSpPr>
              <p:nvPr/>
            </p:nvSpPr>
            <p:spPr bwMode="auto">
              <a:xfrm>
                <a:off x="2627255" y="1414448"/>
                <a:ext cx="0" cy="1803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0" name="Line 1041"/>
              <p:cNvSpPr>
                <a:spLocks noChangeShapeType="1"/>
              </p:cNvSpPr>
              <p:nvPr/>
            </p:nvSpPr>
            <p:spPr bwMode="auto">
              <a:xfrm>
                <a:off x="3979805" y="2226238"/>
                <a:ext cx="0" cy="1803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1" name="Line 1042"/>
              <p:cNvSpPr>
                <a:spLocks noChangeShapeType="1"/>
              </p:cNvSpPr>
              <p:nvPr/>
            </p:nvSpPr>
            <p:spPr bwMode="auto">
              <a:xfrm>
                <a:off x="3528955" y="1414448"/>
                <a:ext cx="0" cy="1803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2" name="Line 1043"/>
              <p:cNvSpPr>
                <a:spLocks noChangeShapeType="1"/>
              </p:cNvSpPr>
              <p:nvPr/>
            </p:nvSpPr>
            <p:spPr bwMode="auto">
              <a:xfrm>
                <a:off x="3078105" y="2226238"/>
                <a:ext cx="0" cy="180398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3" name="Line 1046"/>
              <p:cNvSpPr>
                <a:spLocks noChangeShapeType="1"/>
              </p:cNvSpPr>
              <p:nvPr/>
            </p:nvSpPr>
            <p:spPr bwMode="auto">
              <a:xfrm rot="5400000" flipV="1">
                <a:off x="2557449" y="1790189"/>
                <a:ext cx="521791" cy="36719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734" name="Line 1046"/>
              <p:cNvSpPr>
                <a:spLocks noChangeShapeType="1"/>
              </p:cNvSpPr>
              <p:nvPr/>
            </p:nvSpPr>
            <p:spPr bwMode="auto">
              <a:xfrm rot="5400000" flipV="1">
                <a:off x="3470274" y="1790189"/>
                <a:ext cx="521791" cy="367192"/>
              </a:xfrm>
              <a:prstGeom prst="line">
                <a:avLst/>
              </a:prstGeom>
              <a:noFill/>
              <a:ln w="9525">
                <a:solidFill>
                  <a:srgbClr val="00FF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cxnSp>
          <p:nvCxnSpPr>
            <p:cNvPr id="27723" name="Connecteur droit 53"/>
            <p:cNvCxnSpPr>
              <a:cxnSpLocks noChangeShapeType="1"/>
            </p:cNvCxnSpPr>
            <p:nvPr/>
          </p:nvCxnSpPr>
          <p:spPr bwMode="auto">
            <a:xfrm rot="16200000" flipH="1">
              <a:off x="1541419" y="1969275"/>
              <a:ext cx="1131112" cy="35718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prstDash val="dash"/>
              <a:round/>
              <a:headEnd/>
              <a:tailEnd/>
            </a:ln>
          </p:spPr>
        </p:cxnSp>
      </p:grpSp>
      <p:grpSp>
        <p:nvGrpSpPr>
          <p:cNvPr id="7" name="Group 7"/>
          <p:cNvGrpSpPr>
            <a:grpSpLocks/>
          </p:cNvGrpSpPr>
          <p:nvPr/>
        </p:nvGrpSpPr>
        <p:grpSpPr bwMode="auto">
          <a:xfrm>
            <a:off x="107951" y="2454275"/>
            <a:ext cx="3095897" cy="758701"/>
            <a:chOff x="68" y="1230"/>
            <a:chExt cx="3468" cy="635"/>
          </a:xfrm>
        </p:grpSpPr>
        <p:sp>
          <p:nvSpPr>
            <p:cNvPr id="27703" name="Line 7"/>
            <p:cNvSpPr>
              <a:spLocks noChangeShapeType="1"/>
            </p:cNvSpPr>
            <p:nvPr/>
          </p:nvSpPr>
          <p:spPr bwMode="auto">
            <a:xfrm flipV="1">
              <a:off x="113" y="1308"/>
              <a:ext cx="355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4" name="Line 8"/>
            <p:cNvSpPr>
              <a:spLocks noChangeShapeType="1"/>
            </p:cNvSpPr>
            <p:nvPr/>
          </p:nvSpPr>
          <p:spPr bwMode="auto">
            <a:xfrm>
              <a:off x="467" y="1308"/>
              <a:ext cx="433" cy="28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5" name="Line 9"/>
            <p:cNvSpPr>
              <a:spLocks noChangeShapeType="1"/>
            </p:cNvSpPr>
            <p:nvPr/>
          </p:nvSpPr>
          <p:spPr bwMode="auto">
            <a:xfrm flipV="1">
              <a:off x="921" y="1308"/>
              <a:ext cx="354" cy="28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6" name="Line 10"/>
            <p:cNvSpPr>
              <a:spLocks noChangeShapeType="1"/>
            </p:cNvSpPr>
            <p:nvPr/>
          </p:nvSpPr>
          <p:spPr bwMode="auto">
            <a:xfrm>
              <a:off x="1254" y="1308"/>
              <a:ext cx="432" cy="283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7" name="Line 11"/>
            <p:cNvSpPr>
              <a:spLocks noChangeShapeType="1"/>
            </p:cNvSpPr>
            <p:nvPr/>
          </p:nvSpPr>
          <p:spPr bwMode="auto">
            <a:xfrm flipV="1">
              <a:off x="1647" y="1308"/>
              <a:ext cx="394" cy="28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8" name="Line 12"/>
            <p:cNvSpPr>
              <a:spLocks noChangeShapeType="1"/>
            </p:cNvSpPr>
            <p:nvPr/>
          </p:nvSpPr>
          <p:spPr bwMode="auto">
            <a:xfrm>
              <a:off x="2045" y="1308"/>
              <a:ext cx="458" cy="300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09" name="Oval 13"/>
            <p:cNvSpPr>
              <a:spLocks noChangeArrowheads="1"/>
            </p:cNvSpPr>
            <p:nvPr/>
          </p:nvSpPr>
          <p:spPr bwMode="auto">
            <a:xfrm>
              <a:off x="388" y="1276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0" name="Oval 14"/>
            <p:cNvSpPr>
              <a:spLocks noChangeArrowheads="1"/>
            </p:cNvSpPr>
            <p:nvPr/>
          </p:nvSpPr>
          <p:spPr bwMode="auto">
            <a:xfrm>
              <a:off x="1212" y="1275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1" name="Oval 15"/>
            <p:cNvSpPr>
              <a:spLocks noChangeArrowheads="1"/>
            </p:cNvSpPr>
            <p:nvPr/>
          </p:nvSpPr>
          <p:spPr bwMode="auto">
            <a:xfrm>
              <a:off x="1962" y="1276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2" name="Oval 16"/>
            <p:cNvSpPr>
              <a:spLocks noChangeArrowheads="1"/>
            </p:cNvSpPr>
            <p:nvPr/>
          </p:nvSpPr>
          <p:spPr bwMode="auto">
            <a:xfrm>
              <a:off x="837" y="1508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3" name="Oval 17"/>
            <p:cNvSpPr>
              <a:spLocks noChangeArrowheads="1"/>
            </p:cNvSpPr>
            <p:nvPr/>
          </p:nvSpPr>
          <p:spPr bwMode="auto">
            <a:xfrm>
              <a:off x="1587" y="1541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4" name="Line 18"/>
            <p:cNvSpPr>
              <a:spLocks noChangeShapeType="1"/>
            </p:cNvSpPr>
            <p:nvPr/>
          </p:nvSpPr>
          <p:spPr bwMode="auto">
            <a:xfrm flipV="1">
              <a:off x="2552" y="1307"/>
              <a:ext cx="394" cy="285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5" name="Line 21"/>
            <p:cNvSpPr>
              <a:spLocks noChangeShapeType="1"/>
            </p:cNvSpPr>
            <p:nvPr/>
          </p:nvSpPr>
          <p:spPr bwMode="auto">
            <a:xfrm>
              <a:off x="3037" y="1321"/>
              <a:ext cx="433" cy="28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6" name="Oval 22"/>
            <p:cNvSpPr>
              <a:spLocks noChangeArrowheads="1"/>
            </p:cNvSpPr>
            <p:nvPr/>
          </p:nvSpPr>
          <p:spPr bwMode="auto">
            <a:xfrm>
              <a:off x="2925" y="1253"/>
              <a:ext cx="157" cy="126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7" name="Line 23"/>
            <p:cNvSpPr>
              <a:spLocks noChangeShapeType="1"/>
            </p:cNvSpPr>
            <p:nvPr/>
          </p:nvSpPr>
          <p:spPr bwMode="auto">
            <a:xfrm>
              <a:off x="2517" y="1230"/>
              <a:ext cx="0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7718" name="Oval 19"/>
            <p:cNvSpPr>
              <a:spLocks noChangeArrowheads="1"/>
            </p:cNvSpPr>
            <p:nvPr/>
          </p:nvSpPr>
          <p:spPr bwMode="auto">
            <a:xfrm>
              <a:off x="2449" y="1548"/>
              <a:ext cx="157" cy="12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19" name="Oval 19"/>
            <p:cNvSpPr>
              <a:spLocks noChangeArrowheads="1"/>
            </p:cNvSpPr>
            <p:nvPr/>
          </p:nvSpPr>
          <p:spPr bwMode="auto">
            <a:xfrm>
              <a:off x="68" y="1548"/>
              <a:ext cx="157" cy="12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  <p:sp>
          <p:nvSpPr>
            <p:cNvPr id="27720" name="Oval 19"/>
            <p:cNvSpPr>
              <a:spLocks noChangeArrowheads="1"/>
            </p:cNvSpPr>
            <p:nvPr/>
          </p:nvSpPr>
          <p:spPr bwMode="auto">
            <a:xfrm>
              <a:off x="3379" y="1558"/>
              <a:ext cx="157" cy="126"/>
            </a:xfrm>
            <a:prstGeom prst="ellipse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>
                <a:spcBef>
                  <a:spcPct val="20000"/>
                </a:spcBef>
              </a:pPr>
              <a:endParaRPr lang="en-US" altLang="ko-KR" sz="2800" b="0">
                <a:ea typeface="굴림" pitchFamily="34" charset="-127"/>
              </a:endParaRPr>
            </a:p>
          </p:txBody>
        </p:sp>
      </p:grpSp>
      <p:grpSp>
        <p:nvGrpSpPr>
          <p:cNvPr id="8" name="Group 86"/>
          <p:cNvGrpSpPr>
            <a:grpSpLocks/>
          </p:cNvGrpSpPr>
          <p:nvPr/>
        </p:nvGrpSpPr>
        <p:grpSpPr bwMode="auto">
          <a:xfrm>
            <a:off x="190500" y="3537521"/>
            <a:ext cx="3085356" cy="683567"/>
            <a:chOff x="90" y="1275"/>
            <a:chExt cx="3468" cy="635"/>
          </a:xfrm>
        </p:grpSpPr>
        <p:sp>
          <p:nvSpPr>
            <p:cNvPr id="27683" name="Line 23"/>
            <p:cNvSpPr>
              <a:spLocks noChangeShapeType="1"/>
            </p:cNvSpPr>
            <p:nvPr/>
          </p:nvSpPr>
          <p:spPr bwMode="auto">
            <a:xfrm>
              <a:off x="2064" y="1275"/>
              <a:ext cx="0" cy="635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66"/>
            <p:cNvGrpSpPr>
              <a:grpSpLocks/>
            </p:cNvGrpSpPr>
            <p:nvPr/>
          </p:nvGrpSpPr>
          <p:grpSpPr bwMode="auto">
            <a:xfrm>
              <a:off x="90" y="1389"/>
              <a:ext cx="3468" cy="431"/>
              <a:chOff x="90" y="1389"/>
              <a:chExt cx="3468" cy="431"/>
            </a:xfrm>
          </p:grpSpPr>
          <p:sp>
            <p:nvSpPr>
              <p:cNvPr id="27685" name="Line 7"/>
              <p:cNvSpPr>
                <a:spLocks noChangeShapeType="1"/>
              </p:cNvSpPr>
              <p:nvPr/>
            </p:nvSpPr>
            <p:spPr bwMode="auto">
              <a:xfrm flipV="1">
                <a:off x="135" y="1444"/>
                <a:ext cx="355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6" name="Line 8"/>
              <p:cNvSpPr>
                <a:spLocks noChangeShapeType="1"/>
              </p:cNvSpPr>
              <p:nvPr/>
            </p:nvSpPr>
            <p:spPr bwMode="auto">
              <a:xfrm>
                <a:off x="489" y="1444"/>
                <a:ext cx="433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7" name="Line 9"/>
              <p:cNvSpPr>
                <a:spLocks noChangeShapeType="1"/>
              </p:cNvSpPr>
              <p:nvPr/>
            </p:nvSpPr>
            <p:spPr bwMode="auto">
              <a:xfrm flipV="1">
                <a:off x="943" y="1444"/>
                <a:ext cx="354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8" name="Line 10"/>
              <p:cNvSpPr>
                <a:spLocks noChangeShapeType="1"/>
              </p:cNvSpPr>
              <p:nvPr/>
            </p:nvSpPr>
            <p:spPr bwMode="auto">
              <a:xfrm>
                <a:off x="1276" y="1444"/>
                <a:ext cx="432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89" name="Line 11"/>
              <p:cNvSpPr>
                <a:spLocks noChangeShapeType="1"/>
              </p:cNvSpPr>
              <p:nvPr/>
            </p:nvSpPr>
            <p:spPr bwMode="auto">
              <a:xfrm flipV="1">
                <a:off x="1669" y="1444"/>
                <a:ext cx="394" cy="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0" name="Oval 13"/>
              <p:cNvSpPr>
                <a:spLocks noChangeArrowheads="1"/>
              </p:cNvSpPr>
              <p:nvPr/>
            </p:nvSpPr>
            <p:spPr bwMode="auto">
              <a:xfrm>
                <a:off x="410" y="1412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1" name="Oval 14"/>
              <p:cNvSpPr>
                <a:spLocks noChangeArrowheads="1"/>
              </p:cNvSpPr>
              <p:nvPr/>
            </p:nvSpPr>
            <p:spPr bwMode="auto">
              <a:xfrm>
                <a:off x="1234" y="1411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2" name="Oval 15"/>
              <p:cNvSpPr>
                <a:spLocks noChangeArrowheads="1"/>
              </p:cNvSpPr>
              <p:nvPr/>
            </p:nvSpPr>
            <p:spPr bwMode="auto">
              <a:xfrm>
                <a:off x="1984" y="1412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3" name="Oval 16"/>
              <p:cNvSpPr>
                <a:spLocks noChangeArrowheads="1"/>
              </p:cNvSpPr>
              <p:nvPr/>
            </p:nvSpPr>
            <p:spPr bwMode="auto">
              <a:xfrm>
                <a:off x="859" y="1644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4" name="Oval 17"/>
              <p:cNvSpPr>
                <a:spLocks noChangeArrowheads="1"/>
              </p:cNvSpPr>
              <p:nvPr/>
            </p:nvSpPr>
            <p:spPr bwMode="auto">
              <a:xfrm>
                <a:off x="1609" y="1677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5" name="Line 18"/>
              <p:cNvSpPr>
                <a:spLocks noChangeShapeType="1"/>
              </p:cNvSpPr>
              <p:nvPr/>
            </p:nvSpPr>
            <p:spPr bwMode="auto">
              <a:xfrm flipV="1">
                <a:off x="2574" y="1443"/>
                <a:ext cx="394" cy="285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6" name="Line 21"/>
              <p:cNvSpPr>
                <a:spLocks noChangeShapeType="1"/>
              </p:cNvSpPr>
              <p:nvPr/>
            </p:nvSpPr>
            <p:spPr bwMode="auto">
              <a:xfrm>
                <a:off x="3059" y="1457"/>
                <a:ext cx="433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97" name="Oval 22"/>
              <p:cNvSpPr>
                <a:spLocks noChangeArrowheads="1"/>
              </p:cNvSpPr>
              <p:nvPr/>
            </p:nvSpPr>
            <p:spPr bwMode="auto">
              <a:xfrm>
                <a:off x="2947" y="1389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8" name="Oval 19"/>
              <p:cNvSpPr>
                <a:spLocks noChangeArrowheads="1"/>
              </p:cNvSpPr>
              <p:nvPr/>
            </p:nvSpPr>
            <p:spPr bwMode="auto">
              <a:xfrm>
                <a:off x="2471" y="1684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99" name="Oval 19"/>
              <p:cNvSpPr>
                <a:spLocks noChangeArrowheads="1"/>
              </p:cNvSpPr>
              <p:nvPr/>
            </p:nvSpPr>
            <p:spPr bwMode="auto">
              <a:xfrm>
                <a:off x="90" y="1684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700" name="Oval 19"/>
              <p:cNvSpPr>
                <a:spLocks noChangeArrowheads="1"/>
              </p:cNvSpPr>
              <p:nvPr/>
            </p:nvSpPr>
            <p:spPr bwMode="auto">
              <a:xfrm>
                <a:off x="3401" y="1694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701" name="Line 64"/>
              <p:cNvSpPr>
                <a:spLocks noChangeShapeType="1"/>
              </p:cNvSpPr>
              <p:nvPr/>
            </p:nvSpPr>
            <p:spPr bwMode="auto">
              <a:xfrm>
                <a:off x="2132" y="1502"/>
                <a:ext cx="362" cy="22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702" name="Line 65"/>
              <p:cNvSpPr>
                <a:spLocks noChangeShapeType="1"/>
              </p:cNvSpPr>
              <p:nvPr/>
            </p:nvSpPr>
            <p:spPr bwMode="auto">
              <a:xfrm>
                <a:off x="2132" y="1502"/>
                <a:ext cx="362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</p:grpSp>
      <p:grpSp>
        <p:nvGrpSpPr>
          <p:cNvPr id="10" name="Group 96"/>
          <p:cNvGrpSpPr>
            <a:grpSpLocks/>
          </p:cNvGrpSpPr>
          <p:nvPr/>
        </p:nvGrpSpPr>
        <p:grpSpPr bwMode="auto">
          <a:xfrm>
            <a:off x="182563" y="5010274"/>
            <a:ext cx="2949277" cy="650974"/>
            <a:chOff x="115" y="2341"/>
            <a:chExt cx="3468" cy="635"/>
          </a:xfrm>
        </p:grpSpPr>
        <p:sp>
          <p:nvSpPr>
            <p:cNvPr id="27662" name="Line 87"/>
            <p:cNvSpPr>
              <a:spLocks noChangeShapeType="1"/>
            </p:cNvSpPr>
            <p:nvPr/>
          </p:nvSpPr>
          <p:spPr bwMode="auto">
            <a:xfrm>
              <a:off x="2084" y="2341"/>
              <a:ext cx="2" cy="635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 lIns="90000" tIns="46800" rIns="90000" bIns="46800">
              <a:spAutoFit/>
            </a:bodyPr>
            <a:lstStyle/>
            <a:p>
              <a:endParaRPr lang="en-US"/>
            </a:p>
          </p:txBody>
        </p:sp>
        <p:grpSp>
          <p:nvGrpSpPr>
            <p:cNvPr id="11" name="Group 67"/>
            <p:cNvGrpSpPr>
              <a:grpSpLocks/>
            </p:cNvGrpSpPr>
            <p:nvPr/>
          </p:nvGrpSpPr>
          <p:grpSpPr bwMode="auto">
            <a:xfrm>
              <a:off x="115" y="2500"/>
              <a:ext cx="3468" cy="431"/>
              <a:chOff x="90" y="1389"/>
              <a:chExt cx="3468" cy="431"/>
            </a:xfrm>
          </p:grpSpPr>
          <p:sp>
            <p:nvSpPr>
              <p:cNvPr id="27665" name="Line 7"/>
              <p:cNvSpPr>
                <a:spLocks noChangeShapeType="1"/>
              </p:cNvSpPr>
              <p:nvPr/>
            </p:nvSpPr>
            <p:spPr bwMode="auto">
              <a:xfrm flipV="1">
                <a:off x="135" y="1444"/>
                <a:ext cx="355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6" name="Line 8"/>
              <p:cNvSpPr>
                <a:spLocks noChangeShapeType="1"/>
              </p:cNvSpPr>
              <p:nvPr/>
            </p:nvSpPr>
            <p:spPr bwMode="auto">
              <a:xfrm>
                <a:off x="489" y="1444"/>
                <a:ext cx="433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7" name="Line 9"/>
              <p:cNvSpPr>
                <a:spLocks noChangeShapeType="1"/>
              </p:cNvSpPr>
              <p:nvPr/>
            </p:nvSpPr>
            <p:spPr bwMode="auto">
              <a:xfrm flipV="1">
                <a:off x="943" y="1444"/>
                <a:ext cx="354" cy="2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8" name="Line 10"/>
              <p:cNvSpPr>
                <a:spLocks noChangeShapeType="1"/>
              </p:cNvSpPr>
              <p:nvPr/>
            </p:nvSpPr>
            <p:spPr bwMode="auto">
              <a:xfrm>
                <a:off x="1276" y="1444"/>
                <a:ext cx="432" cy="283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69" name="Line 11"/>
              <p:cNvSpPr>
                <a:spLocks noChangeShapeType="1"/>
              </p:cNvSpPr>
              <p:nvPr/>
            </p:nvSpPr>
            <p:spPr bwMode="auto">
              <a:xfrm flipV="1">
                <a:off x="1669" y="1444"/>
                <a:ext cx="394" cy="28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0" name="Oval 13"/>
              <p:cNvSpPr>
                <a:spLocks noChangeArrowheads="1"/>
              </p:cNvSpPr>
              <p:nvPr/>
            </p:nvSpPr>
            <p:spPr bwMode="auto">
              <a:xfrm>
                <a:off x="410" y="1412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1" name="Oval 14"/>
              <p:cNvSpPr>
                <a:spLocks noChangeArrowheads="1"/>
              </p:cNvSpPr>
              <p:nvPr/>
            </p:nvSpPr>
            <p:spPr bwMode="auto">
              <a:xfrm>
                <a:off x="1234" y="1411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2" name="Oval 15"/>
              <p:cNvSpPr>
                <a:spLocks noChangeArrowheads="1"/>
              </p:cNvSpPr>
              <p:nvPr/>
            </p:nvSpPr>
            <p:spPr bwMode="auto">
              <a:xfrm>
                <a:off x="1984" y="1412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3" name="Oval 16"/>
              <p:cNvSpPr>
                <a:spLocks noChangeArrowheads="1"/>
              </p:cNvSpPr>
              <p:nvPr/>
            </p:nvSpPr>
            <p:spPr bwMode="auto">
              <a:xfrm>
                <a:off x="859" y="1644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4" name="Oval 17"/>
              <p:cNvSpPr>
                <a:spLocks noChangeArrowheads="1"/>
              </p:cNvSpPr>
              <p:nvPr/>
            </p:nvSpPr>
            <p:spPr bwMode="auto">
              <a:xfrm>
                <a:off x="1609" y="1677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5" name="Line 18"/>
              <p:cNvSpPr>
                <a:spLocks noChangeShapeType="1"/>
              </p:cNvSpPr>
              <p:nvPr/>
            </p:nvSpPr>
            <p:spPr bwMode="auto">
              <a:xfrm flipV="1">
                <a:off x="2574" y="1443"/>
                <a:ext cx="394" cy="285"/>
              </a:xfrm>
              <a:prstGeom prst="line">
                <a:avLst/>
              </a:prstGeom>
              <a:noFill/>
              <a:ln w="38100" cmpd="dbl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6" name="Line 21"/>
              <p:cNvSpPr>
                <a:spLocks noChangeShapeType="1"/>
              </p:cNvSpPr>
              <p:nvPr/>
            </p:nvSpPr>
            <p:spPr bwMode="auto">
              <a:xfrm>
                <a:off x="3059" y="1457"/>
                <a:ext cx="433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677" name="Oval 22"/>
              <p:cNvSpPr>
                <a:spLocks noChangeArrowheads="1"/>
              </p:cNvSpPr>
              <p:nvPr/>
            </p:nvSpPr>
            <p:spPr bwMode="auto">
              <a:xfrm>
                <a:off x="2947" y="1389"/>
                <a:ext cx="157" cy="126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8" name="Oval 19"/>
              <p:cNvSpPr>
                <a:spLocks noChangeArrowheads="1"/>
              </p:cNvSpPr>
              <p:nvPr/>
            </p:nvSpPr>
            <p:spPr bwMode="auto">
              <a:xfrm>
                <a:off x="2471" y="1684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79" name="Oval 19"/>
              <p:cNvSpPr>
                <a:spLocks noChangeArrowheads="1"/>
              </p:cNvSpPr>
              <p:nvPr/>
            </p:nvSpPr>
            <p:spPr bwMode="auto">
              <a:xfrm>
                <a:off x="90" y="1684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80" name="Oval 19"/>
              <p:cNvSpPr>
                <a:spLocks noChangeArrowheads="1"/>
              </p:cNvSpPr>
              <p:nvPr/>
            </p:nvSpPr>
            <p:spPr bwMode="auto">
              <a:xfrm>
                <a:off x="3401" y="1694"/>
                <a:ext cx="157" cy="126"/>
              </a:xfrm>
              <a:prstGeom prst="ellipse">
                <a:avLst/>
              </a:prstGeom>
              <a:solidFill>
                <a:srgbClr val="FFFF66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>
                  <a:spcBef>
                    <a:spcPct val="20000"/>
                  </a:spcBef>
                </a:pPr>
                <a:endParaRPr lang="en-US" altLang="ko-KR" sz="2800" b="0">
                  <a:ea typeface="굴림" pitchFamily="34" charset="-127"/>
                </a:endParaRPr>
              </a:p>
            </p:txBody>
          </p:sp>
          <p:sp>
            <p:nvSpPr>
              <p:cNvPr id="27681" name="Line 84"/>
              <p:cNvSpPr>
                <a:spLocks noChangeShapeType="1"/>
              </p:cNvSpPr>
              <p:nvPr/>
            </p:nvSpPr>
            <p:spPr bwMode="auto">
              <a:xfrm>
                <a:off x="2132" y="1502"/>
                <a:ext cx="362" cy="227"/>
              </a:xfrm>
              <a:prstGeom prst="line">
                <a:avLst/>
              </a:prstGeom>
              <a:noFill/>
              <a:ln w="9525">
                <a:noFill/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7682" name="Line 85"/>
              <p:cNvSpPr>
                <a:spLocks noChangeShapeType="1"/>
              </p:cNvSpPr>
              <p:nvPr/>
            </p:nvSpPr>
            <p:spPr bwMode="auto">
              <a:xfrm>
                <a:off x="2132" y="1502"/>
                <a:ext cx="362" cy="227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lIns="90000" tIns="46800" rIns="90000" bIns="46800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7664" name="Arc 88"/>
            <p:cNvSpPr>
              <a:spLocks/>
            </p:cNvSpPr>
            <p:nvPr/>
          </p:nvSpPr>
          <p:spPr bwMode="auto">
            <a:xfrm>
              <a:off x="1882" y="2704"/>
              <a:ext cx="408" cy="114"/>
            </a:xfrm>
            <a:custGeom>
              <a:avLst/>
              <a:gdLst>
                <a:gd name="T0" fmla="*/ 0 w 43200"/>
                <a:gd name="T1" fmla="*/ 0 h 23139"/>
                <a:gd name="T2" fmla="*/ 0 w 43200"/>
                <a:gd name="T3" fmla="*/ 0 h 23139"/>
                <a:gd name="T4" fmla="*/ 0 w 43200"/>
                <a:gd name="T5" fmla="*/ 0 h 23139"/>
                <a:gd name="T6" fmla="*/ 0 60000 65536"/>
                <a:gd name="T7" fmla="*/ 0 60000 65536"/>
                <a:gd name="T8" fmla="*/ 0 60000 65536"/>
                <a:gd name="T9" fmla="*/ 0 w 43200"/>
                <a:gd name="T10" fmla="*/ 0 h 23139"/>
                <a:gd name="T11" fmla="*/ 43200 w 43200"/>
                <a:gd name="T12" fmla="*/ 23139 h 23139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43200" h="23139" fill="none" extrusionOk="0">
                  <a:moveTo>
                    <a:pt x="54" y="23139"/>
                  </a:moveTo>
                  <a:cubicBezTo>
                    <a:pt x="18" y="22626"/>
                    <a:pt x="0" y="22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</a:path>
                <a:path w="43200" h="23139" stroke="0" extrusionOk="0">
                  <a:moveTo>
                    <a:pt x="54" y="23139"/>
                  </a:moveTo>
                  <a:cubicBezTo>
                    <a:pt x="18" y="22626"/>
                    <a:pt x="0" y="22113"/>
                    <a:pt x="0" y="21600"/>
                  </a:cubicBezTo>
                  <a:cubicBezTo>
                    <a:pt x="0" y="9670"/>
                    <a:pt x="9670" y="0"/>
                    <a:pt x="21600" y="0"/>
                  </a:cubicBezTo>
                  <a:cubicBezTo>
                    <a:pt x="33529" y="-1"/>
                    <a:pt x="43199" y="9670"/>
                    <a:pt x="43200" y="21599"/>
                  </a:cubicBezTo>
                  <a:lnTo>
                    <a:pt x="21600" y="21600"/>
                  </a:lnTo>
                  <a:close/>
                </a:path>
              </a:pathLst>
            </a:custGeom>
            <a:noFill/>
            <a:ln w="28575">
              <a:solidFill>
                <a:srgbClr val="CC00CC"/>
              </a:solidFill>
              <a:prstDash val="dash"/>
              <a:round/>
              <a:headEnd/>
              <a:tailEnd/>
            </a:ln>
          </p:spPr>
          <p:txBody>
            <a:bodyPr lIns="90000" tIns="46800" rIns="90000" bIns="46800" anchor="ctr">
              <a:spAutoFit/>
            </a:bodyPr>
            <a:lstStyle/>
            <a:p>
              <a:endParaRPr lang="en-US" altLang="ko-KR">
                <a:ea typeface="굴림" pitchFamily="34" charset="-127"/>
              </a:endParaRPr>
            </a:p>
          </p:txBody>
        </p:sp>
      </p:grpSp>
      <p:grpSp>
        <p:nvGrpSpPr>
          <p:cNvPr id="12" name="그룹 73"/>
          <p:cNvGrpSpPr>
            <a:grpSpLocks/>
          </p:cNvGrpSpPr>
          <p:nvPr/>
        </p:nvGrpSpPr>
        <p:grpSpPr bwMode="auto">
          <a:xfrm>
            <a:off x="6156176" y="2060848"/>
            <a:ext cx="2088232" cy="994418"/>
            <a:chOff x="226953" y="2078019"/>
            <a:chExt cx="2484984" cy="1282157"/>
          </a:xfrm>
        </p:grpSpPr>
        <p:cxnSp>
          <p:nvCxnSpPr>
            <p:cNvPr id="106" name="직선 연결선 23"/>
            <p:cNvCxnSpPr/>
            <p:nvPr/>
          </p:nvCxnSpPr>
          <p:spPr bwMode="auto">
            <a:xfrm flipV="1">
              <a:off x="227521" y="2296794"/>
              <a:ext cx="1935162" cy="0"/>
            </a:xfrm>
            <a:prstGeom prst="line">
              <a:avLst/>
            </a:prstGeom>
            <a:ln w="38100">
              <a:solidFill>
                <a:srgbClr val="3333FF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7" name="직선 연결선 25"/>
            <p:cNvCxnSpPr/>
            <p:nvPr/>
          </p:nvCxnSpPr>
          <p:spPr bwMode="auto">
            <a:xfrm flipV="1">
              <a:off x="227521" y="3172894"/>
              <a:ext cx="1935162" cy="0"/>
            </a:xfrm>
            <a:prstGeom prst="line">
              <a:avLst/>
            </a:prstGeom>
            <a:ln w="38100">
              <a:solidFill>
                <a:srgbClr val="3333FF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08" name="직선 연결선 26"/>
            <p:cNvCxnSpPr/>
            <p:nvPr/>
          </p:nvCxnSpPr>
          <p:spPr bwMode="auto">
            <a:xfrm flipV="1">
              <a:off x="227521" y="2734844"/>
              <a:ext cx="1935162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09" name="TextBox 47"/>
            <p:cNvSpPr txBox="1">
              <a:spLocks noChangeArrowheads="1"/>
            </p:cNvSpPr>
            <p:nvPr/>
          </p:nvSpPr>
          <p:spPr bwMode="auto">
            <a:xfrm>
              <a:off x="2271681" y="2078019"/>
              <a:ext cx="436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ko-KR"/>
                <a:t>Δ</a:t>
              </a:r>
              <a:r>
                <a:rPr lang="en-US" altLang="ko-KR" baseline="-25000">
                  <a:ea typeface="굴림" pitchFamily="34" charset="-127"/>
                </a:rPr>
                <a:t>0</a:t>
              </a:r>
              <a:endParaRPr lang="ko-KR" altLang="en-US" baseline="-25000">
                <a:ea typeface="굴림" pitchFamily="34" charset="-127"/>
              </a:endParaRPr>
            </a:p>
          </p:txBody>
        </p:sp>
        <p:sp>
          <p:nvSpPr>
            <p:cNvPr id="110" name="TextBox 48"/>
            <p:cNvSpPr txBox="1">
              <a:spLocks noChangeArrowheads="1"/>
            </p:cNvSpPr>
            <p:nvPr/>
          </p:nvSpPr>
          <p:spPr bwMode="auto">
            <a:xfrm>
              <a:off x="2198655" y="2990844"/>
              <a:ext cx="5132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34" charset="-127"/>
                </a:rPr>
                <a:t>-</a:t>
              </a:r>
              <a:r>
                <a:rPr lang="el-GR" altLang="ko-KR"/>
                <a:t>Δ</a:t>
              </a:r>
              <a:r>
                <a:rPr lang="en-US" altLang="ko-KR" baseline="-25000">
                  <a:ea typeface="굴림" pitchFamily="34" charset="-127"/>
                </a:rPr>
                <a:t>0</a:t>
              </a:r>
              <a:endParaRPr lang="ko-KR" altLang="en-US" baseline="-25000">
                <a:ea typeface="굴림" pitchFamily="34" charset="-127"/>
              </a:endParaRPr>
            </a:p>
          </p:txBody>
        </p:sp>
        <p:sp>
          <p:nvSpPr>
            <p:cNvPr id="111" name="TextBox 49"/>
            <p:cNvSpPr txBox="1">
              <a:spLocks noChangeArrowheads="1"/>
            </p:cNvSpPr>
            <p:nvPr/>
          </p:nvSpPr>
          <p:spPr bwMode="auto">
            <a:xfrm>
              <a:off x="2271681" y="255268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34" charset="-127"/>
                </a:rPr>
                <a:t>0</a:t>
              </a:r>
              <a:endParaRPr lang="ko-KR" altLang="en-US">
                <a:ea typeface="굴림" pitchFamily="34" charset="-127"/>
              </a:endParaRPr>
            </a:p>
          </p:txBody>
        </p:sp>
        <p:cxnSp>
          <p:nvCxnSpPr>
            <p:cNvPr id="112" name="직선 화살표 연결선 71"/>
            <p:cNvCxnSpPr/>
            <p:nvPr/>
          </p:nvCxnSpPr>
          <p:spPr bwMode="auto">
            <a:xfrm rot="5400000">
              <a:off x="1030035" y="2770555"/>
              <a:ext cx="292033" cy="1588"/>
            </a:xfrm>
            <a:prstGeom prst="straightConnector1">
              <a:avLst/>
            </a:prstGeom>
            <a:ln w="38100"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3" name="직선 화살표 연결선 72"/>
            <p:cNvCxnSpPr/>
            <p:nvPr/>
          </p:nvCxnSpPr>
          <p:spPr bwMode="auto">
            <a:xfrm rot="16200000" flipV="1">
              <a:off x="1212598" y="2770555"/>
              <a:ext cx="292033" cy="1587"/>
            </a:xfrm>
            <a:prstGeom prst="straightConnector1">
              <a:avLst/>
            </a:prstGeom>
            <a:ln w="38100">
              <a:headEnd type="none" w="med" len="med"/>
              <a:tailEnd type="arrow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cxnSp>
      </p:grpSp>
      <p:grpSp>
        <p:nvGrpSpPr>
          <p:cNvPr id="13" name="그룹 103"/>
          <p:cNvGrpSpPr>
            <a:grpSpLocks/>
          </p:cNvGrpSpPr>
          <p:nvPr/>
        </p:nvGrpSpPr>
        <p:grpSpPr bwMode="auto">
          <a:xfrm>
            <a:off x="6084168" y="5098684"/>
            <a:ext cx="2087772" cy="994612"/>
            <a:chOff x="519057" y="4264597"/>
            <a:chExt cx="2484984" cy="1282157"/>
          </a:xfrm>
        </p:grpSpPr>
        <p:sp>
          <p:nvSpPr>
            <p:cNvPr id="115" name="TextBox 97"/>
            <p:cNvSpPr txBox="1">
              <a:spLocks noChangeArrowheads="1"/>
            </p:cNvSpPr>
            <p:nvPr/>
          </p:nvSpPr>
          <p:spPr bwMode="auto">
            <a:xfrm>
              <a:off x="2563785" y="4264597"/>
              <a:ext cx="436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ko-KR"/>
                <a:t>Δ</a:t>
              </a:r>
              <a:r>
                <a:rPr lang="en-US" altLang="ko-KR" baseline="-25000">
                  <a:ea typeface="굴림" pitchFamily="34" charset="-127"/>
                </a:rPr>
                <a:t>0</a:t>
              </a:r>
              <a:endParaRPr lang="ko-KR" altLang="en-US" baseline="-25000">
                <a:ea typeface="굴림" pitchFamily="34" charset="-127"/>
              </a:endParaRPr>
            </a:p>
          </p:txBody>
        </p:sp>
        <p:sp>
          <p:nvSpPr>
            <p:cNvPr id="116" name="TextBox 98"/>
            <p:cNvSpPr txBox="1">
              <a:spLocks noChangeArrowheads="1"/>
            </p:cNvSpPr>
            <p:nvPr/>
          </p:nvSpPr>
          <p:spPr bwMode="auto">
            <a:xfrm>
              <a:off x="2490759" y="5177422"/>
              <a:ext cx="5132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34" charset="-127"/>
                </a:rPr>
                <a:t>-</a:t>
              </a:r>
              <a:r>
                <a:rPr lang="el-GR" altLang="ko-KR"/>
                <a:t>Δ</a:t>
              </a:r>
              <a:r>
                <a:rPr lang="en-US" altLang="ko-KR" baseline="-25000">
                  <a:ea typeface="굴림" pitchFamily="34" charset="-127"/>
                </a:rPr>
                <a:t>0</a:t>
              </a:r>
              <a:endParaRPr lang="ko-KR" altLang="en-US" baseline="-25000">
                <a:ea typeface="굴림" pitchFamily="34" charset="-127"/>
              </a:endParaRPr>
            </a:p>
          </p:txBody>
        </p:sp>
        <p:grpSp>
          <p:nvGrpSpPr>
            <p:cNvPr id="14" name="그룹 102"/>
            <p:cNvGrpSpPr>
              <a:grpSpLocks/>
            </p:cNvGrpSpPr>
            <p:nvPr/>
          </p:nvGrpSpPr>
          <p:grpSpPr bwMode="auto">
            <a:xfrm>
              <a:off x="519057" y="4487877"/>
              <a:ext cx="2357634" cy="876312"/>
              <a:chOff x="519057" y="4483675"/>
              <a:chExt cx="2357634" cy="876312"/>
            </a:xfrm>
          </p:grpSpPr>
          <p:cxnSp>
            <p:nvCxnSpPr>
              <p:cNvPr id="118" name="직선 연결선 94"/>
              <p:cNvCxnSpPr/>
              <p:nvPr/>
            </p:nvCxnSpPr>
            <p:spPr bwMode="auto">
              <a:xfrm flipV="1">
                <a:off x="519057" y="4484138"/>
                <a:ext cx="1935588" cy="0"/>
              </a:xfrm>
              <a:prstGeom prst="line">
                <a:avLst/>
              </a:prstGeom>
              <a:ln w="38100">
                <a:solidFill>
                  <a:srgbClr val="3333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19" name="직선 연결선 95"/>
              <p:cNvCxnSpPr/>
              <p:nvPr/>
            </p:nvCxnSpPr>
            <p:spPr bwMode="auto">
              <a:xfrm flipV="1">
                <a:off x="519057" y="5360067"/>
                <a:ext cx="1935588" cy="0"/>
              </a:xfrm>
              <a:prstGeom prst="line">
                <a:avLst/>
              </a:prstGeom>
              <a:ln w="38100">
                <a:solidFill>
                  <a:srgbClr val="3333FF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20" name="직선 연결선 96"/>
              <p:cNvCxnSpPr/>
              <p:nvPr/>
            </p:nvCxnSpPr>
            <p:spPr bwMode="auto">
              <a:xfrm flipV="1">
                <a:off x="519057" y="4922102"/>
                <a:ext cx="1935588" cy="0"/>
              </a:xfrm>
              <a:prstGeom prst="line">
                <a:avLst/>
              </a:prstGeom>
              <a:ln w="38100">
                <a:solidFill>
                  <a:srgbClr val="FF0000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4"/>
              </a:lnRef>
              <a:fillRef idx="0">
                <a:schemeClr val="accent4"/>
              </a:fillRef>
              <a:effectRef idx="0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21" name="TextBox 99"/>
              <p:cNvSpPr txBox="1">
                <a:spLocks noChangeArrowheads="1"/>
              </p:cNvSpPr>
              <p:nvPr/>
            </p:nvSpPr>
            <p:spPr bwMode="auto">
              <a:xfrm>
                <a:off x="2563785" y="4739266"/>
                <a:ext cx="312906" cy="36933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>
                    <a:ea typeface="굴림" pitchFamily="34" charset="-127"/>
                  </a:rPr>
                  <a:t>0</a:t>
                </a:r>
                <a:endParaRPr lang="ko-KR" altLang="en-US">
                  <a:ea typeface="굴림" pitchFamily="34" charset="-127"/>
                </a:endParaRPr>
              </a:p>
            </p:txBody>
          </p:sp>
          <p:cxnSp>
            <p:nvCxnSpPr>
              <p:cNvPr id="122" name="직선 화살표 연결선 100"/>
              <p:cNvCxnSpPr/>
              <p:nvPr/>
            </p:nvCxnSpPr>
            <p:spPr bwMode="auto">
              <a:xfrm rot="5400000">
                <a:off x="1321809" y="4957805"/>
                <a:ext cx="291976" cy="1588"/>
              </a:xfrm>
              <a:prstGeom prst="straightConnector1">
                <a:avLst/>
              </a:prstGeom>
              <a:ln w="38100">
                <a:headEnd type="none" w="med" len="med"/>
                <a:tailEnd type="arrow"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</p:cxnSp>
        </p:grpSp>
      </p:grpSp>
      <p:sp>
        <p:nvSpPr>
          <p:cNvPr id="125" name="TextBox 78"/>
          <p:cNvSpPr txBox="1">
            <a:spLocks noChangeArrowheads="1"/>
          </p:cNvSpPr>
          <p:nvPr/>
        </p:nvSpPr>
        <p:spPr bwMode="auto">
          <a:xfrm>
            <a:off x="1547664" y="4355812"/>
            <a:ext cx="772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0" i="1" dirty="0">
                <a:ea typeface="굴림" pitchFamily="34" charset="-127"/>
              </a:rPr>
              <a:t>Q</a:t>
            </a:r>
            <a:r>
              <a:rPr lang="en-US" altLang="ko-KR" b="0" i="1" dirty="0" smtClean="0">
                <a:ea typeface="굴림" pitchFamily="34" charset="-127"/>
              </a:rPr>
              <a:t>=-e</a:t>
            </a:r>
            <a:endParaRPr lang="ko-KR" altLang="en-US" b="0" i="1" dirty="0">
              <a:ea typeface="굴림" pitchFamily="34" charset="-127"/>
            </a:endParaRPr>
          </a:p>
        </p:txBody>
      </p:sp>
      <p:sp>
        <p:nvSpPr>
          <p:cNvPr id="126" name="TextBox 78"/>
          <p:cNvSpPr txBox="1">
            <a:spLocks noChangeArrowheads="1"/>
          </p:cNvSpPr>
          <p:nvPr/>
        </p:nvSpPr>
        <p:spPr bwMode="auto">
          <a:xfrm>
            <a:off x="1422876" y="3068960"/>
            <a:ext cx="77286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b="0" i="1" dirty="0" smtClean="0">
                <a:ea typeface="굴림" pitchFamily="34" charset="-127"/>
              </a:rPr>
              <a:t>Q=+e</a:t>
            </a:r>
            <a:endParaRPr lang="ko-KR" altLang="en-US" b="0" i="1" dirty="0">
              <a:ea typeface="굴림" pitchFamily="34" charset="-127"/>
            </a:endParaRPr>
          </a:p>
        </p:txBody>
      </p:sp>
      <p:grpSp>
        <p:nvGrpSpPr>
          <p:cNvPr id="15" name="그룹 73"/>
          <p:cNvGrpSpPr>
            <a:grpSpLocks/>
          </p:cNvGrpSpPr>
          <p:nvPr/>
        </p:nvGrpSpPr>
        <p:grpSpPr bwMode="auto">
          <a:xfrm>
            <a:off x="6156176" y="3514702"/>
            <a:ext cx="2087755" cy="994418"/>
            <a:chOff x="227521" y="2078019"/>
            <a:chExt cx="2484416" cy="1282157"/>
          </a:xfrm>
        </p:grpSpPr>
        <p:cxnSp>
          <p:nvCxnSpPr>
            <p:cNvPr id="128" name="직선 연결선 23"/>
            <p:cNvCxnSpPr/>
            <p:nvPr/>
          </p:nvCxnSpPr>
          <p:spPr bwMode="auto">
            <a:xfrm flipV="1">
              <a:off x="227521" y="2296794"/>
              <a:ext cx="1935162" cy="0"/>
            </a:xfrm>
            <a:prstGeom prst="line">
              <a:avLst/>
            </a:prstGeom>
            <a:ln w="38100">
              <a:solidFill>
                <a:srgbClr val="3333FF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29" name="직선 연결선 25"/>
            <p:cNvCxnSpPr/>
            <p:nvPr/>
          </p:nvCxnSpPr>
          <p:spPr bwMode="auto">
            <a:xfrm flipV="1">
              <a:off x="227521" y="3172894"/>
              <a:ext cx="1935162" cy="0"/>
            </a:xfrm>
            <a:prstGeom prst="line">
              <a:avLst/>
            </a:prstGeom>
            <a:ln w="38100">
              <a:solidFill>
                <a:srgbClr val="3333FF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cxnSp>
          <p:nvCxnSpPr>
            <p:cNvPr id="130" name="직선 연결선 26"/>
            <p:cNvCxnSpPr/>
            <p:nvPr/>
          </p:nvCxnSpPr>
          <p:spPr bwMode="auto">
            <a:xfrm flipV="1">
              <a:off x="227521" y="2734844"/>
              <a:ext cx="1935162" cy="0"/>
            </a:xfrm>
            <a:prstGeom prst="line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4"/>
            </a:lnRef>
            <a:fillRef idx="0">
              <a:schemeClr val="accent4"/>
            </a:fillRef>
            <a:effectRef idx="0">
              <a:schemeClr val="accent4"/>
            </a:effectRef>
            <a:fontRef idx="minor">
              <a:schemeClr val="tx1"/>
            </a:fontRef>
          </p:style>
        </p:cxnSp>
        <p:sp>
          <p:nvSpPr>
            <p:cNvPr id="131" name="TextBox 47"/>
            <p:cNvSpPr txBox="1">
              <a:spLocks noChangeArrowheads="1"/>
            </p:cNvSpPr>
            <p:nvPr/>
          </p:nvSpPr>
          <p:spPr bwMode="auto">
            <a:xfrm>
              <a:off x="2271681" y="2078019"/>
              <a:ext cx="436338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altLang="ko-KR"/>
                <a:t>Δ</a:t>
              </a:r>
              <a:r>
                <a:rPr lang="en-US" altLang="ko-KR" baseline="-25000">
                  <a:ea typeface="굴림" pitchFamily="34" charset="-127"/>
                </a:rPr>
                <a:t>0</a:t>
              </a:r>
              <a:endParaRPr lang="ko-KR" altLang="en-US" baseline="-25000">
                <a:ea typeface="굴림" pitchFamily="34" charset="-127"/>
              </a:endParaRPr>
            </a:p>
          </p:txBody>
        </p:sp>
        <p:sp>
          <p:nvSpPr>
            <p:cNvPr id="132" name="TextBox 48"/>
            <p:cNvSpPr txBox="1">
              <a:spLocks noChangeArrowheads="1"/>
            </p:cNvSpPr>
            <p:nvPr/>
          </p:nvSpPr>
          <p:spPr bwMode="auto">
            <a:xfrm>
              <a:off x="2198655" y="2990844"/>
              <a:ext cx="513282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34" charset="-127"/>
                </a:rPr>
                <a:t>-</a:t>
              </a:r>
              <a:r>
                <a:rPr lang="el-GR" altLang="ko-KR"/>
                <a:t>Δ</a:t>
              </a:r>
              <a:r>
                <a:rPr lang="en-US" altLang="ko-KR" baseline="-25000">
                  <a:ea typeface="굴림" pitchFamily="34" charset="-127"/>
                </a:rPr>
                <a:t>0</a:t>
              </a:r>
              <a:endParaRPr lang="ko-KR" altLang="en-US" baseline="-25000">
                <a:ea typeface="굴림" pitchFamily="34" charset="-127"/>
              </a:endParaRPr>
            </a:p>
          </p:txBody>
        </p:sp>
        <p:sp>
          <p:nvSpPr>
            <p:cNvPr id="133" name="TextBox 49"/>
            <p:cNvSpPr txBox="1">
              <a:spLocks noChangeArrowheads="1"/>
            </p:cNvSpPr>
            <p:nvPr/>
          </p:nvSpPr>
          <p:spPr bwMode="auto">
            <a:xfrm>
              <a:off x="2271681" y="2552688"/>
              <a:ext cx="31290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>
                  <a:ea typeface="굴림" pitchFamily="34" charset="-127"/>
                </a:rPr>
                <a:t>0</a:t>
              </a:r>
              <a:endParaRPr lang="ko-KR" altLang="en-US">
                <a:ea typeface="굴림" pitchFamily="34" charset="-127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A98D91-943F-49AE-AF6B-7C23557D1CC8}" type="slidenum">
              <a:rPr lang="fr-FR" altLang="ko-KR"/>
              <a:pPr/>
              <a:t>16</a:t>
            </a:fld>
            <a:endParaRPr lang="fr-FR" altLang="ko-KR" dirty="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35496" y="-27384"/>
            <a:ext cx="8712968" cy="685800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ko-KR" sz="2800" b="1" dirty="0" smtClean="0">
                <a:ea typeface="굴림" pitchFamily="34" charset="-127"/>
              </a:rPr>
              <a:t>Solitons and polarons at an isolated (CH)</a:t>
            </a:r>
            <a:r>
              <a:rPr lang="en-US" altLang="ko-KR" sz="2800" b="1" baseline="-25000" dirty="0" smtClean="0">
                <a:ea typeface="굴림" pitchFamily="34" charset="-127"/>
              </a:rPr>
              <a:t>x</a:t>
            </a:r>
            <a:r>
              <a:rPr lang="en-US" altLang="ko-KR" sz="2800" b="1" dirty="0" smtClean="0">
                <a:ea typeface="굴림" pitchFamily="34" charset="-127"/>
              </a:rPr>
              <a:t> chain</a:t>
            </a:r>
            <a:endParaRPr lang="en-US" altLang="ko-KR" sz="2800" dirty="0" smtClean="0">
              <a:ea typeface="굴림" pitchFamily="34" charset="-127"/>
            </a:endParaRPr>
          </a:p>
        </p:txBody>
      </p:sp>
      <p:sp>
        <p:nvSpPr>
          <p:cNvPr id="27656" name="Text Box 17"/>
          <p:cNvSpPr txBox="1">
            <a:spLocks noChangeArrowheads="1"/>
          </p:cNvSpPr>
          <p:nvPr/>
        </p:nvSpPr>
        <p:spPr bwMode="auto">
          <a:xfrm>
            <a:off x="2267744" y="3106861"/>
            <a:ext cx="1008112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nl-NL" altLang="ko-KR" sz="2600" dirty="0" smtClean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E</a:t>
            </a:r>
            <a:r>
              <a:rPr lang="nl-NL" altLang="ko-KR" sz="2600" baseline="-30000" dirty="0" smtClean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b</a:t>
            </a:r>
            <a:r>
              <a:rPr lang="nl-NL" altLang="ko-KR" sz="2600" dirty="0" smtClean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 </a:t>
            </a:r>
            <a:r>
              <a:rPr lang="nl-NL" altLang="ko-KR" sz="2600" dirty="0">
                <a:solidFill>
                  <a:srgbClr val="333333"/>
                </a:solidFill>
                <a:ea typeface="굴림" pitchFamily="34" charset="-127"/>
                <a:cs typeface="Times New Roman" pitchFamily="18" charset="0"/>
              </a:rPr>
              <a:t>=0</a:t>
            </a:r>
            <a:endParaRPr lang="it-IT" altLang="ko-KR" sz="2600" dirty="0">
              <a:ea typeface="굴림" pitchFamily="34" charset="-127"/>
            </a:endParaRPr>
          </a:p>
        </p:txBody>
      </p:sp>
      <p:cxnSp>
        <p:nvCxnSpPr>
          <p:cNvPr id="27657" name="Connecteur droit 48"/>
          <p:cNvCxnSpPr>
            <a:cxnSpLocks noChangeShapeType="1"/>
          </p:cNvCxnSpPr>
          <p:nvPr/>
        </p:nvCxnSpPr>
        <p:spPr bwMode="auto">
          <a:xfrm>
            <a:off x="2089150" y="2114550"/>
            <a:ext cx="914400" cy="914400"/>
          </a:xfrm>
          <a:prstGeom prst="line">
            <a:avLst/>
          </a:prstGeom>
          <a:noFill/>
          <a:ln w="9525" algn="ctr">
            <a:noFill/>
            <a:round/>
            <a:headEnd/>
            <a:tailEnd/>
          </a:ln>
        </p:spPr>
      </p:cxnSp>
      <p:graphicFrame>
        <p:nvGraphicFramePr>
          <p:cNvPr id="127" name="Objet 126"/>
          <p:cNvGraphicFramePr>
            <a:graphicFrameLocks noChangeAspect="1"/>
          </p:cNvGraphicFramePr>
          <p:nvPr/>
        </p:nvGraphicFramePr>
        <p:xfrm>
          <a:off x="4644008" y="1963737"/>
          <a:ext cx="3522663" cy="1465263"/>
        </p:xfrm>
        <a:graphic>
          <a:graphicData uri="http://schemas.openxmlformats.org/presentationml/2006/ole">
            <p:oleObj spid="_x0000_s708610" name="Équation" r:id="rId3" imgW="1587240" imgH="660240" progId="Equation.3">
              <p:embed/>
            </p:oleObj>
          </a:graphicData>
        </a:graphic>
      </p:graphicFrame>
      <p:graphicFrame>
        <p:nvGraphicFramePr>
          <p:cNvPr id="129" name="Objet 128"/>
          <p:cNvGraphicFramePr>
            <a:graphicFrameLocks noChangeAspect="1"/>
          </p:cNvGraphicFramePr>
          <p:nvPr/>
        </p:nvGraphicFramePr>
        <p:xfrm>
          <a:off x="621507" y="3106861"/>
          <a:ext cx="1646237" cy="538163"/>
        </p:xfrm>
        <a:graphic>
          <a:graphicData uri="http://schemas.openxmlformats.org/presentationml/2006/ole">
            <p:oleObj spid="_x0000_s708611" name="Équation" r:id="rId4" imgW="698400" imgH="228600" progId="Equation.3">
              <p:embed/>
            </p:oleObj>
          </a:graphicData>
        </a:graphic>
      </p:graphicFrame>
      <p:grpSp>
        <p:nvGrpSpPr>
          <p:cNvPr id="2" name="Groupe 149"/>
          <p:cNvGrpSpPr/>
          <p:nvPr/>
        </p:nvGrpSpPr>
        <p:grpSpPr>
          <a:xfrm>
            <a:off x="611560" y="5055567"/>
            <a:ext cx="2388442" cy="461665"/>
            <a:chOff x="5436096" y="5281570"/>
            <a:chExt cx="2388442" cy="461665"/>
          </a:xfrm>
          <a:solidFill>
            <a:srgbClr val="FFFF00"/>
          </a:solidFill>
        </p:grpSpPr>
        <p:sp>
          <p:nvSpPr>
            <p:cNvPr id="156" name="ZoneTexte 155"/>
            <p:cNvSpPr txBox="1"/>
            <p:nvPr/>
          </p:nvSpPr>
          <p:spPr>
            <a:xfrm>
              <a:off x="5437566" y="5281570"/>
              <a:ext cx="37221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Symbol" pitchFamily="18" charset="2"/>
                </a:rPr>
                <a:t>D</a:t>
              </a:r>
              <a:endParaRPr lang="fr-FR" sz="2400" b="1" dirty="0">
                <a:latin typeface="Symbol" pitchFamily="18" charset="2"/>
              </a:endParaRPr>
            </a:p>
          </p:txBody>
        </p:sp>
        <p:sp>
          <p:nvSpPr>
            <p:cNvPr id="157" name="ZoneTexte 156"/>
            <p:cNvSpPr txBox="1"/>
            <p:nvPr/>
          </p:nvSpPr>
          <p:spPr>
            <a:xfrm>
              <a:off x="7452320" y="5281570"/>
              <a:ext cx="372218" cy="461665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r>
                <a:rPr lang="fr-FR" sz="2400" b="1" dirty="0" smtClean="0">
                  <a:latin typeface="Symbol" pitchFamily="18" charset="2"/>
                </a:rPr>
                <a:t>D</a:t>
              </a:r>
              <a:endParaRPr lang="fr-FR" sz="2400" b="1" dirty="0">
                <a:latin typeface="Symbol" pitchFamily="18" charset="2"/>
              </a:endParaRPr>
            </a:p>
          </p:txBody>
        </p:sp>
        <p:grpSp>
          <p:nvGrpSpPr>
            <p:cNvPr id="3" name="Groupe 145"/>
            <p:cNvGrpSpPr/>
            <p:nvPr/>
          </p:nvGrpSpPr>
          <p:grpSpPr>
            <a:xfrm>
              <a:off x="5436096" y="5373216"/>
              <a:ext cx="2305726" cy="216024"/>
              <a:chOff x="5436096" y="5373216"/>
              <a:chExt cx="2305726" cy="216024"/>
            </a:xfrm>
            <a:grpFill/>
          </p:grpSpPr>
          <p:cxnSp>
            <p:nvCxnSpPr>
              <p:cNvPr id="149" name="Connecteur droit 148"/>
              <p:cNvCxnSpPr/>
              <p:nvPr/>
            </p:nvCxnSpPr>
            <p:spPr>
              <a:xfrm>
                <a:off x="5436096" y="5373216"/>
                <a:ext cx="793558" cy="0"/>
              </a:xfrm>
              <a:prstGeom prst="line">
                <a:avLst/>
              </a:prstGeom>
              <a:grpFill/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Connecteur droit 153"/>
              <p:cNvCxnSpPr/>
              <p:nvPr/>
            </p:nvCxnSpPr>
            <p:spPr>
              <a:xfrm>
                <a:off x="6948264" y="5373217"/>
                <a:ext cx="793558" cy="0"/>
              </a:xfrm>
              <a:prstGeom prst="line">
                <a:avLst/>
              </a:prstGeom>
              <a:grpFill/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4" name="Groupe 144"/>
              <p:cNvGrpSpPr/>
              <p:nvPr/>
            </p:nvGrpSpPr>
            <p:grpSpPr>
              <a:xfrm>
                <a:off x="5940152" y="5373217"/>
                <a:ext cx="1296144" cy="216023"/>
                <a:chOff x="5940153" y="4797152"/>
                <a:chExt cx="1944215" cy="412409"/>
              </a:xfrm>
              <a:grpFill/>
            </p:grpSpPr>
            <p:sp>
              <p:nvSpPr>
                <p:cNvPr id="151" name="Arc 150"/>
                <p:cNvSpPr/>
                <p:nvPr/>
              </p:nvSpPr>
              <p:spPr>
                <a:xfrm rot="5400000">
                  <a:off x="6706054" y="4679321"/>
                  <a:ext cx="412409" cy="648072"/>
                </a:xfrm>
                <a:prstGeom prst="arc">
                  <a:avLst>
                    <a:gd name="adj1" fmla="val 16200000"/>
                    <a:gd name="adj2" fmla="val 5418222"/>
                  </a:avLst>
                </a:prstGeom>
                <a:grpFill/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43" name="Arc 142"/>
                <p:cNvSpPr/>
                <p:nvPr/>
              </p:nvSpPr>
              <p:spPr>
                <a:xfrm rot="16200000" flipV="1">
                  <a:off x="7354127" y="4679321"/>
                  <a:ext cx="412409" cy="648072"/>
                </a:xfrm>
                <a:prstGeom prst="arc">
                  <a:avLst>
                    <a:gd name="adj1" fmla="val 639487"/>
                    <a:gd name="adj2" fmla="val 5418222"/>
                  </a:avLst>
                </a:prstGeom>
                <a:grpFill/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44" name="Arc 143"/>
                <p:cNvSpPr/>
                <p:nvPr/>
              </p:nvSpPr>
              <p:spPr>
                <a:xfrm rot="5400000" flipH="1" flipV="1">
                  <a:off x="6057984" y="4679321"/>
                  <a:ext cx="412409" cy="648072"/>
                </a:xfrm>
                <a:prstGeom prst="arc">
                  <a:avLst>
                    <a:gd name="adj1" fmla="val 639487"/>
                    <a:gd name="adj2" fmla="val 5418222"/>
                  </a:avLst>
                </a:prstGeom>
                <a:grpFill/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</p:grpSp>
      <p:graphicFrame>
        <p:nvGraphicFramePr>
          <p:cNvPr id="152" name="Objet 151"/>
          <p:cNvGraphicFramePr>
            <a:graphicFrameLocks noChangeAspect="1"/>
          </p:cNvGraphicFramePr>
          <p:nvPr/>
        </p:nvGraphicFramePr>
        <p:xfrm>
          <a:off x="4106739" y="4876526"/>
          <a:ext cx="1570037" cy="523875"/>
        </p:xfrm>
        <a:graphic>
          <a:graphicData uri="http://schemas.openxmlformats.org/presentationml/2006/ole">
            <p:oleObj spid="_x0000_s708612" name="Équation" r:id="rId5" imgW="723600" imgH="241200" progId="Equation.3">
              <p:embed/>
            </p:oleObj>
          </a:graphicData>
        </a:graphic>
      </p:graphicFrame>
      <p:graphicFrame>
        <p:nvGraphicFramePr>
          <p:cNvPr id="153" name="Objet 152"/>
          <p:cNvGraphicFramePr>
            <a:graphicFrameLocks noChangeAspect="1"/>
          </p:cNvGraphicFramePr>
          <p:nvPr/>
        </p:nvGraphicFramePr>
        <p:xfrm>
          <a:off x="5796136" y="4839543"/>
          <a:ext cx="1320800" cy="431800"/>
        </p:xfrm>
        <a:graphic>
          <a:graphicData uri="http://schemas.openxmlformats.org/presentationml/2006/ole">
            <p:oleObj spid="_x0000_s708613" name="Équation" r:id="rId6" imgW="698400" imgH="228600" progId="Equation.3">
              <p:embed/>
            </p:oleObj>
          </a:graphicData>
        </a:graphic>
      </p:graphicFrame>
      <p:grpSp>
        <p:nvGrpSpPr>
          <p:cNvPr id="5" name="Groupe 171"/>
          <p:cNvGrpSpPr/>
          <p:nvPr/>
        </p:nvGrpSpPr>
        <p:grpSpPr>
          <a:xfrm>
            <a:off x="179512" y="2026738"/>
            <a:ext cx="3384376" cy="936107"/>
            <a:chOff x="5364088" y="692694"/>
            <a:chExt cx="3384376" cy="936107"/>
          </a:xfrm>
        </p:grpSpPr>
        <p:cxnSp>
          <p:nvCxnSpPr>
            <p:cNvPr id="138" name="Connecteur droit 137"/>
            <p:cNvCxnSpPr>
              <a:stCxn id="147" idx="2"/>
            </p:cNvCxnSpPr>
            <p:nvPr/>
          </p:nvCxnSpPr>
          <p:spPr>
            <a:xfrm rot="5400000" flipH="1" flipV="1">
              <a:off x="6096881" y="1023060"/>
              <a:ext cx="29617" cy="953068"/>
            </a:xfrm>
            <a:prstGeom prst="line">
              <a:avLst/>
            </a:prstGeom>
            <a:ln w="571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" name="Groupe 170"/>
            <p:cNvGrpSpPr/>
            <p:nvPr/>
          </p:nvGrpSpPr>
          <p:grpSpPr>
            <a:xfrm>
              <a:off x="5364088" y="692694"/>
              <a:ext cx="3384376" cy="936107"/>
              <a:chOff x="5148064" y="692694"/>
              <a:chExt cx="3384376" cy="936107"/>
            </a:xfrm>
          </p:grpSpPr>
          <p:cxnSp>
            <p:nvCxnSpPr>
              <p:cNvPr id="140" name="Connecteur droit 139"/>
              <p:cNvCxnSpPr/>
              <p:nvPr/>
            </p:nvCxnSpPr>
            <p:spPr>
              <a:xfrm>
                <a:off x="7524328" y="836712"/>
                <a:ext cx="1008112" cy="0"/>
              </a:xfrm>
              <a:prstGeom prst="line">
                <a:avLst/>
              </a:prstGeom>
              <a:ln w="57150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e 169"/>
              <p:cNvGrpSpPr/>
              <p:nvPr/>
            </p:nvGrpSpPr>
            <p:grpSpPr>
              <a:xfrm>
                <a:off x="5148064" y="692694"/>
                <a:ext cx="3312368" cy="936107"/>
                <a:chOff x="5292080" y="692694"/>
                <a:chExt cx="3312368" cy="936107"/>
              </a:xfrm>
            </p:grpSpPr>
            <p:sp>
              <p:nvSpPr>
                <p:cNvPr id="147" name="ZoneTexte 146"/>
                <p:cNvSpPr txBox="1"/>
                <p:nvPr/>
              </p:nvSpPr>
              <p:spPr>
                <a:xfrm>
                  <a:off x="5292080" y="1052737"/>
                  <a:ext cx="542136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 smtClean="0">
                      <a:latin typeface="Symbol" pitchFamily="18" charset="2"/>
                    </a:rPr>
                    <a:t>-D</a:t>
                  </a:r>
                  <a:endParaRPr lang="fr-FR" sz="2400" b="1" dirty="0">
                    <a:latin typeface="Symbol" pitchFamily="18" charset="2"/>
                  </a:endParaRPr>
                </a:p>
              </p:txBody>
            </p:sp>
            <p:sp>
              <p:nvSpPr>
                <p:cNvPr id="148" name="ZoneTexte 147"/>
                <p:cNvSpPr txBox="1"/>
                <p:nvPr/>
              </p:nvSpPr>
              <p:spPr>
                <a:xfrm>
                  <a:off x="8232230" y="764704"/>
                  <a:ext cx="372218" cy="46166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fr-FR" sz="2400" b="1" dirty="0" smtClean="0">
                      <a:latin typeface="Symbol" pitchFamily="18" charset="2"/>
                    </a:rPr>
                    <a:t>D</a:t>
                  </a:r>
                  <a:endParaRPr lang="fr-FR" sz="2400" b="1" dirty="0">
                    <a:latin typeface="Symbol" pitchFamily="18" charset="2"/>
                  </a:endParaRPr>
                </a:p>
              </p:txBody>
            </p:sp>
            <p:grpSp>
              <p:nvGrpSpPr>
                <p:cNvPr id="8" name="Groupe 163"/>
                <p:cNvGrpSpPr/>
                <p:nvPr/>
              </p:nvGrpSpPr>
              <p:grpSpPr>
                <a:xfrm>
                  <a:off x="5724128" y="692694"/>
                  <a:ext cx="2664296" cy="936107"/>
                  <a:chOff x="5148064" y="836711"/>
                  <a:chExt cx="1715334" cy="343424"/>
                </a:xfrm>
              </p:grpSpPr>
              <p:sp>
                <p:nvSpPr>
                  <p:cNvPr id="162" name="Arc 161"/>
                  <p:cNvSpPr/>
                  <p:nvPr/>
                </p:nvSpPr>
                <p:spPr>
                  <a:xfrm flipH="1">
                    <a:off x="5999302" y="892103"/>
                    <a:ext cx="864096" cy="288032"/>
                  </a:xfrm>
                  <a:prstGeom prst="arc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63" name="Arc 162"/>
                  <p:cNvSpPr/>
                  <p:nvPr/>
                </p:nvSpPr>
                <p:spPr>
                  <a:xfrm flipV="1">
                    <a:off x="5148064" y="836711"/>
                    <a:ext cx="864096" cy="288032"/>
                  </a:xfrm>
                  <a:prstGeom prst="arc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</p:grpSp>
      </p:grpSp>
      <p:sp>
        <p:nvSpPr>
          <p:cNvPr id="130" name="ZoneTexte 129"/>
          <p:cNvSpPr txBox="1"/>
          <p:nvPr/>
        </p:nvSpPr>
        <p:spPr>
          <a:xfrm>
            <a:off x="971600" y="548680"/>
            <a:ext cx="61206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Split-off intra-gap bound states at levels </a:t>
            </a:r>
            <a:r>
              <a:rPr lang="en-US" sz="2400" b="1" dirty="0" smtClean="0"/>
              <a:t>±E</a:t>
            </a:r>
            <a:r>
              <a:rPr lang="en-US" sz="2400" b="1" baseline="-25000" dirty="0" smtClean="0"/>
              <a:t>b</a:t>
            </a:r>
            <a:endParaRPr lang="en-US" sz="2400" b="1" baseline="-25000" dirty="0"/>
          </a:p>
        </p:txBody>
      </p:sp>
      <p:sp>
        <p:nvSpPr>
          <p:cNvPr id="131" name="ZoneTexte 130"/>
          <p:cNvSpPr txBox="1"/>
          <p:nvPr/>
        </p:nvSpPr>
        <p:spPr>
          <a:xfrm>
            <a:off x="0" y="3688576"/>
            <a:ext cx="91440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Spinless solitons would be favorite charge carries for </a:t>
            </a:r>
            <a:r>
              <a:rPr lang="en-US" sz="2200" dirty="0" smtClean="0"/>
              <a:t>unperturbed </a:t>
            </a:r>
            <a:r>
              <a:rPr lang="en-US" sz="2200" dirty="0" smtClean="0"/>
              <a:t>chain.</a:t>
            </a:r>
          </a:p>
          <a:p>
            <a:endParaRPr lang="en-US" sz="700" dirty="0" smtClean="0"/>
          </a:p>
        </p:txBody>
      </p:sp>
      <p:sp>
        <p:nvSpPr>
          <p:cNvPr id="132" name="ZoneTexte 131"/>
          <p:cNvSpPr txBox="1"/>
          <p:nvPr/>
        </p:nvSpPr>
        <p:spPr>
          <a:xfrm>
            <a:off x="539552" y="5766355"/>
            <a:ext cx="7905947" cy="830997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higher energy Polarons (charge </a:t>
            </a:r>
            <a:r>
              <a:rPr lang="en-US" sz="2400" b="1" dirty="0" smtClean="0"/>
              <a:t>e</a:t>
            </a:r>
            <a:r>
              <a:rPr lang="en-US" sz="2400" dirty="0" smtClean="0"/>
              <a:t>, spin </a:t>
            </a:r>
            <a:r>
              <a:rPr lang="en-US" sz="2400" b="1" dirty="0" smtClean="0"/>
              <a:t>½</a:t>
            </a:r>
            <a:r>
              <a:rPr lang="en-US" sz="2400" dirty="0" smtClean="0"/>
              <a:t>) enter the game </a:t>
            </a:r>
          </a:p>
          <a:p>
            <a:r>
              <a:rPr lang="en-US" sz="2400" dirty="0" smtClean="0"/>
              <a:t>thanks to Coulomb attraction from charged </a:t>
            </a:r>
            <a:r>
              <a:rPr lang="en-US" sz="2400" dirty="0" err="1" smtClean="0"/>
              <a:t>dopants</a:t>
            </a:r>
            <a:r>
              <a:rPr lang="en-US" sz="2400" dirty="0" smtClean="0"/>
              <a:t>.</a:t>
            </a:r>
          </a:p>
        </p:txBody>
      </p:sp>
      <p:sp>
        <p:nvSpPr>
          <p:cNvPr id="34" name="Rectangle 33"/>
          <p:cNvSpPr/>
          <p:nvPr/>
        </p:nvSpPr>
        <p:spPr>
          <a:xfrm>
            <a:off x="0" y="980728"/>
            <a:ext cx="86764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4437F3"/>
                </a:solidFill>
              </a:rPr>
              <a:t>Spontaneous symmetry breaking gives rise to solitons – </a:t>
            </a:r>
            <a:br>
              <a:rPr lang="en-US" sz="2400" dirty="0" smtClean="0">
                <a:solidFill>
                  <a:srgbClr val="4437F3"/>
                </a:solidFill>
              </a:rPr>
            </a:br>
            <a:r>
              <a:rPr lang="en-US" sz="2400" dirty="0" smtClean="0">
                <a:solidFill>
                  <a:srgbClr val="4437F3"/>
                </a:solidFill>
              </a:rPr>
              <a:t>kinks between domains of opposite dimerizations. </a:t>
            </a:r>
            <a:br>
              <a:rPr lang="en-US" sz="2400" dirty="0" smtClean="0">
                <a:solidFill>
                  <a:srgbClr val="4437F3"/>
                </a:solidFill>
              </a:rPr>
            </a:br>
            <a:r>
              <a:rPr lang="en-US" sz="2400" dirty="0" smtClean="0">
                <a:solidFill>
                  <a:srgbClr val="4437F3"/>
                </a:solidFill>
              </a:rPr>
              <a:t>In PA they are identified by spectroscopy and ESR.</a:t>
            </a:r>
          </a:p>
        </p:txBody>
      </p:sp>
      <p:sp>
        <p:nvSpPr>
          <p:cNvPr id="35" name="ZoneTexte 34"/>
          <p:cNvSpPr txBox="1"/>
          <p:nvPr/>
        </p:nvSpPr>
        <p:spPr>
          <a:xfrm>
            <a:off x="7092280" y="1772816"/>
            <a:ext cx="18919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err="1" smtClean="0">
                <a:solidFill>
                  <a:srgbClr val="FF0000"/>
                </a:solidFill>
              </a:rPr>
              <a:t>Specific</a:t>
            </a:r>
            <a:r>
              <a:rPr lang="fr-FR" sz="2400" b="1" dirty="0" smtClean="0">
                <a:solidFill>
                  <a:srgbClr val="FF0000"/>
                </a:solidFill>
              </a:rPr>
              <a:t> to PA</a:t>
            </a:r>
            <a:endParaRPr lang="fr-FR" sz="2400" b="1" dirty="0">
              <a:solidFill>
                <a:srgbClr val="FF0000"/>
              </a:solidFill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7308304" y="5013176"/>
            <a:ext cx="1723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FF0000"/>
                </a:solidFill>
              </a:rPr>
              <a:t>non-</a:t>
            </a:r>
            <a:r>
              <a:rPr lang="fr-FR" sz="2400" b="1" dirty="0" err="1" smtClean="0">
                <a:solidFill>
                  <a:srgbClr val="FF0000"/>
                </a:solidFill>
              </a:rPr>
              <a:t>specific</a:t>
            </a:r>
            <a:endParaRPr lang="fr-FR" sz="24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44624"/>
            <a:ext cx="9144000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Observation of a soliton in a t</a:t>
            </a:r>
            <a:r>
              <a:rPr lang="en-US" sz="2000" dirty="0" smtClean="0">
                <a:solidFill>
                  <a:schemeClr val="accent6">
                    <a:lumMod val="50000"/>
                  </a:schemeClr>
                </a:solidFill>
              </a:rPr>
              <a:t>ruly 1D physics,  </a:t>
            </a:r>
            <a:r>
              <a:rPr lang="en-US" sz="2400" i="1" dirty="0" smtClean="0"/>
              <a:t>Han </a:t>
            </a:r>
            <a:r>
              <a:rPr lang="en-US" sz="2400" i="1" dirty="0" err="1" smtClean="0"/>
              <a:t>Woong</a:t>
            </a:r>
            <a:r>
              <a:rPr lang="en-US" sz="2400" i="1" dirty="0" smtClean="0"/>
              <a:t> </a:t>
            </a:r>
            <a:r>
              <a:rPr lang="en-US" sz="2400" i="1" dirty="0" err="1" smtClean="0"/>
              <a:t>Yeom</a:t>
            </a:r>
            <a:r>
              <a:rPr lang="en-US" sz="2400" i="1" dirty="0" smtClean="0"/>
              <a:t>, Pohang</a:t>
            </a:r>
            <a:endParaRPr lang="en-US" sz="800" i="1" dirty="0" smtClean="0"/>
          </a:p>
          <a:p>
            <a:r>
              <a:rPr lang="en-US" sz="2400" dirty="0" smtClean="0">
                <a:solidFill>
                  <a:srgbClr val="C00000"/>
                </a:solidFill>
              </a:rPr>
              <a:t>The array of Indium chains at  Si 111 surface</a:t>
            </a:r>
            <a:r>
              <a:rPr lang="en-US" sz="2400" dirty="0" smtClean="0"/>
              <a:t>.</a:t>
            </a:r>
          </a:p>
          <a:p>
            <a:endParaRPr lang="en-US" sz="800" dirty="0" smtClean="0"/>
          </a:p>
          <a:p>
            <a:r>
              <a:rPr lang="en-US" sz="2400" dirty="0" smtClean="0"/>
              <a:t>Ground state: 2-fold commensurate CDW, 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discrete Z</a:t>
            </a:r>
            <a:r>
              <a:rPr lang="en-US" sz="2400" baseline="-25000" dirty="0" smtClean="0">
                <a:solidFill>
                  <a:schemeClr val="accent6">
                    <a:lumMod val="50000"/>
                  </a:schemeClr>
                </a:solidFill>
              </a:rPr>
              <a:t>2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symmetry of dimerization. </a:t>
            </a:r>
            <a:r>
              <a:rPr lang="en-US" sz="2400" dirty="0" smtClean="0"/>
              <a:t>Realization of the Gross-</a:t>
            </a:r>
            <a:r>
              <a:rPr lang="en-US" sz="2400" dirty="0" err="1" smtClean="0"/>
              <a:t>Neveu</a:t>
            </a:r>
            <a:r>
              <a:rPr lang="en-US" sz="2400" dirty="0" smtClean="0"/>
              <a:t> model and </a:t>
            </a:r>
            <a:r>
              <a:rPr lang="en-US" sz="2400" dirty="0" err="1" smtClean="0"/>
              <a:t>KdV</a:t>
            </a:r>
            <a:r>
              <a:rPr lang="en-US" sz="2400" dirty="0" smtClean="0"/>
              <a:t>.</a:t>
            </a:r>
          </a:p>
          <a:p>
            <a:endParaRPr lang="en-US" sz="2400" dirty="0" smtClean="0">
              <a:solidFill>
                <a:schemeClr val="accent6">
                  <a:lumMod val="50000"/>
                </a:schemeClr>
              </a:solidFill>
            </a:endParaRPr>
          </a:p>
          <a:p>
            <a:r>
              <a:rPr lang="en-US" sz="2400" dirty="0" smtClean="0"/>
              <a:t> </a:t>
            </a:r>
          </a:p>
        </p:txBody>
      </p:sp>
      <p:pic>
        <p:nvPicPr>
          <p:cNvPr id="26317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2132856"/>
            <a:ext cx="5205555" cy="278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7" name="Connecteur droit avec flèche 16"/>
          <p:cNvCxnSpPr/>
          <p:nvPr/>
        </p:nvCxnSpPr>
        <p:spPr>
          <a:xfrm>
            <a:off x="2339752" y="3645024"/>
            <a:ext cx="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492896"/>
            <a:ext cx="3851920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e 63"/>
          <p:cNvGrpSpPr/>
          <p:nvPr/>
        </p:nvGrpSpPr>
        <p:grpSpPr>
          <a:xfrm>
            <a:off x="251520" y="4824536"/>
            <a:ext cx="7981950" cy="1844824"/>
            <a:chOff x="251520" y="4869160"/>
            <a:chExt cx="7981950" cy="1844824"/>
          </a:xfrm>
        </p:grpSpPr>
        <p:grpSp>
          <p:nvGrpSpPr>
            <p:cNvPr id="3" name="Group 1079"/>
            <p:cNvGrpSpPr>
              <a:grpSpLocks/>
            </p:cNvGrpSpPr>
            <p:nvPr/>
          </p:nvGrpSpPr>
          <p:grpSpPr bwMode="auto">
            <a:xfrm>
              <a:off x="251520" y="4869160"/>
              <a:ext cx="7981950" cy="1844824"/>
              <a:chOff x="2241" y="7601"/>
              <a:chExt cx="12569" cy="3030"/>
            </a:xfrm>
          </p:grpSpPr>
          <p:sp>
            <p:nvSpPr>
              <p:cNvPr id="30" name="Text Box 1080"/>
              <p:cNvSpPr txBox="1">
                <a:spLocks noChangeArrowheads="1"/>
              </p:cNvSpPr>
              <p:nvPr/>
            </p:nvSpPr>
            <p:spPr bwMode="auto">
              <a:xfrm>
                <a:off x="12496" y="7601"/>
                <a:ext cx="426" cy="3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it-IT" sz="1200" b="0"/>
                  <a:t>E</a:t>
                </a:r>
              </a:p>
            </p:txBody>
          </p:sp>
          <p:grpSp>
            <p:nvGrpSpPr>
              <p:cNvPr id="4" name="Group 1081"/>
              <p:cNvGrpSpPr>
                <a:grpSpLocks/>
              </p:cNvGrpSpPr>
              <p:nvPr/>
            </p:nvGrpSpPr>
            <p:grpSpPr bwMode="auto">
              <a:xfrm>
                <a:off x="2241" y="7650"/>
                <a:ext cx="12569" cy="2981"/>
                <a:chOff x="2272" y="7650"/>
                <a:chExt cx="12569" cy="2981"/>
              </a:xfrm>
            </p:grpSpPr>
            <p:sp>
              <p:nvSpPr>
                <p:cNvPr id="32" name="Line 1082"/>
                <p:cNvSpPr>
                  <a:spLocks noChangeShapeType="1"/>
                </p:cNvSpPr>
                <p:nvPr/>
              </p:nvSpPr>
              <p:spPr bwMode="auto">
                <a:xfrm>
                  <a:off x="7526" y="9431"/>
                  <a:ext cx="994" cy="0"/>
                </a:xfrm>
                <a:prstGeom prst="line">
                  <a:avLst/>
                </a:prstGeom>
                <a:noFill/>
                <a:ln w="2857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" name="Line 1083"/>
                <p:cNvSpPr>
                  <a:spLocks noChangeShapeType="1"/>
                </p:cNvSpPr>
                <p:nvPr/>
              </p:nvSpPr>
              <p:spPr bwMode="auto">
                <a:xfrm>
                  <a:off x="2414" y="9922"/>
                  <a:ext cx="426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" name="Line 1084"/>
                <p:cNvSpPr>
                  <a:spLocks noChangeShapeType="1"/>
                </p:cNvSpPr>
                <p:nvPr/>
              </p:nvSpPr>
              <p:spPr bwMode="auto">
                <a:xfrm>
                  <a:off x="4402" y="7650"/>
                  <a:ext cx="0" cy="227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 type="triangle" w="med" len="med"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" name="Arc 1085"/>
                <p:cNvSpPr>
                  <a:spLocks/>
                </p:cNvSpPr>
                <p:nvPr/>
              </p:nvSpPr>
              <p:spPr bwMode="auto">
                <a:xfrm flipV="1">
                  <a:off x="4401" y="8761"/>
                  <a:ext cx="1136" cy="1162"/>
                </a:xfrm>
                <a:custGeom>
                  <a:avLst/>
                  <a:gdLst>
                    <a:gd name="T0" fmla="*/ 0 w 21600"/>
                    <a:gd name="T1" fmla="*/ 0 h 21626"/>
                    <a:gd name="T2" fmla="*/ 1136 w 21600"/>
                    <a:gd name="T3" fmla="*/ 1162 h 21626"/>
                    <a:gd name="T4" fmla="*/ 0 w 21600"/>
                    <a:gd name="T5" fmla="*/ 1161 h 21626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26"/>
                    <a:gd name="T11" fmla="*/ 21600 w 21600"/>
                    <a:gd name="T12" fmla="*/ 21626 h 21626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26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08"/>
                        <a:pt x="21599" y="21617"/>
                        <a:pt x="21599" y="21625"/>
                      </a:cubicBezTo>
                    </a:path>
                    <a:path w="21600" h="21626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608"/>
                        <a:pt x="21599" y="21617"/>
                        <a:pt x="21599" y="21625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" name="Arc 1086"/>
                <p:cNvSpPr>
                  <a:spLocks/>
                </p:cNvSpPr>
                <p:nvPr/>
              </p:nvSpPr>
              <p:spPr bwMode="auto">
                <a:xfrm rot="5400000" flipH="1" flipV="1">
                  <a:off x="5449" y="7846"/>
                  <a:ext cx="1171" cy="993"/>
                </a:xfrm>
                <a:custGeom>
                  <a:avLst/>
                  <a:gdLst>
                    <a:gd name="T0" fmla="*/ 0 w 21600"/>
                    <a:gd name="T1" fmla="*/ 0 h 21600"/>
                    <a:gd name="T2" fmla="*/ 1171 w 21600"/>
                    <a:gd name="T3" fmla="*/ 993 h 21600"/>
                    <a:gd name="T4" fmla="*/ 0 w 21600"/>
                    <a:gd name="T5" fmla="*/ 9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" name="Arc 1087"/>
                <p:cNvSpPr>
                  <a:spLocks/>
                </p:cNvSpPr>
                <p:nvPr/>
              </p:nvSpPr>
              <p:spPr bwMode="auto">
                <a:xfrm flipH="1" flipV="1">
                  <a:off x="3266" y="8739"/>
                  <a:ext cx="1135" cy="1184"/>
                </a:xfrm>
                <a:custGeom>
                  <a:avLst/>
                  <a:gdLst>
                    <a:gd name="T0" fmla="*/ 0 w 21596"/>
                    <a:gd name="T1" fmla="*/ 0 h 21600"/>
                    <a:gd name="T2" fmla="*/ 1135 w 21596"/>
                    <a:gd name="T3" fmla="*/ 1162 h 21600"/>
                    <a:gd name="T4" fmla="*/ 0 w 21596"/>
                    <a:gd name="T5" fmla="*/ 1184 h 21600"/>
                    <a:gd name="T6" fmla="*/ 0 60000 65536"/>
                    <a:gd name="T7" fmla="*/ 0 60000 65536"/>
                    <a:gd name="T8" fmla="*/ 0 60000 65536"/>
                    <a:gd name="T9" fmla="*/ 0 w 21596"/>
                    <a:gd name="T10" fmla="*/ 0 h 21600"/>
                    <a:gd name="T11" fmla="*/ 21596 w 2159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96" h="21600" fill="none" extrusionOk="0">
                      <a:moveTo>
                        <a:pt x="-1" y="0"/>
                      </a:moveTo>
                      <a:cubicBezTo>
                        <a:pt x="11776" y="0"/>
                        <a:pt x="21382" y="9432"/>
                        <a:pt x="21596" y="21206"/>
                      </a:cubicBezTo>
                    </a:path>
                    <a:path w="21596" h="21600" stroke="0" extrusionOk="0">
                      <a:moveTo>
                        <a:pt x="-1" y="0"/>
                      </a:moveTo>
                      <a:cubicBezTo>
                        <a:pt x="11776" y="0"/>
                        <a:pt x="21382" y="9432"/>
                        <a:pt x="21596" y="21206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" name="Arc 1088"/>
                <p:cNvSpPr>
                  <a:spLocks/>
                </p:cNvSpPr>
                <p:nvPr/>
              </p:nvSpPr>
              <p:spPr bwMode="auto">
                <a:xfrm rot="16200000" flipV="1">
                  <a:off x="2183" y="7845"/>
                  <a:ext cx="1171" cy="993"/>
                </a:xfrm>
                <a:custGeom>
                  <a:avLst/>
                  <a:gdLst>
                    <a:gd name="T0" fmla="*/ 0 w 21600"/>
                    <a:gd name="T1" fmla="*/ 0 h 21600"/>
                    <a:gd name="T2" fmla="*/ 1171 w 21600"/>
                    <a:gd name="T3" fmla="*/ 993 h 21600"/>
                    <a:gd name="T4" fmla="*/ 0 w 21600"/>
                    <a:gd name="T5" fmla="*/ 993 h 2160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1600"/>
                    <a:gd name="T11" fmla="*/ 21600 w 21600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160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</a:path>
                    <a:path w="21600" h="2160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" name="Line 1089"/>
                <p:cNvSpPr>
                  <a:spLocks noChangeShapeType="1"/>
                </p:cNvSpPr>
                <p:nvPr/>
              </p:nvSpPr>
              <p:spPr bwMode="auto">
                <a:xfrm>
                  <a:off x="2840" y="8786"/>
                  <a:ext cx="2982" cy="0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" name="Line 1090"/>
                <p:cNvSpPr>
                  <a:spLocks noChangeShapeType="1"/>
                </p:cNvSpPr>
                <p:nvPr/>
              </p:nvSpPr>
              <p:spPr bwMode="auto">
                <a:xfrm>
                  <a:off x="5538" y="8786"/>
                  <a:ext cx="0" cy="1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" name="Line 1091"/>
                <p:cNvSpPr>
                  <a:spLocks noChangeShapeType="1"/>
                </p:cNvSpPr>
                <p:nvPr/>
              </p:nvSpPr>
              <p:spPr bwMode="auto">
                <a:xfrm>
                  <a:off x="3266" y="8786"/>
                  <a:ext cx="0" cy="1136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" name="Text Box 1092"/>
                <p:cNvSpPr txBox="1">
                  <a:spLocks noChangeArrowheads="1"/>
                </p:cNvSpPr>
                <p:nvPr/>
              </p:nvSpPr>
              <p:spPr bwMode="auto">
                <a:xfrm>
                  <a:off x="2982" y="10063"/>
                  <a:ext cx="666" cy="56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-k</a:t>
                  </a:r>
                  <a:r>
                    <a:rPr lang="it-IT" sz="1200" b="0" baseline="-25000"/>
                    <a:t>F</a:t>
                  </a:r>
                  <a:endParaRPr lang="it-IT" sz="1200" b="0"/>
                </a:p>
              </p:txBody>
            </p:sp>
            <p:sp>
              <p:nvSpPr>
                <p:cNvPr id="43" name="Text Box 1093"/>
                <p:cNvSpPr txBox="1">
                  <a:spLocks noChangeArrowheads="1"/>
                </p:cNvSpPr>
                <p:nvPr/>
              </p:nvSpPr>
              <p:spPr bwMode="auto">
                <a:xfrm>
                  <a:off x="5396" y="10106"/>
                  <a:ext cx="524" cy="52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k</a:t>
                  </a:r>
                  <a:r>
                    <a:rPr lang="it-IT" sz="1200" b="0" baseline="-25000"/>
                    <a:t>F</a:t>
                  </a:r>
                  <a:endParaRPr lang="it-IT" sz="1200" b="0"/>
                </a:p>
              </p:txBody>
            </p:sp>
            <p:sp>
              <p:nvSpPr>
                <p:cNvPr id="44" name="Text Box 1094"/>
                <p:cNvSpPr txBox="1">
                  <a:spLocks noChangeArrowheads="1"/>
                </p:cNvSpPr>
                <p:nvPr/>
              </p:nvSpPr>
              <p:spPr bwMode="auto">
                <a:xfrm>
                  <a:off x="4544" y="7704"/>
                  <a:ext cx="426" cy="369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E</a:t>
                  </a:r>
                </a:p>
              </p:txBody>
            </p:sp>
            <p:sp>
              <p:nvSpPr>
                <p:cNvPr id="45" name="Line 1095"/>
                <p:cNvSpPr>
                  <a:spLocks noChangeShapeType="1"/>
                </p:cNvSpPr>
                <p:nvPr/>
              </p:nvSpPr>
              <p:spPr bwMode="auto">
                <a:xfrm>
                  <a:off x="11218" y="8502"/>
                  <a:ext cx="0" cy="14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" name="Line 1096"/>
                <p:cNvSpPr>
                  <a:spLocks noChangeShapeType="1"/>
                </p:cNvSpPr>
                <p:nvPr/>
              </p:nvSpPr>
              <p:spPr bwMode="auto">
                <a:xfrm flipV="1">
                  <a:off x="10792" y="8840"/>
                  <a:ext cx="2982" cy="1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dash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6" name="Group 1097"/>
                <p:cNvGrpSpPr>
                  <a:grpSpLocks/>
                </p:cNvGrpSpPr>
                <p:nvPr/>
              </p:nvGrpSpPr>
              <p:grpSpPr bwMode="auto">
                <a:xfrm flipH="1" flipV="1">
                  <a:off x="13618" y="7846"/>
                  <a:ext cx="1223" cy="710"/>
                  <a:chOff x="11786" y="9235"/>
                  <a:chExt cx="2929" cy="1037"/>
                </a:xfrm>
              </p:grpSpPr>
              <p:sp>
                <p:nvSpPr>
                  <p:cNvPr id="61" name="Arc 1098"/>
                  <p:cNvSpPr>
                    <a:spLocks/>
                  </p:cNvSpPr>
                  <p:nvPr/>
                </p:nvSpPr>
                <p:spPr bwMode="auto">
                  <a:xfrm flipV="1">
                    <a:off x="11786" y="9656"/>
                    <a:ext cx="1577" cy="616"/>
                  </a:xfrm>
                  <a:custGeom>
                    <a:avLst/>
                    <a:gdLst>
                      <a:gd name="T0" fmla="*/ 0 w 21419"/>
                      <a:gd name="T1" fmla="*/ 0 h 21600"/>
                      <a:gd name="T2" fmla="*/ 1577 w 21419"/>
                      <a:gd name="T3" fmla="*/ 536 h 21600"/>
                      <a:gd name="T4" fmla="*/ 0 w 21419"/>
                      <a:gd name="T5" fmla="*/ 616 h 21600"/>
                      <a:gd name="T6" fmla="*/ 0 60000 65536"/>
                      <a:gd name="T7" fmla="*/ 0 60000 65536"/>
                      <a:gd name="T8" fmla="*/ 0 60000 65536"/>
                      <a:gd name="T9" fmla="*/ 0 w 21419"/>
                      <a:gd name="T10" fmla="*/ 0 h 21600"/>
                      <a:gd name="T11" fmla="*/ 21419 w 2141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19" h="21600" fill="none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</a:path>
                      <a:path w="21419" h="21600" stroke="0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2" name="Arc 1099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13679" y="8904"/>
                    <a:ext cx="705" cy="1367"/>
                  </a:xfrm>
                  <a:custGeom>
                    <a:avLst/>
                    <a:gdLst>
                      <a:gd name="T0" fmla="*/ 133 w 21589"/>
                      <a:gd name="T1" fmla="*/ 0 h 21215"/>
                      <a:gd name="T2" fmla="*/ 705 w 21589"/>
                      <a:gd name="T3" fmla="*/ 1323 h 21215"/>
                      <a:gd name="T4" fmla="*/ 0 w 21589"/>
                      <a:gd name="T5" fmla="*/ 1367 h 21215"/>
                      <a:gd name="T6" fmla="*/ 0 60000 65536"/>
                      <a:gd name="T7" fmla="*/ 0 60000 65536"/>
                      <a:gd name="T8" fmla="*/ 0 60000 65536"/>
                      <a:gd name="T9" fmla="*/ 0 w 21589"/>
                      <a:gd name="T10" fmla="*/ 0 h 21215"/>
                      <a:gd name="T11" fmla="*/ 21589 w 21589"/>
                      <a:gd name="T12" fmla="*/ 21215 h 2121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9" h="21215" fill="none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</a:path>
                      <a:path w="21589" h="21215" stroke="0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  <a:lnTo>
                          <a:pt x="0" y="212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grpSp>
              <p:nvGrpSpPr>
                <p:cNvPr id="7" name="Group 1100"/>
                <p:cNvGrpSpPr>
                  <a:grpSpLocks/>
                </p:cNvGrpSpPr>
                <p:nvPr/>
              </p:nvGrpSpPr>
              <p:grpSpPr bwMode="auto">
                <a:xfrm flipV="1">
                  <a:off x="10120" y="7846"/>
                  <a:ext cx="1121" cy="733"/>
                  <a:chOff x="11786" y="9235"/>
                  <a:chExt cx="2929" cy="1037"/>
                </a:xfrm>
              </p:grpSpPr>
              <p:sp>
                <p:nvSpPr>
                  <p:cNvPr id="59" name="Arc 1101"/>
                  <p:cNvSpPr>
                    <a:spLocks/>
                  </p:cNvSpPr>
                  <p:nvPr/>
                </p:nvSpPr>
                <p:spPr bwMode="auto">
                  <a:xfrm flipV="1">
                    <a:off x="11786" y="9656"/>
                    <a:ext cx="1577" cy="616"/>
                  </a:xfrm>
                  <a:custGeom>
                    <a:avLst/>
                    <a:gdLst>
                      <a:gd name="T0" fmla="*/ 0 w 21419"/>
                      <a:gd name="T1" fmla="*/ 0 h 21600"/>
                      <a:gd name="T2" fmla="*/ 1577 w 21419"/>
                      <a:gd name="T3" fmla="*/ 536 h 21600"/>
                      <a:gd name="T4" fmla="*/ 0 w 21419"/>
                      <a:gd name="T5" fmla="*/ 616 h 21600"/>
                      <a:gd name="T6" fmla="*/ 0 60000 65536"/>
                      <a:gd name="T7" fmla="*/ 0 60000 65536"/>
                      <a:gd name="T8" fmla="*/ 0 60000 65536"/>
                      <a:gd name="T9" fmla="*/ 0 w 21419"/>
                      <a:gd name="T10" fmla="*/ 0 h 21600"/>
                      <a:gd name="T11" fmla="*/ 21419 w 21419"/>
                      <a:gd name="T12" fmla="*/ 21600 h 2160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419" h="21600" fill="none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</a:path>
                      <a:path w="21419" h="21600" stroke="0" extrusionOk="0">
                        <a:moveTo>
                          <a:pt x="-1" y="0"/>
                        </a:moveTo>
                        <a:cubicBezTo>
                          <a:pt x="10850" y="0"/>
                          <a:pt x="20016" y="8049"/>
                          <a:pt x="21418" y="1880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60" name="Arc 1102"/>
                  <p:cNvSpPr>
                    <a:spLocks/>
                  </p:cNvSpPr>
                  <p:nvPr/>
                </p:nvSpPr>
                <p:spPr bwMode="auto">
                  <a:xfrm rot="5400000" flipH="1" flipV="1">
                    <a:off x="13679" y="8904"/>
                    <a:ext cx="705" cy="1367"/>
                  </a:xfrm>
                  <a:custGeom>
                    <a:avLst/>
                    <a:gdLst>
                      <a:gd name="T0" fmla="*/ 133 w 21589"/>
                      <a:gd name="T1" fmla="*/ 0 h 21215"/>
                      <a:gd name="T2" fmla="*/ 705 w 21589"/>
                      <a:gd name="T3" fmla="*/ 1323 h 21215"/>
                      <a:gd name="T4" fmla="*/ 0 w 21589"/>
                      <a:gd name="T5" fmla="*/ 1367 h 21215"/>
                      <a:gd name="T6" fmla="*/ 0 60000 65536"/>
                      <a:gd name="T7" fmla="*/ 0 60000 65536"/>
                      <a:gd name="T8" fmla="*/ 0 60000 65536"/>
                      <a:gd name="T9" fmla="*/ 0 w 21589"/>
                      <a:gd name="T10" fmla="*/ 0 h 21215"/>
                      <a:gd name="T11" fmla="*/ 21589 w 21589"/>
                      <a:gd name="T12" fmla="*/ 21215 h 21215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589" h="21215" fill="none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</a:path>
                      <a:path w="21589" h="21215" stroke="0" extrusionOk="0">
                        <a:moveTo>
                          <a:pt x="4062" y="0"/>
                        </a:moveTo>
                        <a:cubicBezTo>
                          <a:pt x="13988" y="1901"/>
                          <a:pt x="21269" y="10430"/>
                          <a:pt x="21589" y="20530"/>
                        </a:cubicBezTo>
                        <a:lnTo>
                          <a:pt x="0" y="21215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3366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49" name="Text Box 1103"/>
                <p:cNvSpPr txBox="1">
                  <a:spLocks noChangeArrowheads="1"/>
                </p:cNvSpPr>
                <p:nvPr/>
              </p:nvSpPr>
              <p:spPr bwMode="auto">
                <a:xfrm>
                  <a:off x="13064" y="10118"/>
                  <a:ext cx="568" cy="4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k</a:t>
                  </a:r>
                  <a:r>
                    <a:rPr lang="it-IT" sz="1200" b="0" baseline="-25000"/>
                    <a:t>F</a:t>
                  </a:r>
                  <a:r>
                    <a:rPr lang="it-IT" sz="1200" b="0"/>
                    <a:t> </a:t>
                  </a:r>
                </a:p>
              </p:txBody>
            </p:sp>
            <p:sp>
              <p:nvSpPr>
                <p:cNvPr id="50" name="Text Box 1104"/>
                <p:cNvSpPr txBox="1">
                  <a:spLocks noChangeArrowheads="1"/>
                </p:cNvSpPr>
                <p:nvPr/>
              </p:nvSpPr>
              <p:spPr bwMode="auto">
                <a:xfrm>
                  <a:off x="11076" y="10118"/>
                  <a:ext cx="671" cy="421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200" b="0"/>
                    <a:t>-k</a:t>
                  </a:r>
                  <a:r>
                    <a:rPr lang="it-IT" sz="1200" b="0" baseline="-25000"/>
                    <a:t>F</a:t>
                  </a:r>
                  <a:endParaRPr lang="it-IT" sz="1200" b="0"/>
                </a:p>
              </p:txBody>
            </p:sp>
            <p:sp>
              <p:nvSpPr>
                <p:cNvPr id="51" name="Text Box 1105"/>
                <p:cNvSpPr txBox="1">
                  <a:spLocks noChangeArrowheads="1"/>
                </p:cNvSpPr>
                <p:nvPr/>
              </p:nvSpPr>
              <p:spPr bwMode="auto">
                <a:xfrm>
                  <a:off x="13916" y="8556"/>
                  <a:ext cx="489" cy="464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/>
                <a:lstStyle/>
                <a:p>
                  <a:pPr eaLnBrk="0" hangingPunct="0"/>
                  <a:r>
                    <a:rPr lang="it-IT" sz="1600" dirty="0" smtClean="0"/>
                    <a:t>E</a:t>
                  </a:r>
                  <a:r>
                    <a:rPr lang="it-IT" sz="1600" baseline="-25000" dirty="0" smtClean="0"/>
                    <a:t>F</a:t>
                  </a:r>
                  <a:endParaRPr lang="it-IT" sz="1100" b="0" baseline="-25000" dirty="0"/>
                </a:p>
                <a:p>
                  <a:pPr eaLnBrk="0" hangingPunct="0"/>
                  <a:endParaRPr lang="it-IT" sz="1200" b="0" dirty="0"/>
                </a:p>
              </p:txBody>
            </p:sp>
            <p:grpSp>
              <p:nvGrpSpPr>
                <p:cNvPr id="8" name="Group 1106"/>
                <p:cNvGrpSpPr>
                  <a:grpSpLocks/>
                </p:cNvGrpSpPr>
                <p:nvPr/>
              </p:nvGrpSpPr>
              <p:grpSpPr bwMode="auto">
                <a:xfrm>
                  <a:off x="11247" y="9119"/>
                  <a:ext cx="1076" cy="897"/>
                  <a:chOff x="11241" y="9365"/>
                  <a:chExt cx="1165" cy="896"/>
                </a:xfrm>
              </p:grpSpPr>
              <p:sp>
                <p:nvSpPr>
                  <p:cNvPr id="57" name="Arc 1107"/>
                  <p:cNvSpPr>
                    <a:spLocks/>
                  </p:cNvSpPr>
                  <p:nvPr/>
                </p:nvSpPr>
                <p:spPr bwMode="auto">
                  <a:xfrm flipH="1" flipV="1">
                    <a:off x="11596" y="9561"/>
                    <a:ext cx="810" cy="700"/>
                  </a:xfrm>
                  <a:custGeom>
                    <a:avLst/>
                    <a:gdLst>
                      <a:gd name="T0" fmla="*/ 0 w 21600"/>
                      <a:gd name="T1" fmla="*/ 0 h 22380"/>
                      <a:gd name="T2" fmla="*/ 809 w 21600"/>
                      <a:gd name="T3" fmla="*/ 700 h 22380"/>
                      <a:gd name="T4" fmla="*/ 0 w 21600"/>
                      <a:gd name="T5" fmla="*/ 676 h 22380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2380"/>
                      <a:gd name="T11" fmla="*/ 21600 w 21600"/>
                      <a:gd name="T12" fmla="*/ 22380 h 22380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2380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60"/>
                          <a:pt x="21595" y="22120"/>
                          <a:pt x="21585" y="22379"/>
                        </a:cubicBezTo>
                      </a:path>
                      <a:path w="21600" h="22380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1860"/>
                          <a:pt x="21595" y="22120"/>
                          <a:pt x="21585" y="22379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noFill/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58" name="Arc 1108"/>
                  <p:cNvSpPr>
                    <a:spLocks/>
                  </p:cNvSpPr>
                  <p:nvPr/>
                </p:nvSpPr>
                <p:spPr bwMode="auto">
                  <a:xfrm>
                    <a:off x="11241" y="9365"/>
                    <a:ext cx="360" cy="242"/>
                  </a:xfrm>
                  <a:custGeom>
                    <a:avLst/>
                    <a:gdLst>
                      <a:gd name="T0" fmla="*/ 0 w 21600"/>
                      <a:gd name="T1" fmla="*/ 0 h 23178"/>
                      <a:gd name="T2" fmla="*/ 359 w 21600"/>
                      <a:gd name="T3" fmla="*/ 242 h 23178"/>
                      <a:gd name="T4" fmla="*/ 0 w 21600"/>
                      <a:gd name="T5" fmla="*/ 226 h 23178"/>
                      <a:gd name="T6" fmla="*/ 0 60000 65536"/>
                      <a:gd name="T7" fmla="*/ 0 60000 65536"/>
                      <a:gd name="T8" fmla="*/ 0 60000 65536"/>
                      <a:gd name="T9" fmla="*/ 0 w 21600"/>
                      <a:gd name="T10" fmla="*/ 0 h 23178"/>
                      <a:gd name="T11" fmla="*/ 21600 w 21600"/>
                      <a:gd name="T12" fmla="*/ 23178 h 23178"/>
                    </a:gdLst>
                    <a:ahLst/>
                    <a:cxnLst>
                      <a:cxn ang="T6">
                        <a:pos x="T0" y="T1"/>
                      </a:cxn>
                      <a:cxn ang="T7">
                        <a:pos x="T2" y="T3"/>
                      </a:cxn>
                      <a:cxn ang="T8">
                        <a:pos x="T4" y="T5"/>
                      </a:cxn>
                    </a:cxnLst>
                    <a:rect l="T9" t="T10" r="T11" b="T12"/>
                    <a:pathLst>
                      <a:path w="21600" h="23178" fill="none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126"/>
                          <a:pt x="21580" y="22652"/>
                          <a:pt x="21542" y="23178"/>
                        </a:cubicBezTo>
                      </a:path>
                      <a:path w="21600" h="23178" stroke="0" extrusionOk="0">
                        <a:moveTo>
                          <a:pt x="-1" y="0"/>
                        </a:moveTo>
                        <a:cubicBezTo>
                          <a:pt x="11929" y="0"/>
                          <a:pt x="21600" y="9670"/>
                          <a:pt x="21600" y="21600"/>
                        </a:cubicBezTo>
                        <a:cubicBezTo>
                          <a:pt x="21600" y="22126"/>
                          <a:pt x="21580" y="22652"/>
                          <a:pt x="21542" y="23178"/>
                        </a:cubicBezTo>
                        <a:lnTo>
                          <a:pt x="0" y="21600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 w="9525">
                    <a:solidFill>
                      <a:srgbClr val="0000FF"/>
                    </a:solidFill>
                    <a:round/>
                    <a:headEnd/>
                    <a:tailEnd/>
                  </a:ln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53" name="Arc 1110"/>
                <p:cNvSpPr>
                  <a:spLocks/>
                </p:cNvSpPr>
                <p:nvPr/>
              </p:nvSpPr>
              <p:spPr bwMode="auto">
                <a:xfrm flipV="1">
                  <a:off x="12321" y="9302"/>
                  <a:ext cx="846" cy="714"/>
                </a:xfrm>
                <a:custGeom>
                  <a:avLst/>
                  <a:gdLst>
                    <a:gd name="T0" fmla="*/ 0 w 21516"/>
                    <a:gd name="T1" fmla="*/ 0 h 21600"/>
                    <a:gd name="T2" fmla="*/ 897 w 21516"/>
                    <a:gd name="T3" fmla="*/ 659 h 21600"/>
                    <a:gd name="T4" fmla="*/ 0 w 21516"/>
                    <a:gd name="T5" fmla="*/ 723 h 21600"/>
                    <a:gd name="T6" fmla="*/ 0 60000 65536"/>
                    <a:gd name="T7" fmla="*/ 0 60000 65536"/>
                    <a:gd name="T8" fmla="*/ 0 60000 65536"/>
                    <a:gd name="T9" fmla="*/ 0 w 21516"/>
                    <a:gd name="T10" fmla="*/ 0 h 21600"/>
                    <a:gd name="T11" fmla="*/ 21516 w 215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16" h="21600" fill="none" extrusionOk="0">
                      <a:moveTo>
                        <a:pt x="-1" y="0"/>
                      </a:moveTo>
                      <a:cubicBezTo>
                        <a:pt x="11192" y="0"/>
                        <a:pt x="20530" y="8549"/>
                        <a:pt x="21516" y="19697"/>
                      </a:cubicBezTo>
                    </a:path>
                    <a:path w="21516" h="21600" stroke="0" extrusionOk="0">
                      <a:moveTo>
                        <a:pt x="-1" y="0"/>
                      </a:moveTo>
                      <a:cubicBezTo>
                        <a:pt x="11192" y="0"/>
                        <a:pt x="20530" y="8549"/>
                        <a:pt x="21516" y="1969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" name="Line 1112"/>
                <p:cNvSpPr>
                  <a:spLocks noChangeShapeType="1"/>
                </p:cNvSpPr>
                <p:nvPr/>
              </p:nvSpPr>
              <p:spPr bwMode="auto">
                <a:xfrm>
                  <a:off x="10521" y="10019"/>
                  <a:ext cx="4320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12321" y="7679"/>
                  <a:ext cx="0" cy="234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" name="Line 1114"/>
                <p:cNvSpPr>
                  <a:spLocks noChangeShapeType="1"/>
                </p:cNvSpPr>
                <p:nvPr/>
              </p:nvSpPr>
              <p:spPr bwMode="auto">
                <a:xfrm>
                  <a:off x="13581" y="8579"/>
                  <a:ext cx="0" cy="142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63" name="Arc 1108"/>
            <p:cNvSpPr>
              <a:spLocks/>
            </p:cNvSpPr>
            <p:nvPr/>
          </p:nvSpPr>
          <p:spPr bwMode="auto">
            <a:xfrm flipH="1">
              <a:off x="7164288" y="5805264"/>
              <a:ext cx="279725" cy="107806"/>
            </a:xfrm>
            <a:custGeom>
              <a:avLst/>
              <a:gdLst>
                <a:gd name="T0" fmla="*/ 0 w 21600"/>
                <a:gd name="T1" fmla="*/ 0 h 23178"/>
                <a:gd name="T2" fmla="*/ 359 w 21600"/>
                <a:gd name="T3" fmla="*/ 242 h 23178"/>
                <a:gd name="T4" fmla="*/ 0 w 21600"/>
                <a:gd name="T5" fmla="*/ 226 h 23178"/>
                <a:gd name="T6" fmla="*/ 0 60000 65536"/>
                <a:gd name="T7" fmla="*/ 0 60000 65536"/>
                <a:gd name="T8" fmla="*/ 0 60000 65536"/>
                <a:gd name="T9" fmla="*/ 0 w 21600"/>
                <a:gd name="T10" fmla="*/ 0 h 23178"/>
                <a:gd name="T11" fmla="*/ 21600 w 21600"/>
                <a:gd name="T12" fmla="*/ 23178 h 2317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21600" h="23178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26"/>
                    <a:pt x="21580" y="22652"/>
                    <a:pt x="21542" y="23178"/>
                  </a:cubicBezTo>
                </a:path>
                <a:path w="21600" h="23178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cubicBezTo>
                    <a:pt x="21600" y="22126"/>
                    <a:pt x="21580" y="22652"/>
                    <a:pt x="21542" y="23178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chemeClr val="bg1"/>
            </a:solidFill>
            <a:ln w="9525">
              <a:solidFill>
                <a:srgbClr val="0000FF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>
            <a:lum contrast="10000"/>
          </a:blip>
          <a:srcRect/>
          <a:stretch>
            <a:fillRect/>
          </a:stretch>
        </p:blipFill>
        <p:spPr bwMode="auto">
          <a:xfrm>
            <a:off x="0" y="1916832"/>
            <a:ext cx="442798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27384"/>
            <a:ext cx="3733800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4355976" y="2420888"/>
            <a:ext cx="460094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Excellent fitting similar to NbSe3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with </a:t>
            </a:r>
            <a:r>
              <a:rPr lang="el-GR" sz="2400" dirty="0" smtClean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ξ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= 3.4 nm=9a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4932040" y="3501008"/>
          <a:ext cx="3911724" cy="505395"/>
        </p:xfrm>
        <a:graphic>
          <a:graphicData uri="http://schemas.openxmlformats.org/presentationml/2006/ole">
            <p:oleObj spid="_x0000_s713730" name="Équation" r:id="rId5" imgW="1422360" imgH="203040" progId="Equation.3">
              <p:embed/>
            </p:oleObj>
          </a:graphicData>
        </a:graphic>
      </p:graphicFrame>
      <p:sp>
        <p:nvSpPr>
          <p:cNvPr id="6" name="ZoneTexte 5"/>
          <p:cNvSpPr txBox="1"/>
          <p:nvPr/>
        </p:nvSpPr>
        <p:spPr>
          <a:xfrm>
            <a:off x="0" y="551723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Hopping of  solitons’ was noticed – mobile intrinsic defect </a:t>
            </a:r>
            <a:r>
              <a:rPr lang="en-US" sz="2400" dirty="0" smtClean="0"/>
              <a:t>! </a:t>
            </a:r>
            <a:endParaRPr lang="en-US" sz="2400" dirty="0"/>
          </a:p>
        </p:txBody>
      </p:sp>
      <p:cxnSp>
        <p:nvCxnSpPr>
          <p:cNvPr id="8" name="Connecteur droit avec flèche 7"/>
          <p:cNvCxnSpPr/>
          <p:nvPr/>
        </p:nvCxnSpPr>
        <p:spPr>
          <a:xfrm>
            <a:off x="3923928" y="2780928"/>
            <a:ext cx="0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avec flèche 8"/>
          <p:cNvCxnSpPr/>
          <p:nvPr/>
        </p:nvCxnSpPr>
        <p:spPr>
          <a:xfrm>
            <a:off x="4355976" y="3284984"/>
            <a:ext cx="504056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64195" name="Object 3"/>
          <p:cNvGraphicFramePr>
            <a:graphicFrameLocks noChangeAspect="1"/>
          </p:cNvGraphicFramePr>
          <p:nvPr/>
        </p:nvGraphicFramePr>
        <p:xfrm>
          <a:off x="7308304" y="2852936"/>
          <a:ext cx="931604" cy="432048"/>
        </p:xfrm>
        <a:graphic>
          <a:graphicData uri="http://schemas.openxmlformats.org/presentationml/2006/ole">
            <p:oleObj spid="_x0000_s713731" name="Équation" r:id="rId6" imgW="558720" imgH="203040" progId="Equation.3">
              <p:embed/>
            </p:oleObj>
          </a:graphicData>
        </a:graphic>
      </p:graphicFrame>
      <p:sp>
        <p:nvSpPr>
          <p:cNvPr id="11" name="ZoneTexte 10"/>
          <p:cNvSpPr txBox="1"/>
          <p:nvPr/>
        </p:nvSpPr>
        <p:spPr>
          <a:xfrm>
            <a:off x="4427984" y="476672"/>
            <a:ext cx="47160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Strong defect immobilizes </a:t>
            </a:r>
          </a:p>
          <a:p>
            <a:endParaRPr lang="en-US" sz="2800" dirty="0" smtClean="0"/>
          </a:p>
          <a:p>
            <a:r>
              <a:rPr lang="en-US" sz="2800" dirty="0" smtClean="0"/>
              <a:t>the </a:t>
            </a:r>
            <a:r>
              <a:rPr lang="en-US" sz="2800" dirty="0" err="1" smtClean="0"/>
              <a:t>soliton</a:t>
            </a:r>
            <a:r>
              <a:rPr lang="en-US" sz="2800" dirty="0" smtClean="0"/>
              <a:t> at a below chain</a:t>
            </a:r>
            <a:endParaRPr lang="en-US" sz="2800" dirty="0"/>
          </a:p>
        </p:txBody>
      </p:sp>
      <p:cxnSp>
        <p:nvCxnSpPr>
          <p:cNvPr id="13" name="Connecteur droit avec flèche 12"/>
          <p:cNvCxnSpPr/>
          <p:nvPr/>
        </p:nvCxnSpPr>
        <p:spPr>
          <a:xfrm flipH="1">
            <a:off x="3203848" y="764704"/>
            <a:ext cx="1296144" cy="144016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3"/>
          <p:cNvCxnSpPr/>
          <p:nvPr/>
        </p:nvCxnSpPr>
        <p:spPr>
          <a:xfrm flipH="1">
            <a:off x="3779912" y="1700808"/>
            <a:ext cx="576064" cy="7200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avec flèche 15"/>
          <p:cNvCxnSpPr/>
          <p:nvPr/>
        </p:nvCxnSpPr>
        <p:spPr>
          <a:xfrm flipH="1">
            <a:off x="2051720" y="1628800"/>
            <a:ext cx="72008" cy="43204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ZoneTexte 18"/>
          <p:cNvSpPr txBox="1"/>
          <p:nvPr/>
        </p:nvSpPr>
        <p:spPr>
          <a:xfrm>
            <a:off x="4932040" y="4365104"/>
            <a:ext cx="31646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Amplified central view</a:t>
            </a:r>
            <a:endParaRPr lang="en-US" sz="2400" dirty="0"/>
          </a:p>
        </p:txBody>
      </p:sp>
      <p:cxnSp>
        <p:nvCxnSpPr>
          <p:cNvPr id="20" name="Connecteur droit avec flèche 19"/>
          <p:cNvCxnSpPr/>
          <p:nvPr/>
        </p:nvCxnSpPr>
        <p:spPr>
          <a:xfrm>
            <a:off x="2339752" y="2780928"/>
            <a:ext cx="0" cy="648072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/>
          <p:nvPr/>
        </p:nvCxnSpPr>
        <p:spPr>
          <a:xfrm flipV="1">
            <a:off x="4355976" y="3933056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2133600"/>
            <a:ext cx="3744417" cy="3167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35496" y="457200"/>
            <a:ext cx="91085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Photo-current, hence the photo-conductivity, </a:t>
            </a:r>
            <a:br>
              <a:rPr lang="en-US" sz="2400" dirty="0" smtClean="0"/>
            </a:br>
            <a:r>
              <a:rPr lang="en-US" sz="2400" dirty="0" smtClean="0"/>
              <a:t>comes only from excited unbound pairs at E&gt;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 </a:t>
            </a:r>
            <a:br>
              <a:rPr lang="en-US" sz="2400" dirty="0" smtClean="0"/>
            </a:br>
            <a:r>
              <a:rPr lang="en-US" sz="2400" dirty="0" smtClean="0"/>
              <a:t>Absorption – also from bound excitons, hence expect a </a:t>
            </a:r>
            <a:br>
              <a:rPr lang="en-US" sz="2400" dirty="0" smtClean="0"/>
            </a:br>
            <a:r>
              <a:rPr lang="en-US" sz="2400" dirty="0" smtClean="0"/>
              <a:t>lower threshold at 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ex</a:t>
            </a:r>
            <a:r>
              <a:rPr lang="en-US" sz="2400" dirty="0" smtClean="0"/>
              <a:t>&lt;</a:t>
            </a:r>
            <a:r>
              <a:rPr lang="en-US" sz="2400" dirty="0" err="1" smtClean="0"/>
              <a:t>E</a:t>
            </a:r>
            <a:r>
              <a:rPr lang="en-US" sz="2400" baseline="-25000" dirty="0" err="1" smtClean="0"/>
              <a:t>g</a:t>
            </a:r>
            <a:r>
              <a:rPr lang="en-US" sz="2400" dirty="0" smtClean="0"/>
              <a:t> as it is normally observed.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152400" y="2514600"/>
            <a:ext cx="6016647" cy="36009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photocurrent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ph</a:t>
            </a:r>
            <a:r>
              <a:rPr lang="en-US" sz="2400" dirty="0" smtClean="0"/>
              <a:t>  offset</a:t>
            </a:r>
            <a:br>
              <a:rPr lang="en-US" sz="2400" dirty="0" smtClean="0"/>
            </a:br>
            <a:r>
              <a:rPr lang="en-US" sz="2400" dirty="0" smtClean="0"/>
              <a:t>starts below the absorption !</a:t>
            </a:r>
            <a:endParaRPr lang="en-US" dirty="0" smtClean="0"/>
          </a:p>
          <a:p>
            <a:endParaRPr lang="en-US" dirty="0" smtClean="0"/>
          </a:p>
          <a:p>
            <a:r>
              <a:rPr lang="en-US" sz="2400" dirty="0" err="1" smtClean="0"/>
              <a:t>I</a:t>
            </a:r>
            <a:r>
              <a:rPr lang="en-US" sz="2400" baseline="-25000" dirty="0" err="1" smtClean="0"/>
              <a:t>ph</a:t>
            </a:r>
            <a:r>
              <a:rPr lang="en-US" sz="2400" dirty="0" smtClean="0"/>
              <a:t> is much more sensitive, it recovers</a:t>
            </a:r>
            <a:br>
              <a:rPr lang="en-US" sz="2400" dirty="0" smtClean="0"/>
            </a:br>
            <a:r>
              <a:rPr lang="en-US" sz="2400" dirty="0" smtClean="0"/>
              <a:t>adiabatically forbidden creation</a:t>
            </a:r>
            <a:br>
              <a:rPr lang="en-US" sz="2400" dirty="0" smtClean="0"/>
            </a:br>
            <a:r>
              <a:rPr lang="en-US" sz="2400" dirty="0" smtClean="0"/>
              <a:t>of relaxed configurations – </a:t>
            </a:r>
            <a:br>
              <a:rPr lang="en-US" sz="2400" dirty="0" smtClean="0"/>
            </a:br>
            <a:r>
              <a:rPr lang="en-US" sz="2400" dirty="0" smtClean="0"/>
              <a:t>here pares of solitons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sz="2400" dirty="0" smtClean="0"/>
              <a:t>Their threshold is, theoretically, 30% lower.</a:t>
            </a:r>
          </a:p>
          <a:p>
            <a:r>
              <a:rPr lang="en-US" sz="2400" dirty="0" smtClean="0"/>
              <a:t>In favor of that: exponential growth of </a:t>
            </a:r>
            <a:r>
              <a:rPr lang="en-US" sz="2400" dirty="0" err="1" smtClean="0"/>
              <a:t>I</a:t>
            </a:r>
            <a:r>
              <a:rPr lang="en-US" sz="2400" baseline="-25000" dirty="0" err="1" smtClean="0"/>
              <a:t>ph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5758137" y="0"/>
            <a:ext cx="33858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Back to Polyacetylenes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8786" name="Picture 2" descr="http://upload.wikimedia.org/wikipedia/commons/thumb/b/b4/Undular_bore_Araguari_River-Brazil-USGS-bws00026.jpg/1280px-Undular_bore_Araguari_River-Brazil-USGS-bws000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-1845941"/>
            <a:ext cx="5256584" cy="4914901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7A834C-22E6-4DB3-A18D-E4C6EABA2A33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6" name="ZoneTexte 5"/>
          <p:cNvSpPr txBox="1"/>
          <p:nvPr/>
        </p:nvSpPr>
        <p:spPr>
          <a:xfrm>
            <a:off x="0" y="-1395536"/>
            <a:ext cx="16464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Tidal wave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3140968"/>
            <a:ext cx="2051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Tsunami coming</a:t>
            </a:r>
            <a:endParaRPr lang="en-US" sz="2000" dirty="0"/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179512" y="4221088"/>
            <a:ext cx="91440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 err="1">
                <a:ea typeface="Gulim" pitchFamily="34" charset="-127"/>
              </a:rPr>
              <a:t>Solitons</a:t>
            </a:r>
            <a:r>
              <a:rPr lang="en-US" altLang="ko-KR" sz="2400" dirty="0">
                <a:ea typeface="Gulim" pitchFamily="34" charset="-127"/>
              </a:rPr>
              <a:t> in general : propagating isolated profiles – </a:t>
            </a:r>
            <a:br>
              <a:rPr lang="en-US" altLang="ko-KR" sz="2400" dirty="0">
                <a:ea typeface="Gulim" pitchFamily="34" charset="-127"/>
              </a:rPr>
            </a:br>
            <a:r>
              <a:rPr lang="en-US" altLang="ko-KR" sz="2400" dirty="0">
                <a:ea typeface="Gulim" pitchFamily="34" charset="-127"/>
              </a:rPr>
              <a:t>from the </a:t>
            </a:r>
            <a:r>
              <a:rPr lang="en-US" altLang="ko-KR" sz="2400" dirty="0">
                <a:solidFill>
                  <a:srgbClr val="990000"/>
                </a:solidFill>
                <a:ea typeface="Gulim" pitchFamily="34" charset="-127"/>
              </a:rPr>
              <a:t>tsunami wave</a:t>
            </a:r>
            <a:r>
              <a:rPr lang="en-US" altLang="ko-KR" sz="2400" dirty="0">
                <a:ea typeface="Gulim" pitchFamily="34" charset="-127"/>
              </a:rPr>
              <a:t> (</a:t>
            </a:r>
            <a:r>
              <a:rPr lang="en-US" altLang="ko-KR" sz="2400" dirty="0" err="1">
                <a:ea typeface="Gulim" pitchFamily="34" charset="-127"/>
              </a:rPr>
              <a:t>Russel</a:t>
            </a:r>
            <a:r>
              <a:rPr lang="en-US" altLang="ko-KR" sz="2400" dirty="0">
                <a:ea typeface="Gulim" pitchFamily="34" charset="-127"/>
              </a:rPr>
              <a:t> 1834) to </a:t>
            </a:r>
            <a:br>
              <a:rPr lang="en-US" altLang="ko-KR" sz="2400" dirty="0">
                <a:ea typeface="Gulim" pitchFamily="34" charset="-127"/>
              </a:rPr>
            </a:br>
            <a:r>
              <a:rPr lang="en-US" altLang="ko-KR" sz="2400" dirty="0">
                <a:solidFill>
                  <a:srgbClr val="990000"/>
                </a:solidFill>
                <a:ea typeface="Gulim" pitchFamily="34" charset="-127"/>
              </a:rPr>
              <a:t>magnetic domain walls</a:t>
            </a:r>
            <a:r>
              <a:rPr lang="en-US" altLang="ko-KR" sz="2400" dirty="0">
                <a:ea typeface="Gulim" pitchFamily="34" charset="-127"/>
              </a:rPr>
              <a:t> and to hypothetic</a:t>
            </a:r>
            <a:endParaRPr lang="en-US" altLang="ko-KR" sz="2400" i="1" dirty="0">
              <a:ea typeface="Gulim" pitchFamily="34" charset="-127"/>
            </a:endParaRPr>
          </a:p>
          <a:p>
            <a:r>
              <a:rPr lang="en-US" altLang="ko-KR" sz="2400" dirty="0" err="1">
                <a:solidFill>
                  <a:srgbClr val="990000"/>
                </a:solidFill>
                <a:ea typeface="Gulim" pitchFamily="34" charset="-127"/>
              </a:rPr>
              <a:t>holons</a:t>
            </a:r>
            <a:r>
              <a:rPr lang="en-US" altLang="ko-KR" sz="2400" dirty="0">
                <a:ea typeface="Gulim" pitchFamily="34" charset="-127"/>
              </a:rPr>
              <a:t> and </a:t>
            </a:r>
            <a:r>
              <a:rPr lang="en-US" altLang="ko-KR" sz="2400" dirty="0" err="1">
                <a:solidFill>
                  <a:srgbClr val="990000"/>
                </a:solidFill>
                <a:ea typeface="Gulim" pitchFamily="34" charset="-127"/>
              </a:rPr>
              <a:t>spinons</a:t>
            </a:r>
            <a:r>
              <a:rPr lang="en-US" altLang="ko-KR" sz="2400" dirty="0">
                <a:ea typeface="Gulim" pitchFamily="34" charset="-127"/>
              </a:rPr>
              <a:t> in strongly correlated systems</a:t>
            </a:r>
            <a:endParaRPr lang="fr-FR" altLang="ko-KR" sz="2400" dirty="0">
              <a:ea typeface="Gulim" pitchFamily="34" charset="-127"/>
            </a:endParaRPr>
          </a:p>
        </p:txBody>
      </p:sp>
      <p:pic>
        <p:nvPicPr>
          <p:cNvPr id="9" name="Picture 2" descr="http://www.freewallpaperpic.com/wp/wave/31680/mavericks-ccby-SteveJurvets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88640"/>
            <a:ext cx="4181475" cy="2808312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6516216" y="3140968"/>
            <a:ext cx="1278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Tidal wave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116632"/>
            <a:ext cx="3276600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158805" y="0"/>
            <a:ext cx="422961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33CC"/>
                </a:solidFill>
              </a:rPr>
              <a:t>Metallization under doping</a:t>
            </a:r>
            <a:endParaRPr lang="en-US" sz="2800" b="1" dirty="0">
              <a:solidFill>
                <a:srgbClr val="FF33CC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3275856" y="3068960"/>
            <a:ext cx="3591048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Larger doping:</a:t>
            </a:r>
          </a:p>
          <a:p>
            <a:r>
              <a:rPr lang="en-US" sz="2400" dirty="0" smtClean="0"/>
              <a:t>No more gap seen,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all </a:t>
            </a:r>
            <a:r>
              <a:rPr lang="en-US" sz="2400" dirty="0" smtClean="0"/>
              <a:t>absorption goes to </a:t>
            </a:r>
            <a:r>
              <a:rPr lang="en-US" sz="2400" dirty="0" err="1" smtClean="0"/>
              <a:t>IR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35496" y="4581128"/>
            <a:ext cx="5927576" cy="2308324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Metallization in (CH)</a:t>
            </a:r>
            <a:r>
              <a:rPr lang="en-US" sz="2400" baseline="-25000" dirty="0" smtClean="0">
                <a:solidFill>
                  <a:srgbClr val="7030A0"/>
                </a:solidFill>
              </a:rPr>
              <a:t>x</a:t>
            </a:r>
            <a:r>
              <a:rPr lang="en-US" sz="2400" dirty="0" smtClean="0">
                <a:solidFill>
                  <a:srgbClr val="7030A0"/>
                </a:solidFill>
              </a:rPr>
              <a:t> </a:t>
            </a:r>
            <a:r>
              <a:rPr lang="en-US" sz="2400" dirty="0" smtClean="0"/>
              <a:t>starts at x=1% of </a:t>
            </a:r>
            <a:r>
              <a:rPr lang="en-US" sz="2400" dirty="0" err="1" smtClean="0"/>
              <a:t>dopping</a:t>
            </a:r>
            <a:r>
              <a:rPr lang="en-US" sz="2400" dirty="0" smtClean="0"/>
              <a:t>, </a:t>
            </a:r>
            <a:r>
              <a:rPr lang="en-US" sz="2400" dirty="0" smtClean="0"/>
              <a:t>ends </a:t>
            </a:r>
            <a:r>
              <a:rPr lang="en-US" sz="2400" dirty="0" smtClean="0"/>
              <a:t>up at 10% - enormous concentration, </a:t>
            </a:r>
            <a:r>
              <a:rPr lang="en-US" sz="2400" b="1" dirty="0" smtClean="0">
                <a:solidFill>
                  <a:srgbClr val="FF33CC"/>
                </a:solidFill>
              </a:rPr>
              <a:t>distance 10</a:t>
            </a:r>
            <a:r>
              <a:rPr lang="en-US" sz="2400" b="1" baseline="30000" dirty="0" smtClean="0">
                <a:solidFill>
                  <a:srgbClr val="FF33CC"/>
                </a:solidFill>
              </a:rPr>
              <a:t>1/3</a:t>
            </a:r>
            <a:r>
              <a:rPr lang="en-US" sz="2400" b="1" dirty="0" smtClean="0">
                <a:solidFill>
                  <a:srgbClr val="FF33CC"/>
                </a:solidFill>
              </a:rPr>
              <a:t> ~2-3 units,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effect of one-dimensionality! </a:t>
            </a:r>
            <a:br>
              <a:rPr lang="en-US" sz="2400" dirty="0" smtClean="0"/>
            </a:br>
            <a:r>
              <a:rPr lang="en-US" sz="2400" dirty="0" smtClean="0"/>
              <a:t>Only the impurity along the chain at </a:t>
            </a:r>
            <a:r>
              <a:rPr lang="en-US" sz="2400" dirty="0" smtClean="0"/>
              <a:t>10-100 units </a:t>
            </a:r>
            <a:r>
              <a:rPr lang="en-US" sz="2400" dirty="0" smtClean="0"/>
              <a:t>is seen for hopping.</a:t>
            </a:r>
          </a:p>
        </p:txBody>
      </p:sp>
      <p:sp>
        <p:nvSpPr>
          <p:cNvPr id="10" name="ZoneTexte 9"/>
          <p:cNvSpPr txBox="1"/>
          <p:nvPr/>
        </p:nvSpPr>
        <p:spPr>
          <a:xfrm>
            <a:off x="5940152" y="4725144"/>
            <a:ext cx="3163045" cy="1569660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Metallization in Si</a:t>
            </a:r>
            <a:r>
              <a:rPr lang="en-US" sz="2400" dirty="0" smtClean="0"/>
              <a:t>, etc</a:t>
            </a:r>
          </a:p>
          <a:p>
            <a:r>
              <a:rPr lang="en-US" sz="2400" dirty="0" smtClean="0"/>
              <a:t>n=10</a:t>
            </a:r>
            <a:r>
              <a:rPr lang="en-US" sz="2400" baseline="30000" dirty="0" smtClean="0"/>
              <a:t>18</a:t>
            </a:r>
            <a:r>
              <a:rPr lang="en-US" sz="2400" dirty="0" smtClean="0"/>
              <a:t>/cm</a:t>
            </a:r>
            <a:r>
              <a:rPr lang="en-US" sz="2400" baseline="30000" dirty="0" smtClean="0"/>
              <a:t>3</a:t>
            </a:r>
            <a:r>
              <a:rPr lang="en-US" sz="2400" dirty="0" smtClean="0"/>
              <a:t> -&gt;</a:t>
            </a:r>
            <a:br>
              <a:rPr lang="en-US" sz="2400" dirty="0" smtClean="0"/>
            </a:br>
            <a:r>
              <a:rPr lang="en-US" sz="2400" dirty="0" smtClean="0"/>
              <a:t> x=10</a:t>
            </a:r>
            <a:r>
              <a:rPr lang="en-US" sz="2400" baseline="30000" dirty="0" smtClean="0"/>
              <a:t>-6</a:t>
            </a:r>
            <a:r>
              <a:rPr lang="en-US" sz="2400" dirty="0" smtClean="0"/>
              <a:t>/per Si,</a:t>
            </a:r>
            <a:br>
              <a:rPr lang="en-US" sz="2400" dirty="0" smtClean="0"/>
            </a:br>
            <a:r>
              <a:rPr lang="en-US" sz="2400" dirty="0" smtClean="0">
                <a:solidFill>
                  <a:srgbClr val="FF33CC"/>
                </a:solidFill>
              </a:rPr>
              <a:t>distance 100 units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58159" y="980728"/>
            <a:ext cx="425629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 doping: gap is preserved,</a:t>
            </a:r>
          </a:p>
          <a:p>
            <a:r>
              <a:rPr lang="en-US" sz="2400" dirty="0" smtClean="0"/>
              <a:t>Mid-Gap and </a:t>
            </a:r>
            <a:r>
              <a:rPr lang="en-US" sz="2400" dirty="0" err="1" smtClean="0"/>
              <a:t>IR</a:t>
            </a:r>
            <a:r>
              <a:rPr lang="en-US" sz="2400" dirty="0" smtClean="0"/>
              <a:t> activities appear</a:t>
            </a:r>
            <a:endParaRPr lang="en-US" sz="2400" dirty="0"/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86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827584"/>
            <a:ext cx="4139952" cy="4208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Espace réservé du numéro de diapositive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62C8A2-B7D4-425F-8651-238F18FC2E05}" type="slidenum">
              <a:rPr lang="fr-FR"/>
              <a:pPr/>
              <a:t>21</a:t>
            </a:fld>
            <a:endParaRPr lang="fr-FR"/>
          </a:p>
        </p:txBody>
      </p:sp>
      <p:sp>
        <p:nvSpPr>
          <p:cNvPr id="12" name="ZoneTexte 11"/>
          <p:cNvSpPr txBox="1"/>
          <p:nvPr/>
        </p:nvSpPr>
        <p:spPr>
          <a:xfrm>
            <a:off x="144016" y="3068960"/>
            <a:ext cx="889248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The major puzzle:</a:t>
            </a:r>
          </a:p>
          <a:p>
            <a:r>
              <a:rPr lang="en-US" sz="2200" dirty="0" smtClean="0"/>
              <a:t>spins appear at much higher doping than the metallic conductivity:</a:t>
            </a:r>
          </a:p>
          <a:p>
            <a:r>
              <a:rPr lang="en-US" sz="2200" dirty="0" smtClean="0"/>
              <a:t>whole </a:t>
            </a:r>
            <a:r>
              <a:rPr lang="en-US" sz="2200" dirty="0" smtClean="0"/>
              <a:t>interval of conduction by spinless – unlike electrons – particles.</a:t>
            </a:r>
          </a:p>
          <a:p>
            <a:r>
              <a:rPr lang="en-US" sz="2200" dirty="0" smtClean="0"/>
              <a:t>That and many other </a:t>
            </a:r>
            <a:r>
              <a:rPr lang="en-US" sz="2200" dirty="0" err="1" smtClean="0"/>
              <a:t>propertiese</a:t>
            </a:r>
            <a:r>
              <a:rPr lang="en-US" sz="2200" dirty="0" smtClean="0"/>
              <a:t> showing up in </a:t>
            </a:r>
            <a:r>
              <a:rPr lang="en-US" sz="2200" dirty="0" err="1" smtClean="0"/>
              <a:t>NMR</a:t>
            </a:r>
            <a:r>
              <a:rPr lang="en-US" sz="2200" dirty="0" smtClean="0"/>
              <a:t>, </a:t>
            </a:r>
            <a:r>
              <a:rPr lang="en-US" sz="2200" dirty="0" err="1" smtClean="0"/>
              <a:t>ESR</a:t>
            </a:r>
            <a:r>
              <a:rPr lang="en-US" sz="2200" dirty="0" smtClean="0"/>
              <a:t>, optics</a:t>
            </a:r>
            <a:br>
              <a:rPr lang="en-US" sz="2200" dirty="0" smtClean="0"/>
            </a:br>
            <a:r>
              <a:rPr lang="en-US" sz="2200" dirty="0" smtClean="0"/>
              <a:t>have brought the solitons to the sight of experiments</a:t>
            </a:r>
            <a:endParaRPr lang="en-US" sz="2200" dirty="0"/>
          </a:p>
        </p:txBody>
      </p:sp>
      <p:sp>
        <p:nvSpPr>
          <p:cNvPr id="13" name="ZoneTexte 12"/>
          <p:cNvSpPr txBox="1"/>
          <p:nvPr/>
        </p:nvSpPr>
        <p:spPr>
          <a:xfrm>
            <a:off x="323528" y="2564904"/>
            <a:ext cx="60789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conductivity</a:t>
            </a:r>
            <a:r>
              <a:rPr lang="en-US" sz="2400" dirty="0" smtClean="0">
                <a:latin typeface="Symbol" pitchFamily="18" charset="2"/>
              </a:rPr>
              <a:t> </a:t>
            </a:r>
            <a:r>
              <a:rPr lang="en-US" sz="2400" b="1" dirty="0" smtClean="0">
                <a:latin typeface="Symbol" pitchFamily="18" charset="2"/>
              </a:rPr>
              <a:t>s </a:t>
            </a:r>
            <a:r>
              <a:rPr lang="en-US" sz="2400" dirty="0" smtClean="0"/>
              <a:t>and</a:t>
            </a:r>
            <a:r>
              <a:rPr lang="en-US" sz="2400" b="1" dirty="0" smtClean="0"/>
              <a:t> </a:t>
            </a:r>
            <a:r>
              <a:rPr lang="en-US" sz="2400" dirty="0" smtClean="0"/>
              <a:t>magnetic susceptibility </a:t>
            </a:r>
            <a:r>
              <a:rPr lang="el-GR" sz="2400" b="1" dirty="0" smtClean="0"/>
              <a:t>χ</a:t>
            </a:r>
            <a:endParaRPr lang="en-US" sz="2400" b="1" dirty="0">
              <a:latin typeface="Symbol" pitchFamily="18" charset="2"/>
            </a:endParaRPr>
          </a:p>
        </p:txBody>
      </p:sp>
      <p:cxnSp>
        <p:nvCxnSpPr>
          <p:cNvPr id="15" name="Connecteur droit avec flèche 14"/>
          <p:cNvCxnSpPr/>
          <p:nvPr/>
        </p:nvCxnSpPr>
        <p:spPr>
          <a:xfrm flipH="1" flipV="1">
            <a:off x="827584" y="1628801"/>
            <a:ext cx="216024" cy="10801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H="1" flipV="1">
            <a:off x="2627784" y="836712"/>
            <a:ext cx="1080120" cy="181500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4426042" y="404664"/>
            <a:ext cx="476547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Doped polyacetylene (</a:t>
            </a:r>
            <a:r>
              <a:rPr lang="en-US" sz="2400" dirty="0" err="1" smtClean="0"/>
              <a:t>Y.W.</a:t>
            </a:r>
            <a:r>
              <a:rPr lang="en-US" sz="2400" dirty="0" smtClean="0"/>
              <a:t> Park):</a:t>
            </a:r>
          </a:p>
          <a:p>
            <a:r>
              <a:rPr lang="en-US" sz="2400" dirty="0" smtClean="0"/>
              <a:t>Two steps to become a metal,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First hint to existence of solitons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91100" y="609600"/>
            <a:ext cx="26289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4267200" y="4535269"/>
            <a:ext cx="360714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IR</a:t>
            </a:r>
            <a:r>
              <a:rPr lang="en-US" dirty="0" smtClean="0"/>
              <a:t> photo-induced absorption in PA.</a:t>
            </a:r>
          </a:p>
          <a:p>
            <a:r>
              <a:rPr lang="en-US" dirty="0" smtClean="0"/>
              <a:t>Arrows – new lines under pumping.</a:t>
            </a:r>
          </a:p>
          <a:p>
            <a:r>
              <a:rPr lang="en-US" dirty="0" smtClean="0"/>
              <a:t>One is almost extinct –</a:t>
            </a:r>
            <a:br>
              <a:rPr lang="en-US" dirty="0" smtClean="0"/>
            </a:br>
            <a:r>
              <a:rPr lang="en-US" dirty="0" smtClean="0"/>
              <a:t>it will be reversed in Raman spectra. </a:t>
            </a:r>
            <a:endParaRPr lang="en-US" dirty="0"/>
          </a:p>
        </p:txBody>
      </p:sp>
      <p:sp>
        <p:nvSpPr>
          <p:cNvPr id="8" name="ZoneTexte 7"/>
          <p:cNvSpPr txBox="1"/>
          <p:nvPr/>
        </p:nvSpPr>
        <p:spPr>
          <a:xfrm>
            <a:off x="152400" y="457200"/>
            <a:ext cx="3659976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Two modes for vibration of </a:t>
            </a:r>
            <a:br>
              <a:rPr lang="en-US" sz="2000" dirty="0" smtClean="0"/>
            </a:br>
            <a:r>
              <a:rPr lang="en-US" sz="2000" dirty="0" smtClean="0"/>
              <a:t>a </a:t>
            </a:r>
            <a:r>
              <a:rPr lang="en-US" sz="2000" dirty="0" err="1" smtClean="0"/>
              <a:t>soliton</a:t>
            </a:r>
            <a:r>
              <a:rPr lang="en-US" sz="2000" dirty="0" smtClean="0"/>
              <a:t> pinned by impurity.</a:t>
            </a:r>
          </a:p>
          <a:p>
            <a:r>
              <a:rPr lang="en-US" sz="2000" dirty="0" smtClean="0"/>
              <a:t>Displacement as a whole -</a:t>
            </a:r>
          </a:p>
          <a:p>
            <a:r>
              <a:rPr lang="en-US" sz="2000" dirty="0" smtClean="0"/>
              <a:t>Polar mode, optically active – </a:t>
            </a:r>
          </a:p>
          <a:p>
            <a:r>
              <a:rPr lang="en-US" sz="2000" dirty="0" smtClean="0"/>
              <a:t>can absorb </a:t>
            </a:r>
            <a:r>
              <a:rPr lang="en-US" sz="2000" dirty="0" smtClean="0"/>
              <a:t>the </a:t>
            </a:r>
            <a:r>
              <a:rPr lang="en-US" sz="2000" dirty="0" smtClean="0"/>
              <a:t>light in IR.</a:t>
            </a:r>
            <a:endParaRPr lang="en-US" dirty="0" smtClean="0"/>
          </a:p>
          <a:p>
            <a:endParaRPr lang="en-US" dirty="0" smtClean="0"/>
          </a:p>
          <a:p>
            <a:r>
              <a:rPr lang="en-US" sz="2000" dirty="0" smtClean="0"/>
              <a:t>Stretching-compression mode,</a:t>
            </a:r>
          </a:p>
          <a:p>
            <a:r>
              <a:rPr lang="en-US" sz="2000" dirty="0" smtClean="0"/>
              <a:t>Non-polar, optically inactive – </a:t>
            </a:r>
            <a:br>
              <a:rPr lang="en-US" sz="2000" dirty="0" smtClean="0"/>
            </a:br>
            <a:r>
              <a:rPr lang="en-US" sz="2000" dirty="0" smtClean="0"/>
              <a:t>cannot absorb the </a:t>
            </a:r>
            <a:r>
              <a:rPr lang="en-US" sz="2000" dirty="0" smtClean="0"/>
              <a:t>light, </a:t>
            </a:r>
            <a:r>
              <a:rPr lang="en-US" sz="2000" dirty="0" smtClean="0"/>
              <a:t>but</a:t>
            </a:r>
            <a:br>
              <a:rPr lang="en-US" sz="2000" dirty="0" smtClean="0"/>
            </a:br>
            <a:r>
              <a:rPr lang="en-US" sz="2000" dirty="0" smtClean="0"/>
              <a:t>it is Raman active – </a:t>
            </a:r>
            <a:br>
              <a:rPr lang="en-US" sz="2000" dirty="0" smtClean="0"/>
            </a:br>
            <a:r>
              <a:rPr lang="en-US" sz="2000" dirty="0" smtClean="0"/>
              <a:t>can scatter the light </a:t>
            </a:r>
            <a:br>
              <a:rPr lang="en-US" sz="2000" dirty="0" smtClean="0"/>
            </a:br>
            <a:r>
              <a:rPr lang="en-US" sz="2000" dirty="0" smtClean="0"/>
              <a:t>with a loss of </a:t>
            </a:r>
            <a:r>
              <a:rPr lang="en-US" sz="2000" dirty="0" smtClean="0"/>
              <a:t>energy</a:t>
            </a:r>
            <a:endParaRPr lang="en-US" sz="2000" dirty="0"/>
          </a:p>
        </p:txBody>
      </p:sp>
      <p:cxnSp>
        <p:nvCxnSpPr>
          <p:cNvPr id="10" name="Connecteur droit avec flèche 9"/>
          <p:cNvCxnSpPr/>
          <p:nvPr/>
        </p:nvCxnSpPr>
        <p:spPr>
          <a:xfrm>
            <a:off x="3419872" y="836712"/>
            <a:ext cx="2523728" cy="3062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en angle 11"/>
          <p:cNvCxnSpPr/>
          <p:nvPr/>
        </p:nvCxnSpPr>
        <p:spPr>
          <a:xfrm flipV="1">
            <a:off x="3779912" y="1295400"/>
            <a:ext cx="2468488" cy="1197496"/>
          </a:xfrm>
          <a:prstGeom prst="bentConnector3">
            <a:avLst>
              <a:gd name="adj1" fmla="val 50000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2636912"/>
            <a:ext cx="6212557" cy="3327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35496" y="-27384"/>
            <a:ext cx="859959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Topological protections: the only way to create 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solutions </a:t>
            </a:r>
            <a:r>
              <a:rPr lang="en-US" sz="2200" dirty="0" smtClean="0">
                <a:solidFill>
                  <a:srgbClr val="FF0000"/>
                </a:solidFill>
              </a:rPr>
              <a:t>in the bulk </a:t>
            </a:r>
            <a:br>
              <a:rPr lang="en-US" sz="2200" dirty="0" smtClean="0">
                <a:solidFill>
                  <a:srgbClr val="FF0000"/>
                </a:solidFill>
              </a:rPr>
            </a:br>
            <a:r>
              <a:rPr lang="en-US" sz="2200" dirty="0" smtClean="0">
                <a:solidFill>
                  <a:srgbClr val="FF0000"/>
                </a:solidFill>
              </a:rPr>
              <a:t>– make diverging kinks from </a:t>
            </a:r>
            <a:r>
              <a:rPr lang="en-US" sz="2200" dirty="0" err="1" smtClean="0">
                <a:solidFill>
                  <a:srgbClr val="FF0000"/>
                </a:solidFill>
              </a:rPr>
              <a:t>selftrapping</a:t>
            </a:r>
            <a:r>
              <a:rPr lang="en-US" sz="2200" dirty="0" smtClean="0">
                <a:solidFill>
                  <a:srgbClr val="FF0000"/>
                </a:solidFill>
              </a:rPr>
              <a:t> of a </a:t>
            </a:r>
            <a:r>
              <a:rPr lang="en-US" sz="2200" dirty="0" err="1" smtClean="0">
                <a:solidFill>
                  <a:srgbClr val="FF0000"/>
                </a:solidFill>
              </a:rPr>
              <a:t>ee</a:t>
            </a:r>
            <a:r>
              <a:rPr lang="en-US" sz="2200" dirty="0" smtClean="0">
                <a:solidFill>
                  <a:srgbClr val="FF0000"/>
                </a:solidFill>
              </a:rPr>
              <a:t> or </a:t>
            </a:r>
            <a:r>
              <a:rPr lang="en-US" sz="2200" dirty="0" err="1" smtClean="0">
                <a:solidFill>
                  <a:srgbClr val="FF0000"/>
                </a:solidFill>
              </a:rPr>
              <a:t>hh</a:t>
            </a:r>
            <a:r>
              <a:rPr lang="en-US" sz="2200" dirty="0" smtClean="0">
                <a:solidFill>
                  <a:srgbClr val="FF0000"/>
                </a:solidFill>
              </a:rPr>
              <a:t> or eh pair</a:t>
            </a:r>
            <a:endParaRPr lang="en-US" sz="2200" dirty="0">
              <a:solidFill>
                <a:srgbClr val="FF000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0" y="5949280"/>
            <a:ext cx="3408049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One trapped electron – </a:t>
            </a:r>
          </a:p>
          <a:p>
            <a:r>
              <a:rPr lang="en-US" sz="2200" dirty="0" smtClean="0"/>
              <a:t>stable intermediate position</a:t>
            </a:r>
            <a:endParaRPr lang="en-US" sz="2200" dirty="0"/>
          </a:p>
        </p:txBody>
      </p:sp>
      <p:cxnSp>
        <p:nvCxnSpPr>
          <p:cNvPr id="14" name="Connecteur droit avec flèche 13"/>
          <p:cNvCxnSpPr/>
          <p:nvPr/>
        </p:nvCxnSpPr>
        <p:spPr>
          <a:xfrm flipV="1">
            <a:off x="2915816" y="4581128"/>
            <a:ext cx="864096" cy="15121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ZoneTexte 14"/>
          <p:cNvSpPr txBox="1"/>
          <p:nvPr/>
        </p:nvSpPr>
        <p:spPr>
          <a:xfrm>
            <a:off x="5436096" y="5982379"/>
            <a:ext cx="295709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Two trapped electrons –</a:t>
            </a:r>
          </a:p>
          <a:p>
            <a:r>
              <a:rPr lang="en-US" sz="2200" dirty="0" smtClean="0"/>
              <a:t>diverging pair of kinks</a:t>
            </a:r>
            <a:endParaRPr lang="en-US" sz="2200" dirty="0"/>
          </a:p>
        </p:txBody>
      </p:sp>
      <p:cxnSp>
        <p:nvCxnSpPr>
          <p:cNvPr id="17" name="Connecteur droit avec flèche 16"/>
          <p:cNvCxnSpPr/>
          <p:nvPr/>
        </p:nvCxnSpPr>
        <p:spPr>
          <a:xfrm flipH="1" flipV="1">
            <a:off x="7236296" y="4293096"/>
            <a:ext cx="576064" cy="172819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" name="Groupe 28"/>
          <p:cNvGrpSpPr/>
          <p:nvPr/>
        </p:nvGrpSpPr>
        <p:grpSpPr>
          <a:xfrm>
            <a:off x="323528" y="1124744"/>
            <a:ext cx="7293127" cy="1449452"/>
            <a:chOff x="395537" y="3284984"/>
            <a:chExt cx="7293127" cy="1449452"/>
          </a:xfrm>
        </p:grpSpPr>
        <p:sp>
          <p:nvSpPr>
            <p:cNvPr id="18" name="ZoneTexte 17"/>
            <p:cNvSpPr txBox="1"/>
            <p:nvPr/>
          </p:nvSpPr>
          <p:spPr>
            <a:xfrm>
              <a:off x="7236296" y="4365104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-D</a:t>
              </a:r>
              <a:endParaRPr lang="en-US" b="1" dirty="0">
                <a:latin typeface="Symbol" pitchFamily="18" charset="2"/>
              </a:endParaRPr>
            </a:p>
          </p:txBody>
        </p:sp>
        <p:grpSp>
          <p:nvGrpSpPr>
            <p:cNvPr id="19" name="Groupe 27"/>
            <p:cNvGrpSpPr/>
            <p:nvPr/>
          </p:nvGrpSpPr>
          <p:grpSpPr>
            <a:xfrm>
              <a:off x="395537" y="3284984"/>
              <a:ext cx="7244828" cy="1305436"/>
              <a:chOff x="423516" y="3284984"/>
              <a:chExt cx="7244828" cy="1305436"/>
            </a:xfrm>
          </p:grpSpPr>
          <p:cxnSp>
            <p:nvCxnSpPr>
              <p:cNvPr id="20" name="Connecteur droit 19"/>
              <p:cNvCxnSpPr/>
              <p:nvPr/>
            </p:nvCxnSpPr>
            <p:spPr>
              <a:xfrm>
                <a:off x="5004048" y="4437112"/>
                <a:ext cx="223224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Connecteur droit 20"/>
              <p:cNvCxnSpPr/>
              <p:nvPr/>
            </p:nvCxnSpPr>
            <p:spPr>
              <a:xfrm>
                <a:off x="5004048" y="3861048"/>
                <a:ext cx="223224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Connecteur droit 21"/>
              <p:cNvCxnSpPr/>
              <p:nvPr/>
            </p:nvCxnSpPr>
            <p:spPr>
              <a:xfrm>
                <a:off x="5004048" y="3717032"/>
                <a:ext cx="22322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Connecteur droit 22"/>
              <p:cNvCxnSpPr/>
              <p:nvPr/>
            </p:nvCxnSpPr>
            <p:spPr>
              <a:xfrm>
                <a:off x="5004048" y="4581128"/>
                <a:ext cx="22322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Connecteur droit 23"/>
              <p:cNvCxnSpPr/>
              <p:nvPr/>
            </p:nvCxnSpPr>
            <p:spPr>
              <a:xfrm>
                <a:off x="5004048" y="4149080"/>
                <a:ext cx="2232248" cy="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5" name="ZoneTexte 24"/>
              <p:cNvSpPr txBox="1"/>
              <p:nvPr/>
            </p:nvSpPr>
            <p:spPr>
              <a:xfrm>
                <a:off x="7366658" y="393305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26" name="ZoneTexte 25"/>
              <p:cNvSpPr txBox="1"/>
              <p:nvPr/>
            </p:nvSpPr>
            <p:spPr>
              <a:xfrm>
                <a:off x="7341010" y="3429000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Symbol" pitchFamily="18" charset="2"/>
                  </a:rPr>
                  <a:t>D</a:t>
                </a:r>
                <a:endParaRPr lang="en-US" b="1" dirty="0">
                  <a:latin typeface="Symbol" pitchFamily="18" charset="2"/>
                </a:endParaRPr>
              </a:p>
            </p:txBody>
          </p:sp>
          <p:sp>
            <p:nvSpPr>
              <p:cNvPr id="27" name="ZoneTexte 26"/>
              <p:cNvSpPr txBox="1"/>
              <p:nvPr/>
            </p:nvSpPr>
            <p:spPr>
              <a:xfrm>
                <a:off x="4572000" y="3645024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E</a:t>
                </a:r>
                <a:r>
                  <a:rPr lang="en-US" b="1" baseline="-25000" dirty="0" err="1" smtClean="0"/>
                  <a:t>b</a:t>
                </a:r>
                <a:endParaRPr lang="en-US" b="1" baseline="-25000" dirty="0"/>
              </a:p>
            </p:txBody>
          </p:sp>
          <p:sp>
            <p:nvSpPr>
              <p:cNvPr id="28" name="ZoneTexte 27"/>
              <p:cNvSpPr txBox="1"/>
              <p:nvPr/>
            </p:nvSpPr>
            <p:spPr>
              <a:xfrm>
                <a:off x="4572000" y="4221088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-</a:t>
                </a:r>
                <a:r>
                  <a:rPr lang="en-US" b="1" dirty="0" err="1" smtClean="0"/>
                  <a:t>E</a:t>
                </a:r>
                <a:r>
                  <a:rPr lang="en-US" b="1" baseline="-25000" dirty="0" err="1" smtClean="0"/>
                  <a:t>b</a:t>
                </a:r>
                <a:endParaRPr lang="en-US" b="1" baseline="-25000" dirty="0"/>
              </a:p>
            </p:txBody>
          </p:sp>
          <p:cxnSp>
            <p:nvCxnSpPr>
              <p:cNvPr id="29" name="Connecteur droit avec flèche 28"/>
              <p:cNvCxnSpPr/>
              <p:nvPr/>
            </p:nvCxnSpPr>
            <p:spPr>
              <a:xfrm>
                <a:off x="3972227" y="3645024"/>
                <a:ext cx="671781" cy="216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Connecteur droit avec flèche 29"/>
              <p:cNvCxnSpPr>
                <a:stCxn id="31" idx="3"/>
              </p:cNvCxnSpPr>
              <p:nvPr/>
            </p:nvCxnSpPr>
            <p:spPr>
              <a:xfrm>
                <a:off x="3972227" y="3700483"/>
                <a:ext cx="671781" cy="59261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ZoneTexte 30"/>
              <p:cNvSpPr txBox="1"/>
              <p:nvPr/>
            </p:nvSpPr>
            <p:spPr>
              <a:xfrm>
                <a:off x="423516" y="3284984"/>
                <a:ext cx="3548711" cy="830997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Intragap</a:t>
                </a:r>
                <a:r>
                  <a:rPr lang="en-US" sz="2400" dirty="0" smtClean="0"/>
                  <a:t> levels of </a:t>
                </a:r>
                <a:br>
                  <a:rPr lang="en-US" sz="2400" dirty="0" smtClean="0"/>
                </a:br>
                <a:r>
                  <a:rPr lang="en-US" sz="2400" dirty="0" smtClean="0"/>
                  <a:t>developing bound state</a:t>
                </a:r>
              </a:p>
            </p:txBody>
          </p:sp>
        </p:grpSp>
      </p:grp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645024"/>
            <a:ext cx="91440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Exact shapes:</a:t>
            </a:r>
            <a:br>
              <a:rPr lang="en-US" sz="2400" dirty="0" smtClean="0"/>
            </a:br>
            <a:r>
              <a:rPr lang="en-US" sz="2400" dirty="0" smtClean="0"/>
              <a:t>equilibrium </a:t>
            </a:r>
            <a:r>
              <a:rPr lang="en-US" sz="2400" dirty="0" err="1" smtClean="0"/>
              <a:t>polaron</a:t>
            </a:r>
            <a:r>
              <a:rPr lang="en-US" sz="2400" dirty="0" smtClean="0"/>
              <a:t> (upper thick line); </a:t>
            </a:r>
            <a:br>
              <a:rPr lang="en-US" sz="2400" dirty="0" smtClean="0"/>
            </a:br>
            <a:r>
              <a:rPr lang="en-US" sz="2400" dirty="0" smtClean="0"/>
              <a:t> pair of solitons with E=0.01)  (lower thick line). </a:t>
            </a:r>
          </a:p>
          <a:p>
            <a:r>
              <a:rPr lang="en-US" sz="2400" dirty="0" smtClean="0"/>
              <a:t>Thin lines - exact shapes of optimal fluctuations: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necessary </a:t>
            </a:r>
            <a:r>
              <a:rPr lang="en-US" sz="2400" dirty="0" smtClean="0"/>
              <a:t>to create these states by tunneling. </a:t>
            </a:r>
          </a:p>
          <a:p>
            <a:r>
              <a:rPr lang="en-US" sz="2400" dirty="0" smtClean="0"/>
              <a:t>Their shapes are much less pronounced in comparison with  </a:t>
            </a:r>
            <a:br>
              <a:rPr lang="en-US" sz="2400" dirty="0" smtClean="0"/>
            </a:br>
            <a:r>
              <a:rPr lang="en-US" sz="2400" dirty="0" smtClean="0"/>
              <a:t>the final states which facilitates the tunneling.</a:t>
            </a:r>
            <a:endParaRPr lang="en-US" sz="2400" dirty="0"/>
          </a:p>
        </p:txBody>
      </p:sp>
      <p:pic>
        <p:nvPicPr>
          <p:cNvPr id="3" name="Picture 2" descr="C:\S-Files\Matv\Matveenko05PRB\shapes.ep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764704"/>
            <a:ext cx="4038600" cy="260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381000" y="300335"/>
            <a:ext cx="1752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rgbClr val="FF00FF"/>
                </a:solidFill>
              </a:rPr>
              <a:t>Polaron</a:t>
            </a:r>
            <a:endParaRPr lang="en-US" sz="2800" b="1" dirty="0">
              <a:solidFill>
                <a:srgbClr val="FF00FF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3275856" y="188640"/>
          <a:ext cx="1873250" cy="571500"/>
        </p:xfrm>
        <a:graphic>
          <a:graphicData uri="http://schemas.openxmlformats.org/presentationml/2006/ole">
            <p:oleObj spid="_x0000_s709634" name="Équation" r:id="rId3" imgW="749160" imgH="228600" progId="Equation.3">
              <p:embed/>
            </p:oleObj>
          </a:graphicData>
        </a:graphic>
      </p:graphicFrame>
      <p:graphicFrame>
        <p:nvGraphicFramePr>
          <p:cNvPr id="4" name="Objet 3"/>
          <p:cNvGraphicFramePr>
            <a:graphicFrameLocks noChangeAspect="1"/>
          </p:cNvGraphicFramePr>
          <p:nvPr/>
        </p:nvGraphicFramePr>
        <p:xfrm>
          <a:off x="0" y="908720"/>
          <a:ext cx="5031921" cy="819150"/>
        </p:xfrm>
        <a:graphic>
          <a:graphicData uri="http://schemas.openxmlformats.org/presentationml/2006/ole">
            <p:oleObj spid="_x0000_s709635" name="Équation" r:id="rId4" imgW="1638000" imgH="266400" progId="Equation.3">
              <p:embed/>
            </p:oleObj>
          </a:graphicData>
        </a:graphic>
      </p:graphicFrame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395536" y="4941168"/>
          <a:ext cx="2879179" cy="914452"/>
        </p:xfrm>
        <a:graphic>
          <a:graphicData uri="http://schemas.openxmlformats.org/presentationml/2006/ole">
            <p:oleObj spid="_x0000_s709636" name="Équation" r:id="rId5" imgW="1358640" imgH="431640" progId="Equation.3">
              <p:embed/>
            </p:oleObj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-1" y="2132856"/>
          <a:ext cx="2075929" cy="792088"/>
        </p:xfrm>
        <a:graphic>
          <a:graphicData uri="http://schemas.openxmlformats.org/presentationml/2006/ole">
            <p:oleObj spid="_x0000_s709637" name="Équation" r:id="rId6" imgW="1066680" imgH="406080" progId="Equation.3">
              <p:embed/>
            </p:oleObj>
          </a:graphicData>
        </a:graphic>
      </p:graphicFrame>
      <p:graphicFrame>
        <p:nvGraphicFramePr>
          <p:cNvPr id="8" name="Objet 7"/>
          <p:cNvGraphicFramePr>
            <a:graphicFrameLocks noChangeAspect="1"/>
          </p:cNvGraphicFramePr>
          <p:nvPr/>
        </p:nvGraphicFramePr>
        <p:xfrm>
          <a:off x="5652120" y="764704"/>
          <a:ext cx="2738738" cy="1003300"/>
        </p:xfrm>
        <a:graphic>
          <a:graphicData uri="http://schemas.openxmlformats.org/presentationml/2006/ole">
            <p:oleObj spid="_x0000_s709638" name="Équation" r:id="rId7" imgW="1282680" imgH="469800" progId="Equation.3">
              <p:embed/>
            </p:oleObj>
          </a:graphicData>
        </a:graphic>
      </p:graphicFrame>
      <p:sp>
        <p:nvSpPr>
          <p:cNvPr id="9" name="ZoneTexte 8"/>
          <p:cNvSpPr txBox="1"/>
          <p:nvPr/>
        </p:nvSpPr>
        <p:spPr>
          <a:xfrm>
            <a:off x="539552" y="6135687"/>
            <a:ext cx="59817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Almost compensated gain and cost of energies</a:t>
            </a:r>
            <a:endParaRPr lang="en-US" sz="2400" dirty="0"/>
          </a:p>
        </p:txBody>
      </p:sp>
      <p:graphicFrame>
        <p:nvGraphicFramePr>
          <p:cNvPr id="11" name="Objet 10"/>
          <p:cNvGraphicFramePr>
            <a:graphicFrameLocks noChangeAspect="1"/>
          </p:cNvGraphicFramePr>
          <p:nvPr/>
        </p:nvGraphicFramePr>
        <p:xfrm>
          <a:off x="4340225" y="5251450"/>
          <a:ext cx="3849688" cy="698500"/>
        </p:xfrm>
        <a:graphic>
          <a:graphicData uri="http://schemas.openxmlformats.org/presentationml/2006/ole">
            <p:oleObj spid="_x0000_s709639" name="Équation" r:id="rId8" imgW="1333440" imgH="241200" progId="Equation.3">
              <p:embed/>
            </p:oleObj>
          </a:graphicData>
        </a:graphic>
      </p:graphicFrame>
      <p:grpSp>
        <p:nvGrpSpPr>
          <p:cNvPr id="7" name="Groupe 28"/>
          <p:cNvGrpSpPr/>
          <p:nvPr/>
        </p:nvGrpSpPr>
        <p:grpSpPr>
          <a:xfrm>
            <a:off x="2195736" y="1916832"/>
            <a:ext cx="6717063" cy="1584176"/>
            <a:chOff x="2339753" y="3284984"/>
            <a:chExt cx="5348911" cy="1584176"/>
          </a:xfrm>
        </p:grpSpPr>
        <p:sp>
          <p:nvSpPr>
            <p:cNvPr id="20" name="ZoneTexte 19"/>
            <p:cNvSpPr txBox="1"/>
            <p:nvPr/>
          </p:nvSpPr>
          <p:spPr>
            <a:xfrm>
              <a:off x="7236296" y="4365104"/>
              <a:ext cx="45236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smtClean="0">
                  <a:latin typeface="Symbol" pitchFamily="18" charset="2"/>
                </a:rPr>
                <a:t>-D</a:t>
              </a:r>
              <a:endParaRPr lang="en-US" b="1" dirty="0">
                <a:latin typeface="Symbol" pitchFamily="18" charset="2"/>
              </a:endParaRPr>
            </a:p>
          </p:txBody>
        </p:sp>
        <p:grpSp>
          <p:nvGrpSpPr>
            <p:cNvPr id="10" name="Groupe 27"/>
            <p:cNvGrpSpPr/>
            <p:nvPr/>
          </p:nvGrpSpPr>
          <p:grpSpPr>
            <a:xfrm>
              <a:off x="2339753" y="3284984"/>
              <a:ext cx="5300612" cy="1584176"/>
              <a:chOff x="2367732" y="3284984"/>
              <a:chExt cx="5300612" cy="1584176"/>
            </a:xfrm>
          </p:grpSpPr>
          <p:cxnSp>
            <p:nvCxnSpPr>
              <p:cNvPr id="13" name="Connecteur droit 12"/>
              <p:cNvCxnSpPr/>
              <p:nvPr/>
            </p:nvCxnSpPr>
            <p:spPr>
              <a:xfrm>
                <a:off x="5004048" y="4437112"/>
                <a:ext cx="223224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Connecteur droit 13"/>
              <p:cNvCxnSpPr/>
              <p:nvPr/>
            </p:nvCxnSpPr>
            <p:spPr>
              <a:xfrm>
                <a:off x="5004048" y="3861048"/>
                <a:ext cx="2232248" cy="0"/>
              </a:xfrm>
              <a:prstGeom prst="line">
                <a:avLst/>
              </a:prstGeom>
              <a:ln w="28575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Connecteur droit 14"/>
              <p:cNvCxnSpPr/>
              <p:nvPr/>
            </p:nvCxnSpPr>
            <p:spPr>
              <a:xfrm>
                <a:off x="5004048" y="3717032"/>
                <a:ext cx="22322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Connecteur droit 15"/>
              <p:cNvCxnSpPr/>
              <p:nvPr/>
            </p:nvCxnSpPr>
            <p:spPr>
              <a:xfrm>
                <a:off x="5004048" y="4581128"/>
                <a:ext cx="2232248" cy="0"/>
              </a:xfrm>
              <a:prstGeom prst="line">
                <a:avLst/>
              </a:prstGeom>
              <a:ln w="28575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Connecteur droit 16"/>
              <p:cNvCxnSpPr/>
              <p:nvPr/>
            </p:nvCxnSpPr>
            <p:spPr>
              <a:xfrm>
                <a:off x="5004048" y="4149080"/>
                <a:ext cx="2232248" cy="0"/>
              </a:xfrm>
              <a:prstGeom prst="line">
                <a:avLst/>
              </a:prstGeom>
              <a:ln w="28575"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" name="ZoneTexte 17"/>
              <p:cNvSpPr txBox="1"/>
              <p:nvPr/>
            </p:nvSpPr>
            <p:spPr>
              <a:xfrm>
                <a:off x="7366658" y="3933056"/>
                <a:ext cx="3016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0</a:t>
                </a:r>
                <a:endParaRPr lang="en-US" dirty="0"/>
              </a:p>
            </p:txBody>
          </p:sp>
          <p:sp>
            <p:nvSpPr>
              <p:cNvPr id="19" name="ZoneTexte 18"/>
              <p:cNvSpPr txBox="1"/>
              <p:nvPr/>
            </p:nvSpPr>
            <p:spPr>
              <a:xfrm>
                <a:off x="7341010" y="3429000"/>
                <a:ext cx="32733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>
                    <a:latin typeface="Symbol" pitchFamily="18" charset="2"/>
                  </a:rPr>
                  <a:t>D</a:t>
                </a:r>
                <a:endParaRPr lang="en-US" b="1" dirty="0">
                  <a:latin typeface="Symbol" pitchFamily="18" charset="2"/>
                </a:endParaRPr>
              </a:p>
            </p:txBody>
          </p:sp>
          <p:sp>
            <p:nvSpPr>
              <p:cNvPr id="21" name="ZoneTexte 20"/>
              <p:cNvSpPr txBox="1"/>
              <p:nvPr/>
            </p:nvSpPr>
            <p:spPr>
              <a:xfrm>
                <a:off x="4572000" y="3645024"/>
                <a:ext cx="37702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err="1" smtClean="0"/>
                  <a:t>E</a:t>
                </a:r>
                <a:r>
                  <a:rPr lang="en-US" b="1" baseline="-25000" dirty="0" err="1" smtClean="0"/>
                  <a:t>b</a:t>
                </a:r>
                <a:endParaRPr lang="en-US" b="1" baseline="-25000" dirty="0"/>
              </a:p>
            </p:txBody>
          </p:sp>
          <p:sp>
            <p:nvSpPr>
              <p:cNvPr id="22" name="ZoneTexte 21"/>
              <p:cNvSpPr txBox="1"/>
              <p:nvPr/>
            </p:nvSpPr>
            <p:spPr>
              <a:xfrm>
                <a:off x="4572000" y="4221088"/>
                <a:ext cx="45076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b="1" dirty="0" smtClean="0"/>
                  <a:t>-</a:t>
                </a:r>
                <a:r>
                  <a:rPr lang="en-US" b="1" dirty="0" err="1" smtClean="0"/>
                  <a:t>E</a:t>
                </a:r>
                <a:r>
                  <a:rPr lang="en-US" b="1" baseline="-25000" dirty="0" err="1" smtClean="0"/>
                  <a:t>b</a:t>
                </a:r>
                <a:endParaRPr lang="en-US" b="1" baseline="-25000" dirty="0"/>
              </a:p>
            </p:txBody>
          </p:sp>
          <p:cxnSp>
            <p:nvCxnSpPr>
              <p:cNvPr id="24" name="Connecteur droit avec flèche 23"/>
              <p:cNvCxnSpPr/>
              <p:nvPr/>
            </p:nvCxnSpPr>
            <p:spPr>
              <a:xfrm>
                <a:off x="3972227" y="3645024"/>
                <a:ext cx="671781" cy="21602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Connecteur droit avec flèche 24"/>
              <p:cNvCxnSpPr/>
              <p:nvPr/>
            </p:nvCxnSpPr>
            <p:spPr>
              <a:xfrm>
                <a:off x="3973285" y="3717032"/>
                <a:ext cx="670723" cy="576064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ZoneTexte 26"/>
              <p:cNvSpPr txBox="1"/>
              <p:nvPr/>
            </p:nvSpPr>
            <p:spPr>
              <a:xfrm>
                <a:off x="2367732" y="3284984"/>
                <a:ext cx="2017912" cy="1584176"/>
              </a:xfrm>
              <a:prstGeom prst="rect">
                <a:avLst/>
              </a:prstGeom>
              <a:noFill/>
              <a:ln>
                <a:solidFill>
                  <a:srgbClr val="7030A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err="1" smtClean="0"/>
                  <a:t>Intragap</a:t>
                </a:r>
                <a:r>
                  <a:rPr lang="en-US" sz="2400" dirty="0" smtClean="0"/>
                  <a:t> levels</a:t>
                </a:r>
              </a:p>
              <a:p>
                <a:r>
                  <a:rPr lang="en-US" sz="2400" dirty="0" smtClean="0"/>
                  <a:t>of bound state</a:t>
                </a:r>
              </a:p>
              <a:p>
                <a:r>
                  <a:rPr lang="en-US" sz="2400" dirty="0" smtClean="0"/>
                  <a:t>created by the </a:t>
                </a:r>
                <a:r>
                  <a:rPr lang="en-US" sz="2400" dirty="0" err="1" smtClean="0"/>
                  <a:t>polaron</a:t>
                </a:r>
                <a:endParaRPr lang="en-US" sz="2400" dirty="0"/>
              </a:p>
            </p:txBody>
          </p:sp>
        </p:grpSp>
      </p:grpSp>
      <p:sp>
        <p:nvSpPr>
          <p:cNvPr id="30" name="ZoneTexte 29"/>
          <p:cNvSpPr txBox="1"/>
          <p:nvPr/>
        </p:nvSpPr>
        <p:spPr>
          <a:xfrm>
            <a:off x="251520" y="3933056"/>
            <a:ext cx="2648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Polaron</a:t>
            </a:r>
            <a:r>
              <a:rPr lang="en-US" sz="2800" dirty="0" smtClean="0"/>
              <a:t> energy :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2" name="Text Box 4"/>
          <p:cNvSpPr txBox="1">
            <a:spLocks noChangeArrowheads="1"/>
          </p:cNvSpPr>
          <p:nvPr/>
        </p:nvSpPr>
        <p:spPr bwMode="auto">
          <a:xfrm>
            <a:off x="0" y="979438"/>
            <a:ext cx="5724525" cy="1441450"/>
          </a:xfrm>
          <a:prstGeom prst="rect">
            <a:avLst/>
          </a:prstGeom>
          <a:solidFill>
            <a:srgbClr val="E5B9D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dirty="0"/>
              <a:t>Nature present -- </a:t>
            </a:r>
            <a:r>
              <a:rPr lang="en-US" sz="2200" dirty="0" err="1"/>
              <a:t>cis</a:t>
            </a:r>
            <a:r>
              <a:rPr lang="en-US" sz="2200" dirty="0"/>
              <a:t>-isomer of (CH)</a:t>
            </a:r>
            <a:r>
              <a:rPr lang="en-US" sz="2200" baseline="-25000" dirty="0"/>
              <a:t>x</a:t>
            </a:r>
            <a:r>
              <a:rPr lang="en-US" sz="2200" dirty="0"/>
              <a:t> : </a:t>
            </a:r>
            <a:br>
              <a:rPr lang="en-US" sz="2200" dirty="0"/>
            </a:br>
            <a:r>
              <a:rPr lang="en-US" sz="2200" dirty="0"/>
              <a:t>build-in slight </a:t>
            </a:r>
            <a:r>
              <a:rPr lang="en-US" sz="2200" dirty="0" err="1"/>
              <a:t>inequivalence</a:t>
            </a:r>
            <a:r>
              <a:rPr lang="en-US" sz="2200" dirty="0"/>
              <a:t> of bonds</a:t>
            </a:r>
            <a:br>
              <a:rPr lang="en-US" sz="2200" dirty="0"/>
            </a:br>
            <a:r>
              <a:rPr lang="en-US" sz="2200" dirty="0"/>
              <a:t>hence lifting of ground state degeneracy, </a:t>
            </a:r>
            <a:br>
              <a:rPr lang="en-US" sz="2200" dirty="0"/>
            </a:br>
            <a:r>
              <a:rPr lang="en-US" sz="2200" dirty="0"/>
              <a:t>hence confinement of solitons</a:t>
            </a:r>
            <a:endParaRPr lang="en-US" sz="2200" baseline="-25000" dirty="0"/>
          </a:p>
        </p:txBody>
      </p:sp>
      <p:sp>
        <p:nvSpPr>
          <p:cNvPr id="124933" name="Text Box 5"/>
          <p:cNvSpPr txBox="1">
            <a:spLocks noChangeArrowheads="1"/>
          </p:cNvSpPr>
          <p:nvPr/>
        </p:nvSpPr>
        <p:spPr bwMode="auto">
          <a:xfrm>
            <a:off x="5872163" y="4492625"/>
            <a:ext cx="184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en-US" sz="2000" i="1"/>
          </a:p>
        </p:txBody>
      </p:sp>
      <p:sp>
        <p:nvSpPr>
          <p:cNvPr id="124934" name="Text Box 6"/>
          <p:cNvSpPr txBox="1">
            <a:spLocks noChangeArrowheads="1"/>
          </p:cNvSpPr>
          <p:nvPr/>
        </p:nvSpPr>
        <p:spPr bwMode="auto">
          <a:xfrm>
            <a:off x="76200" y="0"/>
            <a:ext cx="628248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b="1" dirty="0" smtClean="0"/>
              <a:t>Most drastic e</a:t>
            </a:r>
            <a:r>
              <a:rPr lang="en-US" sz="2400" b="1" dirty="0" smtClean="0"/>
              <a:t>ffect </a:t>
            </a:r>
            <a:r>
              <a:rPr lang="en-US" sz="2400" b="1" dirty="0"/>
              <a:t>upon kinks: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en-US" sz="2400" b="1" dirty="0" smtClean="0"/>
              <a:t>global </a:t>
            </a:r>
            <a:r>
              <a:rPr lang="en-US" sz="2400" b="1" dirty="0" smtClean="0"/>
              <a:t>lifting of symmetry - </a:t>
            </a:r>
            <a:r>
              <a:rPr lang="en-US" sz="2400" b="1" dirty="0"/>
              <a:t>confinement</a:t>
            </a:r>
            <a:r>
              <a:rPr lang="en-US" sz="2400" b="1" dirty="0" smtClean="0"/>
              <a:t>.  </a:t>
            </a:r>
            <a:endParaRPr lang="en-US" sz="2400" b="1" dirty="0"/>
          </a:p>
        </p:txBody>
      </p:sp>
      <p:sp>
        <p:nvSpPr>
          <p:cNvPr id="124935" name="Freeform 7"/>
          <p:cNvSpPr>
            <a:spLocks/>
          </p:cNvSpPr>
          <p:nvPr/>
        </p:nvSpPr>
        <p:spPr bwMode="auto">
          <a:xfrm>
            <a:off x="6372225" y="1844824"/>
            <a:ext cx="2232025" cy="1009650"/>
          </a:xfrm>
          <a:custGeom>
            <a:avLst/>
            <a:gdLst/>
            <a:ahLst/>
            <a:cxnLst>
              <a:cxn ang="0">
                <a:pos x="0" y="234"/>
              </a:cxn>
              <a:cxn ang="0">
                <a:pos x="227" y="733"/>
              </a:cxn>
              <a:cxn ang="0">
                <a:pos x="409" y="461"/>
              </a:cxn>
              <a:cxn ang="0">
                <a:pos x="590" y="642"/>
              </a:cxn>
              <a:cxn ang="0">
                <a:pos x="817" y="98"/>
              </a:cxn>
              <a:cxn ang="0">
                <a:pos x="817" y="53"/>
              </a:cxn>
            </a:cxnLst>
            <a:rect l="0" t="0" r="r" b="b"/>
            <a:pathLst>
              <a:path w="855" h="771">
                <a:moveTo>
                  <a:pt x="0" y="234"/>
                </a:moveTo>
                <a:cubicBezTo>
                  <a:pt x="79" y="464"/>
                  <a:pt x="159" y="695"/>
                  <a:pt x="227" y="733"/>
                </a:cubicBezTo>
                <a:cubicBezTo>
                  <a:pt x="295" y="771"/>
                  <a:pt x="349" y="476"/>
                  <a:pt x="409" y="461"/>
                </a:cubicBezTo>
                <a:cubicBezTo>
                  <a:pt x="469" y="446"/>
                  <a:pt x="522" y="702"/>
                  <a:pt x="590" y="642"/>
                </a:cubicBezTo>
                <a:cubicBezTo>
                  <a:pt x="658" y="582"/>
                  <a:pt x="779" y="196"/>
                  <a:pt x="817" y="98"/>
                </a:cubicBezTo>
                <a:cubicBezTo>
                  <a:pt x="855" y="0"/>
                  <a:pt x="836" y="26"/>
                  <a:pt x="817" y="53"/>
                </a:cubicBezTo>
              </a:path>
            </a:pathLst>
          </a:custGeom>
          <a:solidFill>
            <a:srgbClr val="FFFF00"/>
          </a:solidFill>
          <a:ln w="1587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4936" name="Text Box 8"/>
          <p:cNvSpPr txBox="1">
            <a:spLocks noChangeArrowheads="1"/>
          </p:cNvSpPr>
          <p:nvPr/>
        </p:nvSpPr>
        <p:spPr bwMode="auto">
          <a:xfrm>
            <a:off x="5965254" y="908720"/>
            <a:ext cx="3143250" cy="915987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dirty="0" err="1"/>
              <a:t>Cis</a:t>
            </a:r>
            <a:r>
              <a:rPr lang="en-US" dirty="0"/>
              <a:t>-(CH)</a:t>
            </a:r>
            <a:r>
              <a:rPr lang="en-US" baseline="-25000" dirty="0"/>
              <a:t>x</a:t>
            </a:r>
            <a:r>
              <a:rPr lang="en-US" dirty="0"/>
              <a:t> :</a:t>
            </a:r>
          </a:p>
          <a:p>
            <a:r>
              <a:rPr lang="en-US" dirty="0" err="1"/>
              <a:t>Nonsymmetric</a:t>
            </a:r>
            <a:r>
              <a:rPr lang="en-US" dirty="0"/>
              <a:t> dependence</a:t>
            </a:r>
            <a:br>
              <a:rPr lang="en-US" dirty="0"/>
            </a:br>
            <a:r>
              <a:rPr lang="en-US" dirty="0"/>
              <a:t>of GS energy on </a:t>
            </a:r>
            <a:r>
              <a:rPr lang="en-US" dirty="0" err="1"/>
              <a:t>dimerisation</a:t>
            </a:r>
            <a:endParaRPr lang="en-US" dirty="0"/>
          </a:p>
        </p:txBody>
      </p:sp>
      <p:sp>
        <p:nvSpPr>
          <p:cNvPr id="124937" name="Freeform 9"/>
          <p:cNvSpPr>
            <a:spLocks/>
          </p:cNvSpPr>
          <p:nvPr/>
        </p:nvSpPr>
        <p:spPr bwMode="auto">
          <a:xfrm>
            <a:off x="7021513" y="2276872"/>
            <a:ext cx="935037" cy="287338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408" y="8"/>
              </a:cxn>
              <a:cxn ang="0">
                <a:pos x="408" y="53"/>
              </a:cxn>
              <a:cxn ang="0">
                <a:pos x="0" y="53"/>
              </a:cxn>
            </a:cxnLst>
            <a:rect l="0" t="0" r="r" b="b"/>
            <a:pathLst>
              <a:path w="476" h="60">
                <a:moveTo>
                  <a:pt x="0" y="8"/>
                </a:moveTo>
                <a:cubicBezTo>
                  <a:pt x="170" y="4"/>
                  <a:pt x="340" y="0"/>
                  <a:pt x="408" y="8"/>
                </a:cubicBezTo>
                <a:cubicBezTo>
                  <a:pt x="476" y="16"/>
                  <a:pt x="476" y="46"/>
                  <a:pt x="408" y="53"/>
                </a:cubicBezTo>
                <a:cubicBezTo>
                  <a:pt x="340" y="60"/>
                  <a:pt x="68" y="53"/>
                  <a:pt x="0" y="53"/>
                </a:cubicBezTo>
              </a:path>
            </a:pathLst>
          </a:custGeom>
          <a:solidFill>
            <a:srgbClr val="FFFF00"/>
          </a:solidFill>
          <a:ln w="15875">
            <a:solidFill>
              <a:schemeClr val="tx1"/>
            </a:solidFill>
            <a:round/>
            <a:headEnd type="oval" w="med" len="med"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292224" y="3548608"/>
            <a:ext cx="8456240" cy="1320552"/>
            <a:chOff x="48" y="1056"/>
            <a:chExt cx="4742" cy="1114"/>
          </a:xfrm>
        </p:grpSpPr>
        <p:graphicFrame>
          <p:nvGraphicFramePr>
            <p:cNvPr id="12" name="Object 15"/>
            <p:cNvGraphicFramePr>
              <a:graphicFrameLocks noChangeAspect="1"/>
            </p:cNvGraphicFramePr>
            <p:nvPr/>
          </p:nvGraphicFramePr>
          <p:xfrm>
            <a:off x="48" y="1056"/>
            <a:ext cx="3531" cy="1114"/>
          </p:xfrm>
          <a:graphic>
            <a:graphicData uri="http://schemas.openxmlformats.org/presentationml/2006/ole">
              <p:oleObj spid="_x0000_s317442" name="Document" r:id="rId4" imgW="5530278" imgH="1989328" progId="Word.Document.8">
                <p:embed/>
              </p:oleObj>
            </a:graphicData>
          </a:graphic>
        </p:graphicFrame>
        <p:sp>
          <p:nvSpPr>
            <p:cNvPr id="13" name="Text Box 16"/>
            <p:cNvSpPr txBox="1">
              <a:spLocks noChangeArrowheads="1"/>
            </p:cNvSpPr>
            <p:nvPr/>
          </p:nvSpPr>
          <p:spPr bwMode="auto">
            <a:xfrm>
              <a:off x="3706" y="1104"/>
              <a:ext cx="1084" cy="389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b="0" dirty="0" err="1"/>
                <a:t>Ideal</a:t>
              </a:r>
              <a:r>
                <a:rPr lang="fr-FR" sz="2400" b="0" dirty="0"/>
                <a:t> </a:t>
              </a:r>
              <a:r>
                <a:rPr lang="fr-FR" sz="2400" b="0" dirty="0" err="1"/>
                <a:t>chain</a:t>
              </a:r>
              <a:endParaRPr lang="fr-FR" sz="2400" dirty="0"/>
            </a:p>
          </p:txBody>
        </p:sp>
      </p:grpSp>
      <p:sp>
        <p:nvSpPr>
          <p:cNvPr id="15" name="ZoneTexte 14"/>
          <p:cNvSpPr txBox="1"/>
          <p:nvPr/>
        </p:nvSpPr>
        <p:spPr>
          <a:xfrm>
            <a:off x="-36512" y="2492896"/>
            <a:ext cx="64807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Confinement – the linear growth of the attraction energy while the particle diverge. </a:t>
            </a:r>
            <a:endParaRPr lang="en-US" sz="2400" b="1" dirty="0">
              <a:solidFill>
                <a:srgbClr val="7030A0"/>
              </a:solidFill>
            </a:endParaRPr>
          </a:p>
        </p:txBody>
      </p:sp>
      <p:pic>
        <p:nvPicPr>
          <p:cNvPr id="14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688160"/>
            <a:ext cx="3019425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ZoneTexte 15"/>
          <p:cNvSpPr txBox="1"/>
          <p:nvPr/>
        </p:nvSpPr>
        <p:spPr>
          <a:xfrm>
            <a:off x="683568" y="4869160"/>
            <a:ext cx="476880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difference per unit length</a:t>
            </a:r>
            <a:br>
              <a:rPr lang="en-US" sz="2400" dirty="0" smtClean="0"/>
            </a:br>
            <a:r>
              <a:rPr lang="en-US" sz="2400" dirty="0" smtClean="0"/>
              <a:t>is a constant confinement force F.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382000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4293096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3366FF"/>
                </a:solidFill>
                <a:latin typeface="Calibri" pitchFamily="34" charset="0"/>
              </a:rPr>
              <a:t>Common picture</a:t>
            </a:r>
            <a:r>
              <a:rPr lang="en-US" sz="2400" dirty="0" smtClean="0">
                <a:latin typeface="Calibri" pitchFamily="34" charset="0"/>
              </a:rPr>
              <a:t>: phase transitions via formation of strings and walls</a:t>
            </a:r>
            <a:r>
              <a:rPr lang="en-US" sz="2400" dirty="0" smtClean="0">
                <a:latin typeface="Calibri" pitchFamily="34" charset="0"/>
              </a:rPr>
              <a:t>.</a:t>
            </a:r>
          </a:p>
          <a:p>
            <a:r>
              <a:rPr lang="en-US" sz="2400" dirty="0" smtClean="0">
                <a:latin typeface="Calibri" pitchFamily="34" charset="0"/>
              </a:rPr>
              <a:t>The embedding of a foreign </a:t>
            </a:r>
            <a:r>
              <a:rPr lang="en-US" sz="2400" dirty="0" smtClean="0">
                <a:latin typeface="Calibri" pitchFamily="34" charset="0"/>
              </a:rPr>
              <a:t>d</a:t>
            </a:r>
            <a:r>
              <a:rPr lang="en-US" sz="2400" dirty="0" smtClean="0">
                <a:latin typeface="Calibri" pitchFamily="34" charset="0"/>
              </a:rPr>
              <a:t>omain requires for an energy ~ its length</a:t>
            </a:r>
            <a:br>
              <a:rPr lang="en-US" sz="2400" dirty="0" smtClean="0">
                <a:latin typeface="Calibri" pitchFamily="34" charset="0"/>
              </a:rPr>
            </a:br>
            <a:r>
              <a:rPr lang="en-US" sz="2400" dirty="0" smtClean="0">
                <a:latin typeface="Calibri" pitchFamily="34" charset="0"/>
              </a:rPr>
              <a:t>- unless exactly at the temperature of the 1</a:t>
            </a:r>
            <a:r>
              <a:rPr lang="en-US" sz="2400" baseline="30000" dirty="0" smtClean="0">
                <a:latin typeface="Calibri" pitchFamily="34" charset="0"/>
              </a:rPr>
              <a:t>st</a:t>
            </a:r>
            <a:r>
              <a:rPr lang="en-US" sz="2400" dirty="0" smtClean="0">
                <a:latin typeface="Calibri" pitchFamily="34" charset="0"/>
              </a:rPr>
              <a:t> order phase transition where both phase have the same energy density.</a:t>
            </a:r>
            <a:endParaRPr lang="en-US" sz="2400" dirty="0" smtClean="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28</a:t>
            </a:fld>
            <a:endParaRPr lang="en-US"/>
          </a:p>
        </p:txBody>
      </p:sp>
      <p:grpSp>
        <p:nvGrpSpPr>
          <p:cNvPr id="2" name="Groupe 8"/>
          <p:cNvGrpSpPr/>
          <p:nvPr/>
        </p:nvGrpSpPr>
        <p:grpSpPr>
          <a:xfrm>
            <a:off x="179512" y="2370767"/>
            <a:ext cx="8749796" cy="2858433"/>
            <a:chOff x="179512" y="2586791"/>
            <a:chExt cx="8749796" cy="2858433"/>
          </a:xfrm>
        </p:grpSpPr>
        <p:pic>
          <p:nvPicPr>
            <p:cNvPr id="17" name="Picture 7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79512" y="2586791"/>
              <a:ext cx="6649045" cy="28584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ZoneTexte 6"/>
            <p:cNvSpPr txBox="1"/>
            <p:nvPr/>
          </p:nvSpPr>
          <p:spPr>
            <a:xfrm>
              <a:off x="6228184" y="4089267"/>
              <a:ext cx="2701124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New ingredient –</a:t>
              </a:r>
              <a:br>
                <a:rPr lang="en-US" sz="2400" dirty="0" smtClean="0"/>
              </a:br>
              <a:r>
                <a:rPr lang="en-US" sz="2400" dirty="0" smtClean="0"/>
                <a:t>confinement energy</a:t>
              </a:r>
              <a:endParaRPr lang="en-US" sz="2400" dirty="0"/>
            </a:p>
          </p:txBody>
        </p:sp>
        <p:cxnSp>
          <p:nvCxnSpPr>
            <p:cNvPr id="8" name="Connecteur droit avec flèche 7"/>
            <p:cNvCxnSpPr/>
            <p:nvPr/>
          </p:nvCxnSpPr>
          <p:spPr>
            <a:xfrm rot="10800000">
              <a:off x="5656711" y="3573016"/>
              <a:ext cx="990600" cy="762000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oneTexte 9"/>
          <p:cNvSpPr txBox="1"/>
          <p:nvPr/>
        </p:nvSpPr>
        <p:spPr>
          <a:xfrm>
            <a:off x="179512" y="332656"/>
            <a:ext cx="878497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 kinks cannot diverge far away anymore.		</a:t>
            </a:r>
          </a:p>
          <a:p>
            <a:r>
              <a:rPr lang="en-US" sz="2400" dirty="0" smtClean="0"/>
              <a:t>They form a loose bound state –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 </a:t>
            </a:r>
            <a:r>
              <a:rPr lang="en-US" sz="2400" dirty="0" smtClean="0"/>
              <a:t>particle with the charge 2e  - the </a:t>
            </a:r>
            <a:r>
              <a:rPr lang="en-US" sz="2400" dirty="0" err="1" smtClean="0">
                <a:solidFill>
                  <a:srgbClr val="C00000"/>
                </a:solidFill>
              </a:rPr>
              <a:t>bipolaron</a:t>
            </a:r>
            <a:endParaRPr lang="en-US" sz="2400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  <p:cxnSp>
        <p:nvCxnSpPr>
          <p:cNvPr id="13" name="Connecteur droit avec flèche 12"/>
          <p:cNvCxnSpPr/>
          <p:nvPr/>
        </p:nvCxnSpPr>
        <p:spPr>
          <a:xfrm>
            <a:off x="2195736" y="1556792"/>
            <a:ext cx="2592288" cy="21602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0" y="1340768"/>
            <a:ext cx="9144000" cy="3046988"/>
          </a:xfrm>
          <a:prstGeom prst="rect">
            <a:avLst/>
          </a:prstGeom>
          <a:solidFill>
            <a:srgbClr val="CC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CC0099"/>
                </a:solidFill>
              </a:rPr>
              <a:t>Confinement of kinks pair into </a:t>
            </a:r>
            <a:r>
              <a:rPr lang="en-US" sz="2400" dirty="0" smtClean="0">
                <a:solidFill>
                  <a:srgbClr val="CC0099"/>
                </a:solidFill>
              </a:rPr>
              <a:t>2e </a:t>
            </a:r>
            <a:r>
              <a:rPr lang="en-US" sz="2400" dirty="0">
                <a:solidFill>
                  <a:srgbClr val="CC0099"/>
                </a:solidFill>
              </a:rPr>
              <a:t>charged (</a:t>
            </a:r>
            <a:r>
              <a:rPr lang="en-US" sz="2400" dirty="0" err="1">
                <a:solidFill>
                  <a:srgbClr val="CC0099"/>
                </a:solidFill>
              </a:rPr>
              <a:t>bipolaron</a:t>
            </a:r>
            <a:r>
              <a:rPr lang="en-US" sz="2400" dirty="0">
                <a:solidFill>
                  <a:srgbClr val="CC0099"/>
                </a:solidFill>
              </a:rPr>
              <a:t>) </a:t>
            </a:r>
            <a:r>
              <a:rPr lang="en-US" sz="2400" dirty="0" smtClean="0">
                <a:solidFill>
                  <a:srgbClr val="CC0099"/>
                </a:solidFill>
              </a:rPr>
              <a:t/>
            </a:r>
            <a:br>
              <a:rPr lang="en-US" sz="2400" dirty="0" smtClean="0">
                <a:solidFill>
                  <a:srgbClr val="CC0099"/>
                </a:solidFill>
              </a:rPr>
            </a:br>
            <a:r>
              <a:rPr lang="en-US" sz="2400" dirty="0" smtClean="0">
                <a:solidFill>
                  <a:srgbClr val="CC0099"/>
                </a:solidFill>
              </a:rPr>
              <a:t>or </a:t>
            </a:r>
            <a:r>
              <a:rPr lang="en-US" sz="2400" dirty="0">
                <a:solidFill>
                  <a:srgbClr val="CC0099"/>
                </a:solidFill>
              </a:rPr>
              <a:t>neutral (exciton) </a:t>
            </a:r>
            <a:r>
              <a:rPr lang="en-US" sz="2400" dirty="0" err="1">
                <a:solidFill>
                  <a:srgbClr val="CC0099"/>
                </a:solidFill>
              </a:rPr>
              <a:t>compex</a:t>
            </a:r>
            <a:r>
              <a:rPr lang="en-US" sz="2400" dirty="0" smtClean="0">
                <a:solidFill>
                  <a:srgbClr val="CC0099"/>
                </a:solidFill>
              </a:rPr>
              <a:t>.</a:t>
            </a:r>
          </a:p>
          <a:p>
            <a:endParaRPr lang="en-US" sz="2400" dirty="0">
              <a:solidFill>
                <a:srgbClr val="CC0099"/>
              </a:solidFill>
            </a:endParaRPr>
          </a:p>
          <a:p>
            <a:r>
              <a:rPr lang="en-US" sz="2400" dirty="0"/>
              <a:t>Symmetry determined picture of optical differences for </a:t>
            </a:r>
            <a:r>
              <a:rPr lang="en-US" sz="2400" dirty="0" smtClean="0"/>
              <a:t>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trans- </a:t>
            </a:r>
            <a:r>
              <a:rPr lang="en-US" sz="2400" dirty="0"/>
              <a:t>and cis- isomers 	</a:t>
            </a:r>
            <a:r>
              <a:rPr lang="fr-FR" sz="2400" i="1" dirty="0" smtClean="0"/>
              <a:t>S</a:t>
            </a:r>
            <a:r>
              <a:rPr lang="fr-FR" sz="2400" i="1" dirty="0"/>
              <a:t>. B. and  N. </a:t>
            </a:r>
            <a:r>
              <a:rPr lang="fr-FR" sz="2400" i="1" dirty="0" smtClean="0"/>
              <a:t>K.</a:t>
            </a:r>
          </a:p>
          <a:p>
            <a:endParaRPr lang="fr-FR" sz="2400" i="1" dirty="0"/>
          </a:p>
          <a:p>
            <a:r>
              <a:rPr lang="en-US" sz="2400" dirty="0">
                <a:solidFill>
                  <a:srgbClr val="990000"/>
                </a:solidFill>
              </a:rPr>
              <a:t>Photoconductivity trans-(CH)</a:t>
            </a:r>
            <a:r>
              <a:rPr lang="en-US" sz="2400" baseline="-25000" dirty="0">
                <a:solidFill>
                  <a:srgbClr val="990000"/>
                </a:solidFill>
              </a:rPr>
              <a:t>x</a:t>
            </a:r>
            <a:r>
              <a:rPr lang="en-US" sz="2400" dirty="0"/>
              <a:t>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>
                <a:solidFill>
                  <a:srgbClr val="CC3300"/>
                </a:solidFill>
              </a:rPr>
              <a:t>photoluminescence </a:t>
            </a:r>
            <a:r>
              <a:rPr lang="en-US" sz="2400" dirty="0" err="1">
                <a:solidFill>
                  <a:srgbClr val="CC3300"/>
                </a:solidFill>
              </a:rPr>
              <a:t>cis</a:t>
            </a:r>
            <a:r>
              <a:rPr lang="en-US" sz="2400" dirty="0">
                <a:solidFill>
                  <a:srgbClr val="CC3300"/>
                </a:solidFill>
              </a:rPr>
              <a:t>-(CH)</a:t>
            </a:r>
            <a:r>
              <a:rPr lang="en-US" sz="2400" baseline="-25000" dirty="0">
                <a:solidFill>
                  <a:srgbClr val="CC3300"/>
                </a:solidFill>
              </a:rPr>
              <a:t>x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also new </a:t>
            </a:r>
            <a:r>
              <a:rPr lang="en-US" sz="2400" dirty="0">
                <a:solidFill>
                  <a:schemeClr val="accent2"/>
                </a:solidFill>
              </a:rPr>
              <a:t>optical features due to hybridization of mid-gap states</a:t>
            </a:r>
            <a:endParaRPr lang="en-US" sz="2400" dirty="0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332656"/>
            <a:ext cx="91440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The</a:t>
            </a:r>
            <a:r>
              <a:rPr lang="en-US" sz="2400" dirty="0" smtClean="0"/>
              <a:t> </a:t>
            </a:r>
            <a:r>
              <a:rPr lang="en-US" sz="2400" dirty="0" smtClean="0"/>
              <a:t>most opposite </a:t>
            </a:r>
            <a:r>
              <a:rPr lang="en-US" sz="2400" dirty="0" err="1" smtClean="0"/>
              <a:t>exemple</a:t>
            </a:r>
            <a:r>
              <a:rPr lang="en-US" sz="2400" dirty="0" smtClean="0"/>
              <a:t>: Heavy </a:t>
            </a:r>
            <a:r>
              <a:rPr lang="en-US" sz="2400" dirty="0" smtClean="0"/>
              <a:t>solitons in a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err="1" smtClean="0"/>
              <a:t>fermionic</a:t>
            </a:r>
            <a:r>
              <a:rPr lang="en-US" sz="2400" dirty="0" smtClean="0"/>
              <a:t> </a:t>
            </a:r>
            <a:r>
              <a:rPr lang="en-US" sz="2400" dirty="0" err="1" smtClean="0"/>
              <a:t>superfluid</a:t>
            </a:r>
            <a:r>
              <a:rPr lang="en-US" sz="2400" dirty="0" smtClean="0"/>
              <a:t> of optically trapped ultra-cold atomic gases.</a:t>
            </a:r>
            <a:r>
              <a:rPr lang="en-US" sz="2400" dirty="0" smtClean="0"/>
              <a:t>	</a:t>
            </a:r>
            <a:endParaRPr lang="en-US" sz="2400" dirty="0" smtClean="0"/>
          </a:p>
          <a:p>
            <a:r>
              <a:rPr lang="en-US" sz="2400" dirty="0" err="1" smtClean="0"/>
              <a:t>M.W</a:t>
            </a:r>
            <a:r>
              <a:rPr lang="en-US" sz="2400" dirty="0" err="1" smtClean="0"/>
              <a:t>.</a:t>
            </a:r>
            <a:r>
              <a:rPr lang="en-US" sz="2400" dirty="0" smtClean="0"/>
              <a:t> </a:t>
            </a:r>
            <a:r>
              <a:rPr lang="en-US" sz="2400" dirty="0" err="1" smtClean="0"/>
              <a:t>Zwierlein</a:t>
            </a:r>
            <a:r>
              <a:rPr lang="en-US" sz="2400" dirty="0" smtClean="0"/>
              <a:t>, MIT</a:t>
            </a:r>
          </a:p>
          <a:p>
            <a:r>
              <a:rPr lang="en-US" sz="2400" dirty="0" smtClean="0"/>
              <a:t>“We create long-lived solitons in a strongly interacting </a:t>
            </a:r>
            <a:r>
              <a:rPr lang="en-US" sz="2400" dirty="0" err="1" smtClean="0"/>
              <a:t>superfluid</a:t>
            </a:r>
            <a:r>
              <a:rPr lang="en-US" sz="2400" dirty="0" smtClean="0"/>
              <a:t> of </a:t>
            </a:r>
            <a:r>
              <a:rPr lang="en-US" sz="2400" dirty="0" err="1" smtClean="0"/>
              <a:t>fermionic</a:t>
            </a:r>
            <a:r>
              <a:rPr lang="en-US" sz="2400" dirty="0" smtClean="0"/>
              <a:t> atoms and directly observe their motion.”</a:t>
            </a:r>
            <a:endParaRPr lang="en-US" sz="2400" dirty="0"/>
          </a:p>
        </p:txBody>
      </p:sp>
      <p:pic>
        <p:nvPicPr>
          <p:cNvPr id="4188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5686" y="2852935"/>
            <a:ext cx="8482778" cy="35283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" y="476672"/>
            <a:ext cx="5715000" cy="2885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914400"/>
            <a:ext cx="2724150" cy="2154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107504" y="44624"/>
            <a:ext cx="869500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</a:rPr>
              <a:t>Only luminescence of </a:t>
            </a:r>
            <a:r>
              <a:rPr lang="en-US" sz="2400" b="1" dirty="0" err="1" smtClean="0">
                <a:solidFill>
                  <a:srgbClr val="FF33CC"/>
                </a:solidFill>
              </a:rPr>
              <a:t>cis</a:t>
            </a:r>
            <a:r>
              <a:rPr lang="en-US" sz="2400" b="1" dirty="0" smtClean="0">
                <a:solidFill>
                  <a:srgbClr val="FF33CC"/>
                </a:solidFill>
              </a:rPr>
              <a:t>-(CH)x </a:t>
            </a:r>
            <a:r>
              <a:rPr lang="en-US" sz="2400" b="1" dirty="0" err="1" smtClean="0">
                <a:solidFill>
                  <a:srgbClr val="FF33CC"/>
                </a:solidFill>
              </a:rPr>
              <a:t>vs</a:t>
            </a:r>
            <a:r>
              <a:rPr lang="en-US" sz="2400" b="1" dirty="0" smtClean="0">
                <a:solidFill>
                  <a:srgbClr val="FF33CC"/>
                </a:solidFill>
              </a:rPr>
              <a:t> only photoconductivity</a:t>
            </a:r>
          </a:p>
          <a:p>
            <a:r>
              <a:rPr lang="en-US" sz="2400" b="1" dirty="0" smtClean="0">
                <a:solidFill>
                  <a:srgbClr val="FF33CC"/>
                </a:solidFill>
              </a:rPr>
              <a:t>In  trans- (CH)x </a:t>
            </a:r>
            <a:endParaRPr lang="en-US" sz="2400" b="1" dirty="0">
              <a:solidFill>
                <a:srgbClr val="FF33CC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0" y="3356992"/>
            <a:ext cx="58395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Broad line covered by multiple phonons </a:t>
            </a:r>
            <a:br>
              <a:rPr lang="en-US" sz="2400" dirty="0" smtClean="0"/>
            </a:br>
            <a:r>
              <a:rPr lang="en-US" sz="2400" dirty="0" smtClean="0"/>
              <a:t>repetitions - vibrations of the lattice dressing </a:t>
            </a:r>
            <a:br>
              <a:rPr lang="en-US" sz="2400" dirty="0" smtClean="0"/>
            </a:br>
            <a:r>
              <a:rPr lang="en-US" sz="2400" dirty="0" smtClean="0"/>
              <a:t>of the </a:t>
            </a:r>
            <a:r>
              <a:rPr lang="en-US" sz="2400" dirty="0" err="1" smtClean="0"/>
              <a:t>selft-traped</a:t>
            </a:r>
            <a:r>
              <a:rPr lang="en-US" sz="2400" dirty="0" smtClean="0"/>
              <a:t> state </a:t>
            </a:r>
            <a:br>
              <a:rPr lang="en-US" sz="2400" dirty="0" smtClean="0"/>
            </a:br>
            <a:r>
              <a:rPr lang="en-US" dirty="0" smtClean="0"/>
              <a:t>- additional proof  of the </a:t>
            </a:r>
            <a:r>
              <a:rPr lang="en-US" dirty="0" err="1" smtClean="0"/>
              <a:t>selftrapping</a:t>
            </a:r>
            <a:r>
              <a:rPr lang="en-US" dirty="0" smtClean="0"/>
              <a:t>. </a:t>
            </a:r>
            <a:endParaRPr lang="en-US" dirty="0"/>
          </a:p>
        </p:txBody>
      </p:sp>
      <p:sp>
        <p:nvSpPr>
          <p:cNvPr id="6" name="ZoneTexte 5"/>
          <p:cNvSpPr txBox="1"/>
          <p:nvPr/>
        </p:nvSpPr>
        <p:spPr>
          <a:xfrm>
            <a:off x="6012160" y="2996952"/>
            <a:ext cx="299780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Same data, just</a:t>
            </a:r>
            <a:br>
              <a:rPr lang="en-US" sz="2400" dirty="0" smtClean="0"/>
            </a:br>
            <a:r>
              <a:rPr lang="en-US" sz="2400" dirty="0" smtClean="0"/>
              <a:t>cleaned from phonons</a:t>
            </a:r>
            <a:endParaRPr lang="en-US" sz="2400" dirty="0"/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2628800" y="4533900"/>
            <a:ext cx="6552728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/>
          <p:cNvSpPr txBox="1"/>
          <p:nvPr/>
        </p:nvSpPr>
        <p:spPr>
          <a:xfrm>
            <a:off x="4211960" y="4953000"/>
            <a:ext cx="4788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trans-PA, T=7K, pump at 2.54eV</a:t>
            </a:r>
          </a:p>
          <a:p>
            <a:r>
              <a:rPr lang="en-US" sz="2400" dirty="0" smtClean="0">
                <a:solidFill>
                  <a:srgbClr val="FF33CC"/>
                </a:solidFill>
              </a:rPr>
              <a:t>Remnant luminescence is </a:t>
            </a:r>
            <a:br>
              <a:rPr lang="en-US" sz="2400" dirty="0" smtClean="0">
                <a:solidFill>
                  <a:srgbClr val="FF33CC"/>
                </a:solidFill>
              </a:rPr>
            </a:br>
            <a:r>
              <a:rPr lang="en-US" sz="2400" dirty="0" smtClean="0">
                <a:solidFill>
                  <a:srgbClr val="FF33CC"/>
                </a:solidFill>
              </a:rPr>
              <a:t>50 times less then that of </a:t>
            </a:r>
            <a:r>
              <a:rPr lang="en-US" sz="2400" dirty="0" err="1" smtClean="0">
                <a:solidFill>
                  <a:srgbClr val="FF33CC"/>
                </a:solidFill>
              </a:rPr>
              <a:t>cis</a:t>
            </a:r>
            <a:r>
              <a:rPr lang="en-US" sz="2400" dirty="0" smtClean="0">
                <a:solidFill>
                  <a:srgbClr val="FF33CC"/>
                </a:solidFill>
              </a:rPr>
              <a:t>-PA</a:t>
            </a:r>
            <a:endParaRPr lang="en-US" sz="2400" dirty="0">
              <a:solidFill>
                <a:srgbClr val="FF33CC"/>
              </a:solidFill>
            </a:endParaRP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304800"/>
            <a:ext cx="2867025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14800" y="304800"/>
            <a:ext cx="3124200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200" y="990600"/>
            <a:ext cx="3114675" cy="179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19725" y="2505075"/>
            <a:ext cx="3343275" cy="3590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6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95475" y="2971800"/>
            <a:ext cx="3286125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1412776"/>
            <a:ext cx="8642109" cy="335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In optics </a:t>
            </a:r>
            <a:r>
              <a:rPr lang="en-US" sz="2000" dirty="0" smtClean="0"/>
              <a:t>by specific lines appearing under doping or even (?) </a:t>
            </a:r>
            <a:r>
              <a:rPr lang="en-US" sz="2000" dirty="0" smtClean="0"/>
              <a:t>pumping.</a:t>
            </a:r>
          </a:p>
          <a:p>
            <a:endParaRPr lang="en-US" sz="20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US" sz="2000" b="1" i="1" dirty="0" err="1" smtClean="0">
                <a:solidFill>
                  <a:schemeClr val="accent1">
                    <a:lumMod val="75000"/>
                  </a:schemeClr>
                </a:solidFill>
              </a:rPr>
              <a:t>ESR</a:t>
            </a:r>
            <a:r>
              <a:rPr lang="en-US" sz="2000" b="1" i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US" sz="2000" dirty="0" smtClean="0"/>
              <a:t>under low-to-moderate doping to </a:t>
            </a:r>
            <a:r>
              <a:rPr lang="en-US" sz="2000" dirty="0" smtClean="0"/>
              <a:t>detects </a:t>
            </a:r>
            <a:r>
              <a:rPr lang="en-US" sz="2000" dirty="0" smtClean="0"/>
              <a:t>no </a:t>
            </a:r>
            <a:r>
              <a:rPr lang="en-US" sz="2000" dirty="0" smtClean="0"/>
              <a:t>spins</a:t>
            </a:r>
            <a:endParaRPr lang="en-US" sz="2000" dirty="0" smtClean="0"/>
          </a:p>
          <a:p>
            <a:endParaRPr lang="en-US" sz="2000" dirty="0" smtClean="0"/>
          </a:p>
          <a:p>
            <a:r>
              <a:rPr lang="en-US" sz="2000" i="1" dirty="0" smtClean="0">
                <a:solidFill>
                  <a:schemeClr val="accent1">
                    <a:lumMod val="75000"/>
                  </a:schemeClr>
                </a:solidFill>
              </a:rPr>
              <a:t>Clear evidences</a:t>
            </a:r>
            <a:r>
              <a:rPr lang="en-US" sz="2000" dirty="0" smtClean="0"/>
              <a:t> that </a:t>
            </a:r>
            <a:r>
              <a:rPr lang="en-US" sz="2000" dirty="0" err="1" smtClean="0"/>
              <a:t>BPs</a:t>
            </a:r>
            <a:r>
              <a:rPr lang="en-US" sz="2000" dirty="0" smtClean="0"/>
              <a:t> function as the main reservoir for charge storage</a:t>
            </a:r>
            <a:br>
              <a:rPr lang="en-US" sz="2000" dirty="0" smtClean="0"/>
            </a:br>
            <a:r>
              <a:rPr lang="en-US" sz="2000" dirty="0" smtClean="0"/>
              <a:t>- generalize to junctions, to field-effect transistor! </a:t>
            </a:r>
            <a:endParaRPr lang="en-US" sz="2400" dirty="0" smtClean="0"/>
          </a:p>
          <a:p>
            <a:endParaRPr lang="en-US" sz="2000" dirty="0" smtClean="0"/>
          </a:p>
          <a:p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No clear proof</a:t>
            </a:r>
            <a:r>
              <a:rPr lang="en-US" sz="2400" dirty="0" smtClean="0"/>
              <a:t> that </a:t>
            </a:r>
            <a:r>
              <a:rPr lang="en-US" sz="2400" dirty="0" err="1" smtClean="0"/>
              <a:t>BPs</a:t>
            </a:r>
            <a:r>
              <a:rPr lang="en-US" sz="2400" dirty="0" smtClean="0"/>
              <a:t> can conduct as individual 2e particles </a:t>
            </a:r>
            <a:br>
              <a:rPr lang="en-US" sz="2400" dirty="0" smtClean="0"/>
            </a:br>
            <a:r>
              <a:rPr lang="en-US" sz="2400" dirty="0" smtClean="0"/>
              <a:t>– </a:t>
            </a:r>
            <a:r>
              <a:rPr lang="en-US" sz="2400" i="1" dirty="0" smtClean="0"/>
              <a:t>would be a  step towards the superconductivity  </a:t>
            </a:r>
            <a:r>
              <a:rPr lang="en-US" sz="2400" dirty="0" smtClean="0"/>
              <a:t>–</a:t>
            </a:r>
            <a:br>
              <a:rPr lang="en-US" sz="2400" dirty="0" smtClean="0"/>
            </a:br>
            <a:r>
              <a:rPr lang="en-US" sz="2400" dirty="0" smtClean="0"/>
              <a:t>activation into </a:t>
            </a:r>
            <a:r>
              <a:rPr lang="en-US" sz="2400" dirty="0" err="1" smtClean="0"/>
              <a:t>polarons</a:t>
            </a:r>
            <a:r>
              <a:rPr lang="en-US" sz="2400" dirty="0" smtClean="0"/>
              <a:t> may be necessary.</a:t>
            </a:r>
            <a:endParaRPr lang="en-US" sz="2400" dirty="0"/>
          </a:p>
        </p:txBody>
      </p:sp>
      <p:sp>
        <p:nvSpPr>
          <p:cNvPr id="4" name="ZoneTexte 3"/>
          <p:cNvSpPr txBox="1"/>
          <p:nvPr/>
        </p:nvSpPr>
        <p:spPr>
          <a:xfrm>
            <a:off x="914400" y="457200"/>
            <a:ext cx="4144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D1DA3"/>
                </a:solidFill>
                <a:latin typeface="Arial Black" pitchFamily="34" charset="0"/>
              </a:rPr>
              <a:t>How do we identify </a:t>
            </a:r>
            <a:r>
              <a:rPr lang="en-US" dirty="0" err="1" smtClean="0">
                <a:solidFill>
                  <a:srgbClr val="AD1DA3"/>
                </a:solidFill>
                <a:latin typeface="Arial Black" pitchFamily="34" charset="0"/>
              </a:rPr>
              <a:t>bipolarons</a:t>
            </a:r>
            <a:r>
              <a:rPr lang="en-US" dirty="0" smtClean="0">
                <a:solidFill>
                  <a:srgbClr val="AD1DA3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76200" y="0"/>
            <a:ext cx="4238625" cy="2708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626965"/>
            <a:ext cx="3305175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2636912"/>
            <a:ext cx="4176464" cy="32403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4343401" y="76200"/>
            <a:ext cx="48006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Energy schemes for </a:t>
            </a:r>
            <a:br>
              <a:rPr lang="en-US" sz="2400" dirty="0" smtClean="0"/>
            </a:br>
            <a:r>
              <a:rPr lang="en-US" sz="2400" dirty="0" smtClean="0"/>
              <a:t>a) </a:t>
            </a:r>
            <a:r>
              <a:rPr lang="en-US" sz="2400" dirty="0" smtClean="0"/>
              <a:t>2-h </a:t>
            </a:r>
            <a:r>
              <a:rPr lang="en-US" sz="2400" dirty="0" smtClean="0"/>
              <a:t>bi-polaron – 2 transitions</a:t>
            </a:r>
            <a:br>
              <a:rPr lang="en-US" sz="2400" dirty="0" smtClean="0"/>
            </a:br>
            <a:r>
              <a:rPr lang="en-US" sz="2400" dirty="0" smtClean="0"/>
              <a:t>b) </a:t>
            </a:r>
            <a:r>
              <a:rPr lang="en-US" sz="2400" dirty="0" smtClean="0"/>
              <a:t>1-h </a:t>
            </a:r>
            <a:r>
              <a:rPr lang="en-US" sz="2400" dirty="0" smtClean="0"/>
              <a:t>polaron        – 3 transitions.</a:t>
            </a:r>
            <a:br>
              <a:rPr lang="en-US" sz="2400" dirty="0" smtClean="0"/>
            </a:br>
            <a:r>
              <a:rPr lang="en-US" sz="2400" dirty="0" smtClean="0"/>
              <a:t>Both </a:t>
            </a:r>
            <a:r>
              <a:rPr lang="en-US" sz="2400" dirty="0" smtClean="0"/>
              <a:t>split inside the gap a symmetric pair of levels </a:t>
            </a:r>
            <a:r>
              <a:rPr lang="en-US" sz="2400" dirty="0" smtClean="0"/>
              <a:t>– </a:t>
            </a:r>
            <a:br>
              <a:rPr lang="en-US" sz="2400" dirty="0" smtClean="0"/>
            </a:br>
            <a:r>
              <a:rPr lang="en-US" sz="2400" dirty="0" smtClean="0"/>
              <a:t>viewed </a:t>
            </a:r>
            <a:r>
              <a:rPr lang="en-US" sz="2400" dirty="0" smtClean="0"/>
              <a:t>as splitting of the zero-energy state in PA</a:t>
            </a:r>
            <a:endParaRPr lang="en-US" sz="24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5838363"/>
            <a:ext cx="11890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One of transitions is optically forbidden, </a:t>
            </a:r>
            <a:br>
              <a:rPr lang="en-US" sz="2400" dirty="0" smtClean="0"/>
            </a:br>
            <a:r>
              <a:rPr lang="en-US" sz="2400" dirty="0" smtClean="0"/>
              <a:t>hence expect 1 transition for </a:t>
            </a:r>
            <a:r>
              <a:rPr lang="en-US" sz="2400" dirty="0" err="1" smtClean="0"/>
              <a:t>BPs</a:t>
            </a:r>
            <a:r>
              <a:rPr lang="en-US" sz="2400" dirty="0" smtClean="0"/>
              <a:t> and 2 transitions for Ps</a:t>
            </a:r>
            <a:endParaRPr lang="en-US" sz="2400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33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908720"/>
            <a:ext cx="915667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In optics</a:t>
            </a:r>
            <a:r>
              <a:rPr lang="en-US" sz="2400" dirty="0" smtClean="0"/>
              <a:t> by specific lines appearing under doping and pumping –</a:t>
            </a:r>
            <a:br>
              <a:rPr lang="en-US" sz="2400" dirty="0" smtClean="0"/>
            </a:br>
            <a:r>
              <a:rPr lang="en-US" sz="2400" dirty="0" smtClean="0"/>
              <a:t>proving their similarity.</a:t>
            </a:r>
          </a:p>
          <a:p>
            <a:endParaRPr lang="en-US" sz="2400" b="1" i="1" dirty="0" smtClean="0">
              <a:solidFill>
                <a:srgbClr val="7030A0"/>
              </a:solidFill>
            </a:endParaRPr>
          </a:p>
          <a:p>
            <a:r>
              <a:rPr lang="en-US" sz="2400" b="1" i="1" dirty="0" smtClean="0">
                <a:solidFill>
                  <a:srgbClr val="7030A0"/>
                </a:solidFill>
              </a:rPr>
              <a:t>Doing </a:t>
            </a:r>
            <a:r>
              <a:rPr lang="en-US" sz="2400" b="1" i="1" dirty="0" err="1" smtClean="0">
                <a:solidFill>
                  <a:srgbClr val="7030A0"/>
                </a:solidFill>
              </a:rPr>
              <a:t>ESR</a:t>
            </a:r>
            <a:r>
              <a:rPr lang="en-US" sz="2400" dirty="0" smtClean="0"/>
              <a:t> under low-to-moderate doping to detect the spins. </a:t>
            </a:r>
            <a:br>
              <a:rPr lang="en-US" sz="2400" dirty="0" smtClean="0"/>
            </a:br>
            <a:r>
              <a:rPr lang="en-US" sz="2400" dirty="0" smtClean="0"/>
              <a:t>Doing combined experiments for </a:t>
            </a:r>
            <a:r>
              <a:rPr lang="en-US" sz="2400" dirty="0" err="1" smtClean="0"/>
              <a:t>ESR</a:t>
            </a:r>
            <a:r>
              <a:rPr lang="en-US" sz="2400" dirty="0" smtClean="0"/>
              <a:t> under optical pumping. 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383232" y="2924944"/>
            <a:ext cx="80772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7030A0"/>
                </a:solidFill>
              </a:rPr>
              <a:t>In kinetics</a:t>
            </a:r>
            <a:r>
              <a:rPr lang="en-US" sz="2400" dirty="0" smtClean="0"/>
              <a:t>, beyond the internal optical transitions, 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 err="1" smtClean="0"/>
              <a:t>polarons</a:t>
            </a:r>
            <a:r>
              <a:rPr lang="en-US" sz="2400" dirty="0" smtClean="0"/>
              <a:t> are like electrons or holes,</a:t>
            </a:r>
            <a:br>
              <a:rPr lang="en-US" sz="2400" dirty="0" smtClean="0"/>
            </a:br>
            <a:r>
              <a:rPr lang="en-US" sz="2400" dirty="0" smtClean="0"/>
              <a:t>just ~10</a:t>
            </a:r>
            <a:r>
              <a:rPr lang="en-US" sz="2400" baseline="30000" dirty="0" smtClean="0"/>
              <a:t>0</a:t>
            </a:r>
            <a:r>
              <a:rPr lang="en-US" sz="2400" dirty="0" smtClean="0"/>
              <a:t> times more heavy, hence the reduced mobility, enhanced binding to </a:t>
            </a:r>
            <a:r>
              <a:rPr lang="en-US" sz="2400" dirty="0" err="1" smtClean="0"/>
              <a:t>dopants</a:t>
            </a:r>
            <a:r>
              <a:rPr lang="en-US" sz="2400" dirty="0" smtClean="0"/>
              <a:t>, impurities.</a:t>
            </a:r>
          </a:p>
          <a:p>
            <a:endParaRPr lang="en-US" sz="800" b="1" dirty="0" smtClean="0">
              <a:solidFill>
                <a:srgbClr val="FF66CC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09600" y="304800"/>
            <a:ext cx="51530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AD1DA3"/>
                </a:solidFill>
                <a:latin typeface="Arial Black" pitchFamily="34" charset="0"/>
              </a:rPr>
              <a:t>How do we identify </a:t>
            </a:r>
            <a:r>
              <a:rPr lang="en-US" sz="2400" dirty="0" err="1" smtClean="0">
                <a:solidFill>
                  <a:srgbClr val="AD1DA3"/>
                </a:solidFill>
                <a:latin typeface="Arial Black" pitchFamily="34" charset="0"/>
              </a:rPr>
              <a:t>polarons</a:t>
            </a:r>
            <a:r>
              <a:rPr lang="en-US" sz="2400" dirty="0" smtClean="0">
                <a:solidFill>
                  <a:srgbClr val="AD1DA3"/>
                </a:solidFill>
                <a:latin typeface="Arial Black" pitchFamily="34" charset="0"/>
              </a:rPr>
              <a:t>?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40768"/>
            <a:ext cx="891540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Two spin 1/2 </a:t>
            </a:r>
            <a:r>
              <a:rPr lang="en-US" sz="2400" dirty="0" err="1" smtClean="0"/>
              <a:t>polarons</a:t>
            </a:r>
            <a:r>
              <a:rPr lang="en-US" sz="2400" dirty="0" smtClean="0"/>
              <a:t> will produce pairs with spins either parallel (s</a:t>
            </a:r>
            <a:r>
              <a:rPr lang="en-US" sz="2400" i="1" dirty="0" smtClean="0"/>
              <a:t>p) or </a:t>
            </a:r>
            <a:r>
              <a:rPr lang="en-US" sz="2400" dirty="0" err="1" smtClean="0"/>
              <a:t>antiparallel</a:t>
            </a:r>
            <a:r>
              <a:rPr lang="en-US" sz="2400" dirty="0" smtClean="0"/>
              <a:t> (s</a:t>
            </a:r>
            <a:r>
              <a:rPr lang="en-US" sz="2400" i="1" dirty="0" smtClean="0"/>
              <a:t>ap). </a:t>
            </a:r>
            <a:br>
              <a:rPr lang="en-US" sz="2400" i="1" dirty="0" smtClean="0"/>
            </a:br>
            <a:r>
              <a:rPr lang="en-US" sz="2400" i="1" dirty="0" smtClean="0"/>
              <a:t>For non-geminate e-h pairs, both sp and sap </a:t>
            </a:r>
            <a:r>
              <a:rPr lang="en-US" sz="2400" dirty="0" smtClean="0"/>
              <a:t>pairs will form initially, </a:t>
            </a:r>
            <a:br>
              <a:rPr lang="en-US" sz="2400" dirty="0" smtClean="0"/>
            </a:br>
            <a:r>
              <a:rPr lang="en-US" sz="2400" dirty="0" smtClean="0"/>
              <a:t>but the recombination rate of s</a:t>
            </a:r>
            <a:r>
              <a:rPr lang="en-US" sz="2400" i="1" dirty="0" smtClean="0"/>
              <a:t>ap pairs is higher, leading to </a:t>
            </a:r>
            <a:r>
              <a:rPr lang="en-US" sz="2400" dirty="0" smtClean="0"/>
              <a:t>steady state populations with </a:t>
            </a:r>
            <a:r>
              <a:rPr lang="en-US" sz="2400" i="1" dirty="0" smtClean="0"/>
              <a:t>sp. </a:t>
            </a:r>
            <a:br>
              <a:rPr lang="en-US" sz="2400" i="1" dirty="0" smtClean="0"/>
            </a:br>
            <a:r>
              <a:rPr lang="en-US" sz="2400" i="1" dirty="0" smtClean="0"/>
              <a:t>MW-induced </a:t>
            </a:r>
            <a:r>
              <a:rPr lang="en-US" sz="2400" dirty="0" smtClean="0"/>
              <a:t>spin flips convert s</a:t>
            </a:r>
            <a:r>
              <a:rPr lang="en-US" sz="2400" i="1" dirty="0" smtClean="0"/>
              <a:t>p pairs into sap pairs, </a:t>
            </a:r>
            <a:br>
              <a:rPr lang="en-US" sz="2400" i="1" dirty="0" smtClean="0"/>
            </a:br>
            <a:r>
              <a:rPr lang="en-US" sz="2400" i="1" dirty="0" smtClean="0"/>
              <a:t>increasing </a:t>
            </a:r>
            <a:r>
              <a:rPr lang="en-US" sz="2400" dirty="0" smtClean="0"/>
              <a:t>the recombination rate of </a:t>
            </a:r>
            <a:r>
              <a:rPr lang="en-US" sz="2400" i="1" dirty="0" smtClean="0"/>
              <a:t>oppositely charged pairs to </a:t>
            </a:r>
            <a:r>
              <a:rPr lang="en-US" sz="2400" dirty="0" smtClean="0"/>
              <a:t>the ground state and reducing </a:t>
            </a:r>
            <a:r>
              <a:rPr lang="en-US" sz="2400" dirty="0" err="1" smtClean="0"/>
              <a:t>polaron</a:t>
            </a:r>
            <a:r>
              <a:rPr lang="en-US" sz="2400" dirty="0" smtClean="0"/>
              <a:t> populations – </a:t>
            </a:r>
            <a:br>
              <a:rPr lang="en-US" sz="2400" dirty="0" smtClean="0"/>
            </a:br>
            <a:r>
              <a:rPr lang="en-US" sz="2400" dirty="0" smtClean="0"/>
              <a:t>to be detected by the </a:t>
            </a:r>
            <a:r>
              <a:rPr lang="en-US" sz="2400" dirty="0" err="1" smtClean="0"/>
              <a:t>photoinduced</a:t>
            </a:r>
            <a:r>
              <a:rPr lang="en-US" sz="2400" dirty="0" smtClean="0"/>
              <a:t> absorption . </a:t>
            </a:r>
            <a:br>
              <a:rPr lang="en-US" sz="2400" dirty="0" smtClean="0"/>
            </a:br>
            <a:r>
              <a:rPr lang="en-US" sz="2400" i="1" dirty="0" smtClean="0"/>
              <a:t>Magnetic resonance </a:t>
            </a:r>
            <a:r>
              <a:rPr lang="en-US" sz="2400" dirty="0" smtClean="0"/>
              <a:t>will also enhance </a:t>
            </a:r>
            <a:r>
              <a:rPr lang="en-US" sz="2400" dirty="0" err="1" smtClean="0"/>
              <a:t>bipolaron</a:t>
            </a:r>
            <a:r>
              <a:rPr lang="en-US" sz="2400" dirty="0" smtClean="0"/>
              <a:t> formation</a:t>
            </a:r>
            <a:r>
              <a:rPr lang="en-US" sz="2400" i="1" dirty="0" smtClean="0"/>
              <a:t> </a:t>
            </a:r>
            <a:br>
              <a:rPr lang="en-US" sz="2400" i="1" dirty="0" smtClean="0"/>
            </a:br>
            <a:r>
              <a:rPr lang="en-US" sz="2400" dirty="0" smtClean="0"/>
              <a:t>from </a:t>
            </a:r>
            <a:r>
              <a:rPr lang="en-US" sz="2400" i="1" dirty="0" smtClean="0"/>
              <a:t>like-charged pairs.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5496" y="188640"/>
            <a:ext cx="89289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</a:rPr>
              <a:t>Combination of the techniques of the </a:t>
            </a:r>
            <a:r>
              <a:rPr lang="en-US" sz="2400" b="1" dirty="0" err="1" smtClean="0">
                <a:solidFill>
                  <a:srgbClr val="FF33CC"/>
                </a:solidFill>
              </a:rPr>
              <a:t>photoinduced</a:t>
            </a:r>
            <a:r>
              <a:rPr lang="en-US" sz="2400" b="1" dirty="0" smtClean="0">
                <a:solidFill>
                  <a:srgbClr val="FF33CC"/>
                </a:solidFill>
              </a:rPr>
              <a:t> absorption (PA) </a:t>
            </a:r>
            <a:br>
              <a:rPr lang="en-US" sz="2400" b="1" dirty="0" smtClean="0">
                <a:solidFill>
                  <a:srgbClr val="FF33CC"/>
                </a:solidFill>
              </a:rPr>
            </a:br>
            <a:r>
              <a:rPr lang="en-US" sz="2400" b="1" dirty="0" smtClean="0">
                <a:solidFill>
                  <a:srgbClr val="FF33CC"/>
                </a:solidFill>
              </a:rPr>
              <a:t>and of the PA-detected magnetic resonance (</a:t>
            </a:r>
            <a:r>
              <a:rPr lang="en-US" sz="2400" b="1" dirty="0" err="1" smtClean="0">
                <a:solidFill>
                  <a:srgbClr val="FF33CC"/>
                </a:solidFill>
              </a:rPr>
              <a:t>PADMR</a:t>
            </a:r>
            <a:r>
              <a:rPr lang="en-US" sz="2400" b="1" dirty="0" smtClean="0">
                <a:solidFill>
                  <a:srgbClr val="FF33CC"/>
                </a:solidFill>
              </a:rPr>
              <a:t>).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457200"/>
            <a:ext cx="91440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Neglecting the Coulomb repulsion </a:t>
            </a:r>
            <a:br>
              <a:rPr lang="en-US" sz="2400" dirty="0" smtClean="0"/>
            </a:br>
            <a:r>
              <a:rPr lang="en-US" sz="2400" dirty="0" smtClean="0"/>
              <a:t>(suppose two donors sit nearby as counter-ions)</a:t>
            </a:r>
            <a:br>
              <a:rPr lang="en-US" sz="2400" dirty="0" smtClean="0"/>
            </a:br>
            <a:r>
              <a:rPr lang="en-US" sz="2400" dirty="0" smtClean="0"/>
              <a:t>the </a:t>
            </a:r>
            <a:r>
              <a:rPr lang="en-US" sz="2400" dirty="0" err="1" smtClean="0"/>
              <a:t>BPs</a:t>
            </a:r>
            <a:r>
              <a:rPr lang="en-US" sz="2400" dirty="0" smtClean="0"/>
              <a:t> are always more favorable than two electrons and even two </a:t>
            </a:r>
            <a:r>
              <a:rPr lang="en-US" sz="2400" dirty="0" err="1" smtClean="0"/>
              <a:t>polarons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But taking them away from the donors  </a:t>
            </a:r>
            <a:br>
              <a:rPr lang="en-US" sz="2400" dirty="0" smtClean="0"/>
            </a:br>
            <a:r>
              <a:rPr lang="en-US" sz="2400" dirty="0" smtClean="0"/>
              <a:t>(attempt to make conduction by </a:t>
            </a:r>
            <a:r>
              <a:rPr lang="en-US" sz="2400" dirty="0" err="1" smtClean="0"/>
              <a:t>BPs</a:t>
            </a:r>
            <a:r>
              <a:rPr lang="en-US" sz="2400" dirty="0" smtClean="0"/>
              <a:t>) </a:t>
            </a:r>
            <a:br>
              <a:rPr lang="en-US" sz="2400" dirty="0" smtClean="0"/>
            </a:br>
            <a:r>
              <a:rPr lang="en-US" sz="2400" dirty="0" smtClean="0"/>
              <a:t>turns on the Coulomb repulsion between the two electrons.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Confinement scenario :</a:t>
            </a:r>
            <a:br>
              <a:rPr lang="en-US" sz="2400" dirty="0" smtClean="0"/>
            </a:br>
            <a:r>
              <a:rPr lang="en-US" sz="2400" dirty="0" smtClean="0"/>
              <a:t>the BP is a string between the two kinks at a distance  x:</a:t>
            </a:r>
          </a:p>
          <a:p>
            <a:r>
              <a:rPr lang="en-US" sz="2400" dirty="0" smtClean="0"/>
              <a:t>the BP energy, with respect to two bare electrons is</a:t>
            </a:r>
          </a:p>
          <a:p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	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bp</a:t>
            </a:r>
            <a:r>
              <a:rPr lang="en-US" sz="2800" dirty="0" smtClean="0"/>
              <a:t>=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bp</a:t>
            </a:r>
            <a:r>
              <a:rPr lang="en-US" sz="2800" dirty="0" smtClean="0"/>
              <a:t>(x)-2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=-(2</a:t>
            </a:r>
            <a:r>
              <a:rPr lang="en-US" sz="2800" dirty="0" smtClean="0">
                <a:latin typeface="Symbol" pitchFamily="18" charset="2"/>
              </a:rPr>
              <a:t>D</a:t>
            </a:r>
            <a:r>
              <a:rPr lang="en-US" sz="2800" dirty="0" smtClean="0"/>
              <a:t>-2W</a:t>
            </a:r>
            <a:r>
              <a:rPr lang="en-US" sz="2800" baseline="-25000" dirty="0" smtClean="0"/>
              <a:t>s</a:t>
            </a:r>
            <a:r>
              <a:rPr lang="en-US" sz="2800" dirty="0" smtClean="0"/>
              <a:t>)+</a:t>
            </a:r>
            <a:r>
              <a:rPr lang="en-US" sz="2800" dirty="0" err="1" smtClean="0"/>
              <a:t>F|x</a:t>
            </a:r>
            <a:r>
              <a:rPr lang="en-US" sz="2800" dirty="0" smtClean="0"/>
              <a:t>|+e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/(</a:t>
            </a:r>
            <a:r>
              <a:rPr lang="en-US" sz="2800" dirty="0" err="1" smtClean="0">
                <a:latin typeface="Symbol" pitchFamily="18" charset="2"/>
              </a:rPr>
              <a:t>e</a:t>
            </a:r>
            <a:r>
              <a:rPr lang="en-US" sz="2800" dirty="0" err="1" smtClean="0"/>
              <a:t>|x</a:t>
            </a:r>
            <a:r>
              <a:rPr lang="en-US" sz="2800" dirty="0" smtClean="0"/>
              <a:t>|)  </a:t>
            </a:r>
            <a:r>
              <a:rPr lang="en-US" sz="2000" dirty="0" smtClean="0"/>
              <a:t/>
            </a:r>
            <a:br>
              <a:rPr lang="en-US" sz="2000" dirty="0" smtClean="0"/>
            </a:br>
            <a:endParaRPr lang="en-US" sz="2000" dirty="0" smtClean="0"/>
          </a:p>
          <a:p>
            <a:pPr>
              <a:buFontTx/>
              <a:buChar char="-"/>
            </a:pPr>
            <a:r>
              <a:rPr lang="en-US" sz="2400" dirty="0" smtClean="0"/>
              <a:t>- always an optimal x: </a:t>
            </a:r>
            <a:r>
              <a:rPr lang="en-US" sz="2000" dirty="0" smtClean="0"/>
              <a:t>	</a:t>
            </a:r>
            <a:r>
              <a:rPr lang="en-US" sz="2800" dirty="0" err="1" smtClean="0">
                <a:latin typeface="Symbol" pitchFamily="18" charset="2"/>
              </a:rPr>
              <a:t>d</a:t>
            </a:r>
            <a:r>
              <a:rPr lang="en-US" sz="2800" dirty="0" err="1" smtClean="0"/>
              <a:t>W</a:t>
            </a:r>
            <a:r>
              <a:rPr lang="en-US" sz="2800" baseline="-25000" dirty="0" err="1" smtClean="0"/>
              <a:t>bp</a:t>
            </a:r>
            <a:r>
              <a:rPr lang="en-US" sz="2800" dirty="0" smtClean="0"/>
              <a:t>=-0.6</a:t>
            </a:r>
            <a:r>
              <a:rPr lang="en-US" sz="2800" dirty="0" smtClean="0">
                <a:latin typeface="Symbol" pitchFamily="18" charset="2"/>
              </a:rPr>
              <a:t>D+2(</a:t>
            </a:r>
            <a:r>
              <a:rPr lang="en-US" sz="2800" dirty="0" smtClean="0"/>
              <a:t>Fe</a:t>
            </a:r>
            <a:r>
              <a:rPr lang="en-US" sz="2800" baseline="30000" dirty="0" smtClean="0"/>
              <a:t>2</a:t>
            </a:r>
            <a:r>
              <a:rPr lang="en-US" sz="2800" dirty="0" smtClean="0"/>
              <a:t>/</a:t>
            </a:r>
            <a:r>
              <a:rPr lang="en-US" sz="2800" dirty="0" smtClean="0">
                <a:latin typeface="Symbol" pitchFamily="18" charset="2"/>
              </a:rPr>
              <a:t>e</a:t>
            </a:r>
            <a:r>
              <a:rPr lang="en-US" sz="2800" dirty="0" smtClean="0"/>
              <a:t>)</a:t>
            </a:r>
            <a:r>
              <a:rPr lang="en-US" sz="2800" baseline="30000" dirty="0" smtClean="0"/>
              <a:t>1/2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endParaRPr lang="en-US" sz="2000" dirty="0" smtClean="0"/>
          </a:p>
          <a:p>
            <a:r>
              <a:rPr lang="en-US" sz="2400" dirty="0" smtClean="0"/>
              <a:t>– favorable for small enough confinement force F.</a:t>
            </a:r>
            <a:endParaRPr lang="en-US" sz="2400" dirty="0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4" name="Titre 1"/>
          <p:cNvSpPr txBox="1">
            <a:spLocks/>
          </p:cNvSpPr>
          <p:nvPr/>
        </p:nvSpPr>
        <p:spPr>
          <a:xfrm>
            <a:off x="-36512" y="-27384"/>
            <a:ext cx="9180512" cy="57606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rgbClr val="EF47D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3D reality: interchain interactions - confinement force F≈2×10</a:t>
            </a:r>
            <a:r>
              <a:rPr kumimoji="0" lang="fr-FR" sz="2400" b="1" i="0" u="none" strike="noStrike" kern="1200" cap="none" spc="0" normalizeH="0" baseline="30000" noProof="0" smtClean="0">
                <a:ln>
                  <a:noFill/>
                </a:ln>
                <a:solidFill>
                  <a:srgbClr val="EF47D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5</a:t>
            </a:r>
            <a:r>
              <a:rPr kumimoji="0" lang="fr-FR" sz="2400" b="1" i="0" u="none" strike="noStrike" kern="1200" cap="none" spc="0" normalizeH="0" baseline="0" noProof="0" smtClean="0">
                <a:ln>
                  <a:noFill/>
                </a:ln>
                <a:solidFill>
                  <a:srgbClr val="EF47DB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V/cm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srgbClr val="EF47DB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-27384"/>
            <a:ext cx="9180512" cy="576064"/>
          </a:xfrm>
        </p:spPr>
        <p:txBody>
          <a:bodyPr>
            <a:normAutofit/>
          </a:bodyPr>
          <a:lstStyle/>
          <a:p>
            <a:r>
              <a:rPr lang="fr-FR" sz="2400" b="1" dirty="0" smtClean="0">
                <a:solidFill>
                  <a:srgbClr val="EF47DB"/>
                </a:solidFill>
              </a:rPr>
              <a:t>3D reality: interchain interactions - confinement force </a:t>
            </a:r>
            <a:r>
              <a:rPr lang="fr-FR" sz="2400" b="1" dirty="0" smtClean="0">
                <a:solidFill>
                  <a:srgbClr val="EF47DB"/>
                </a:solidFill>
              </a:rPr>
              <a:t>G≈</a:t>
            </a:r>
            <a:r>
              <a:rPr lang="fr-FR" sz="2400" b="1" dirty="0" smtClean="0">
                <a:solidFill>
                  <a:srgbClr val="EF47DB"/>
                </a:solidFill>
              </a:rPr>
              <a:t>2×10</a:t>
            </a:r>
            <a:r>
              <a:rPr lang="fr-FR" sz="2400" b="1" baseline="30000" dirty="0" smtClean="0">
                <a:solidFill>
                  <a:srgbClr val="EF47DB"/>
                </a:solidFill>
              </a:rPr>
              <a:t>5</a:t>
            </a:r>
            <a:r>
              <a:rPr lang="fr-FR" sz="2400" b="1" dirty="0" smtClean="0">
                <a:solidFill>
                  <a:srgbClr val="EF47DB"/>
                </a:solidFill>
              </a:rPr>
              <a:t>V/cm</a:t>
            </a:r>
            <a:endParaRPr lang="fr-FR" sz="2400" b="1" dirty="0">
              <a:solidFill>
                <a:srgbClr val="EF47DB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2FC7-BB77-466E-881D-BE7A9D93E932}" type="slidenum">
              <a:rPr lang="fr-FR" smtClean="0"/>
              <a:pPr/>
              <a:t>37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323528" y="621849"/>
            <a:ext cx="57606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smtClean="0">
                <a:solidFill>
                  <a:srgbClr val="4437F3"/>
                </a:solidFill>
              </a:rPr>
              <a:t>Neutral phase of trapped polarons P</a:t>
            </a:r>
            <a:endParaRPr lang="en-US" sz="2200" b="1" dirty="0">
              <a:solidFill>
                <a:srgbClr val="4437F3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4077072"/>
            <a:ext cx="89466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>
                <a:solidFill>
                  <a:srgbClr val="4437F3"/>
                </a:solidFill>
              </a:rPr>
              <a:t>Ionic phase: deconfined bi-solitons  (q=2e) occupy half  of the </a:t>
            </a:r>
            <a:r>
              <a:rPr lang="en-US" sz="2000" b="1" dirty="0" smtClean="0">
                <a:solidFill>
                  <a:srgbClr val="4437F3"/>
                </a:solidFill>
              </a:rPr>
              <a:t>dopants</a:t>
            </a:r>
            <a:endParaRPr lang="en-US" sz="2000" b="1" dirty="0" smtClean="0">
              <a:solidFill>
                <a:srgbClr val="4437F3"/>
              </a:solidFill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aphicFrame>
        <p:nvGraphicFramePr>
          <p:cNvPr id="35843" name="Object 3"/>
          <p:cNvGraphicFramePr>
            <a:graphicFrameLocks noChangeAspect="1"/>
          </p:cNvGraphicFramePr>
          <p:nvPr/>
        </p:nvGraphicFramePr>
        <p:xfrm>
          <a:off x="5934075" y="1131888"/>
          <a:ext cx="2516188" cy="977900"/>
        </p:xfrm>
        <a:graphic>
          <a:graphicData uri="http://schemas.openxmlformats.org/presentationml/2006/ole">
            <p:oleObj spid="_x0000_s710658" name="Équation" r:id="rId3" imgW="1143000" imgH="444240" progId="Equation.3">
              <p:embed/>
            </p:oleObj>
          </a:graphicData>
        </a:graphic>
      </p:graphicFrame>
      <p:sp>
        <p:nvSpPr>
          <p:cNvPr id="67" name="ZoneTexte 66"/>
          <p:cNvSpPr txBox="1"/>
          <p:nvPr/>
        </p:nvSpPr>
        <p:spPr>
          <a:xfrm>
            <a:off x="179512" y="2062009"/>
            <a:ext cx="5916556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b="1" dirty="0" smtClean="0">
                <a:solidFill>
                  <a:srgbClr val="4437F3"/>
                </a:solidFill>
              </a:rPr>
              <a:t>Neutral phase of trapped deconfined solitons DS </a:t>
            </a:r>
          </a:p>
        </p:txBody>
      </p:sp>
      <p:graphicFrame>
        <p:nvGraphicFramePr>
          <p:cNvPr id="35844" name="Object 4"/>
          <p:cNvGraphicFramePr>
            <a:graphicFrameLocks noChangeAspect="1"/>
          </p:cNvGraphicFramePr>
          <p:nvPr/>
        </p:nvGraphicFramePr>
        <p:xfrm>
          <a:off x="5652120" y="2815903"/>
          <a:ext cx="3341687" cy="973137"/>
        </p:xfrm>
        <a:graphic>
          <a:graphicData uri="http://schemas.openxmlformats.org/presentationml/2006/ole">
            <p:oleObj spid="_x0000_s710659" name="Équation" r:id="rId4" imgW="1523880" imgH="444240" progId="Equation.3">
              <p:embed/>
            </p:oleObj>
          </a:graphicData>
        </a:graphic>
      </p:graphicFrame>
      <p:graphicFrame>
        <p:nvGraphicFramePr>
          <p:cNvPr id="35845" name="Object 2"/>
          <p:cNvGraphicFramePr>
            <a:graphicFrameLocks noChangeAspect="1"/>
          </p:cNvGraphicFramePr>
          <p:nvPr/>
        </p:nvGraphicFramePr>
        <p:xfrm>
          <a:off x="4922713" y="5688013"/>
          <a:ext cx="4041775" cy="1000125"/>
        </p:xfrm>
        <a:graphic>
          <a:graphicData uri="http://schemas.openxmlformats.org/presentationml/2006/ole">
            <p:oleObj spid="_x0000_s710660" name="Équation" r:id="rId5" imgW="1688760" imgH="469800" progId="Equation.3">
              <p:embed/>
            </p:oleObj>
          </a:graphicData>
        </a:graphic>
      </p:graphicFrame>
      <p:grpSp>
        <p:nvGrpSpPr>
          <p:cNvPr id="3" name="Groupe 144"/>
          <p:cNvGrpSpPr/>
          <p:nvPr/>
        </p:nvGrpSpPr>
        <p:grpSpPr>
          <a:xfrm>
            <a:off x="35496" y="2420888"/>
            <a:ext cx="5400600" cy="1296144"/>
            <a:chOff x="35496" y="2132856"/>
            <a:chExt cx="5760640" cy="1224136"/>
          </a:xfrm>
        </p:grpSpPr>
        <p:grpSp>
          <p:nvGrpSpPr>
            <p:cNvPr id="4" name="Groupe 93"/>
            <p:cNvGrpSpPr/>
            <p:nvPr/>
          </p:nvGrpSpPr>
          <p:grpSpPr>
            <a:xfrm>
              <a:off x="35496" y="2132856"/>
              <a:ext cx="5760640" cy="1224136"/>
              <a:chOff x="179512" y="2132856"/>
              <a:chExt cx="5760640" cy="1224136"/>
            </a:xfrm>
          </p:grpSpPr>
          <p:grpSp>
            <p:nvGrpSpPr>
              <p:cNvPr id="8" name="Groupe 52"/>
              <p:cNvGrpSpPr/>
              <p:nvPr/>
            </p:nvGrpSpPr>
            <p:grpSpPr>
              <a:xfrm>
                <a:off x="179512" y="2132856"/>
                <a:ext cx="3384376" cy="1224136"/>
                <a:chOff x="5364088" y="404664"/>
                <a:chExt cx="3384376" cy="1224136"/>
              </a:xfrm>
            </p:grpSpPr>
            <p:cxnSp>
              <p:nvCxnSpPr>
                <p:cNvPr id="55" name="Connecteur droit 54"/>
                <p:cNvCxnSpPr>
                  <a:stCxn id="60" idx="2"/>
                </p:cNvCxnSpPr>
                <p:nvPr/>
              </p:nvCxnSpPr>
              <p:spPr>
                <a:xfrm rot="5400000" flipH="1" flipV="1">
                  <a:off x="6096881" y="1023059"/>
                  <a:ext cx="29617" cy="953068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9" name="Groupe 170"/>
                <p:cNvGrpSpPr/>
                <p:nvPr/>
              </p:nvGrpSpPr>
              <p:grpSpPr>
                <a:xfrm>
                  <a:off x="5364088" y="404664"/>
                  <a:ext cx="3384376" cy="1224136"/>
                  <a:chOff x="5148064" y="404664"/>
                  <a:chExt cx="3384376" cy="1224136"/>
                </a:xfrm>
              </p:grpSpPr>
              <p:cxnSp>
                <p:nvCxnSpPr>
                  <p:cNvPr id="57" name="Connecteur droit 56"/>
                  <p:cNvCxnSpPr/>
                  <p:nvPr/>
                </p:nvCxnSpPr>
                <p:spPr>
                  <a:xfrm>
                    <a:off x="7524328" y="836712"/>
                    <a:ext cx="1008112" cy="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0" name="Groupe 169"/>
                  <p:cNvGrpSpPr/>
                  <p:nvPr/>
                </p:nvGrpSpPr>
                <p:grpSpPr>
                  <a:xfrm>
                    <a:off x="5148064" y="404664"/>
                    <a:ext cx="3108522" cy="1224136"/>
                    <a:chOff x="5292080" y="404664"/>
                    <a:chExt cx="3108522" cy="1224136"/>
                  </a:xfrm>
                </p:grpSpPr>
                <p:sp>
                  <p:nvSpPr>
                    <p:cNvPr id="60" name="ZoneTexte 59"/>
                    <p:cNvSpPr txBox="1"/>
                    <p:nvPr/>
                  </p:nvSpPr>
                  <p:spPr>
                    <a:xfrm>
                      <a:off x="5292080" y="1052736"/>
                      <a:ext cx="54213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2400" b="1" dirty="0" smtClean="0">
                          <a:latin typeface="Symbol" pitchFamily="18" charset="2"/>
                        </a:rPr>
                        <a:t>-D</a:t>
                      </a:r>
                      <a:endParaRPr lang="fr-FR" sz="2400" b="1" dirty="0">
                        <a:latin typeface="Symbol" pitchFamily="18" charset="2"/>
                      </a:endParaRPr>
                    </a:p>
                  </p:txBody>
                </p:sp>
                <p:sp>
                  <p:nvSpPr>
                    <p:cNvPr id="61" name="ZoneTexte 60"/>
                    <p:cNvSpPr txBox="1"/>
                    <p:nvPr/>
                  </p:nvSpPr>
                  <p:spPr>
                    <a:xfrm>
                      <a:off x="8028384" y="404664"/>
                      <a:ext cx="372218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fr-FR" sz="2400" b="1" dirty="0" smtClean="0">
                          <a:latin typeface="Symbol" pitchFamily="18" charset="2"/>
                        </a:rPr>
                        <a:t>D</a:t>
                      </a:r>
                      <a:endParaRPr lang="fr-FR" sz="2400" b="1" dirty="0">
                        <a:latin typeface="Symbol" pitchFamily="18" charset="2"/>
                      </a:endParaRPr>
                    </a:p>
                  </p:txBody>
                </p:sp>
                <p:grpSp>
                  <p:nvGrpSpPr>
                    <p:cNvPr id="11" name="Groupe 163"/>
                    <p:cNvGrpSpPr/>
                    <p:nvPr/>
                  </p:nvGrpSpPr>
                  <p:grpSpPr>
                    <a:xfrm>
                      <a:off x="5724131" y="692696"/>
                      <a:ext cx="2664297" cy="936104"/>
                      <a:chOff x="5148064" y="836712"/>
                      <a:chExt cx="1715334" cy="343423"/>
                    </a:xfrm>
                  </p:grpSpPr>
                  <p:sp>
                    <p:nvSpPr>
                      <p:cNvPr id="66" name="Arc 65"/>
                      <p:cNvSpPr/>
                      <p:nvPr/>
                    </p:nvSpPr>
                    <p:spPr>
                      <a:xfrm flipH="1">
                        <a:off x="5999302" y="892103"/>
                        <a:ext cx="864096" cy="288032"/>
                      </a:xfrm>
                      <a:prstGeom prst="arc">
                        <a:avLst/>
                      </a:prstGeom>
                      <a:ln w="571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68" name="Arc 67"/>
                      <p:cNvSpPr/>
                      <p:nvPr/>
                    </p:nvSpPr>
                    <p:spPr>
                      <a:xfrm flipV="1">
                        <a:off x="5148064" y="836712"/>
                        <a:ext cx="864096" cy="288032"/>
                      </a:xfrm>
                      <a:prstGeom prst="arc">
                        <a:avLst/>
                      </a:prstGeom>
                      <a:ln w="571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</p:grpSp>
          </p:grpSp>
          <p:grpSp>
            <p:nvGrpSpPr>
              <p:cNvPr id="12" name="Groupe 75"/>
              <p:cNvGrpSpPr/>
              <p:nvPr/>
            </p:nvGrpSpPr>
            <p:grpSpPr>
              <a:xfrm flipH="1">
                <a:off x="2555776" y="2420888"/>
                <a:ext cx="3384376" cy="936104"/>
                <a:chOff x="5364088" y="692696"/>
                <a:chExt cx="3384376" cy="936104"/>
              </a:xfrm>
            </p:grpSpPr>
            <p:cxnSp>
              <p:nvCxnSpPr>
                <p:cNvPr id="77" name="Connecteur droit 76"/>
                <p:cNvCxnSpPr>
                  <a:stCxn id="86" idx="2"/>
                </p:cNvCxnSpPr>
                <p:nvPr/>
              </p:nvCxnSpPr>
              <p:spPr>
                <a:xfrm rot="5400000" flipH="1" flipV="1">
                  <a:off x="6096881" y="1023059"/>
                  <a:ext cx="29617" cy="953068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13" name="Groupe 170"/>
                <p:cNvGrpSpPr/>
                <p:nvPr/>
              </p:nvGrpSpPr>
              <p:grpSpPr>
                <a:xfrm>
                  <a:off x="5364088" y="692696"/>
                  <a:ext cx="3384376" cy="936104"/>
                  <a:chOff x="5148064" y="692696"/>
                  <a:chExt cx="3384376" cy="936104"/>
                </a:xfrm>
              </p:grpSpPr>
              <p:cxnSp>
                <p:nvCxnSpPr>
                  <p:cNvPr id="79" name="Connecteur droit 78"/>
                  <p:cNvCxnSpPr/>
                  <p:nvPr/>
                </p:nvCxnSpPr>
                <p:spPr>
                  <a:xfrm>
                    <a:off x="7524328" y="836712"/>
                    <a:ext cx="1008112" cy="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" name="Groupe 169"/>
                  <p:cNvGrpSpPr/>
                  <p:nvPr/>
                </p:nvGrpSpPr>
                <p:grpSpPr>
                  <a:xfrm>
                    <a:off x="5148064" y="692696"/>
                    <a:ext cx="3096348" cy="936104"/>
                    <a:chOff x="5292080" y="692696"/>
                    <a:chExt cx="3096348" cy="936104"/>
                  </a:xfrm>
                </p:grpSpPr>
                <p:sp>
                  <p:nvSpPr>
                    <p:cNvPr id="86" name="ZoneTexte 85"/>
                    <p:cNvSpPr txBox="1"/>
                    <p:nvPr/>
                  </p:nvSpPr>
                  <p:spPr>
                    <a:xfrm>
                      <a:off x="5292080" y="1052736"/>
                      <a:ext cx="542136" cy="461665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fr-FR" sz="2400" b="1" dirty="0" smtClean="0">
                          <a:latin typeface="Symbol" pitchFamily="18" charset="2"/>
                        </a:rPr>
                        <a:t>-D</a:t>
                      </a:r>
                      <a:endParaRPr lang="fr-FR" sz="2400" b="1" dirty="0">
                        <a:latin typeface="Symbol" pitchFamily="18" charset="2"/>
                      </a:endParaRPr>
                    </a:p>
                  </p:txBody>
                </p:sp>
                <p:grpSp>
                  <p:nvGrpSpPr>
                    <p:cNvPr id="15" name="Groupe 163"/>
                    <p:cNvGrpSpPr/>
                    <p:nvPr/>
                  </p:nvGrpSpPr>
                  <p:grpSpPr>
                    <a:xfrm>
                      <a:off x="5724131" y="692696"/>
                      <a:ext cx="2664297" cy="936104"/>
                      <a:chOff x="5148064" y="836712"/>
                      <a:chExt cx="1715334" cy="343423"/>
                    </a:xfrm>
                  </p:grpSpPr>
                  <p:sp>
                    <p:nvSpPr>
                      <p:cNvPr id="92" name="Arc 91"/>
                      <p:cNvSpPr/>
                      <p:nvPr/>
                    </p:nvSpPr>
                    <p:spPr>
                      <a:xfrm flipH="1">
                        <a:off x="5999302" y="892103"/>
                        <a:ext cx="864096" cy="288032"/>
                      </a:xfrm>
                      <a:prstGeom prst="arc">
                        <a:avLst/>
                      </a:prstGeom>
                      <a:ln w="571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93" name="Arc 92"/>
                      <p:cNvSpPr/>
                      <p:nvPr/>
                    </p:nvSpPr>
                    <p:spPr>
                      <a:xfrm flipV="1">
                        <a:off x="5148064" y="836712"/>
                        <a:ext cx="864096" cy="288032"/>
                      </a:xfrm>
                      <a:prstGeom prst="arc">
                        <a:avLst/>
                      </a:prstGeom>
                      <a:ln w="571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</p:grpSp>
          </p:grpSp>
        </p:grpSp>
        <p:grpSp>
          <p:nvGrpSpPr>
            <p:cNvPr id="16" name="Groupe 143"/>
            <p:cNvGrpSpPr/>
            <p:nvPr/>
          </p:nvGrpSpPr>
          <p:grpSpPr>
            <a:xfrm>
              <a:off x="1691680" y="2751311"/>
              <a:ext cx="2448272" cy="533673"/>
              <a:chOff x="1691680" y="2780928"/>
              <a:chExt cx="2448272" cy="533673"/>
            </a:xfrm>
          </p:grpSpPr>
          <p:sp>
            <p:nvSpPr>
              <p:cNvPr id="134" name="Ellipse 133"/>
              <p:cNvSpPr/>
              <p:nvPr/>
            </p:nvSpPr>
            <p:spPr>
              <a:xfrm>
                <a:off x="1691680" y="2780928"/>
                <a:ext cx="216024" cy="216024"/>
              </a:xfrm>
              <a:prstGeom prst="ellipse">
                <a:avLst/>
              </a:prstGeom>
              <a:solidFill>
                <a:srgbClr val="EF47D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5" name="Ellipse 134"/>
              <p:cNvSpPr/>
              <p:nvPr/>
            </p:nvSpPr>
            <p:spPr>
              <a:xfrm>
                <a:off x="3923928" y="2780928"/>
                <a:ext cx="216024" cy="216024"/>
              </a:xfrm>
              <a:prstGeom prst="ellipse">
                <a:avLst/>
              </a:prstGeom>
              <a:solidFill>
                <a:srgbClr val="EF47D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39" name="Connecteur droit avec flèche 138"/>
              <p:cNvCxnSpPr>
                <a:stCxn id="134" idx="6"/>
                <a:endCxn id="135" idx="2"/>
              </p:cNvCxnSpPr>
              <p:nvPr/>
            </p:nvCxnSpPr>
            <p:spPr>
              <a:xfrm>
                <a:off x="1907704" y="2888940"/>
                <a:ext cx="201622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2" name="ZoneTexte 141"/>
              <p:cNvSpPr txBox="1"/>
              <p:nvPr/>
            </p:nvSpPr>
            <p:spPr>
              <a:xfrm>
                <a:off x="2627784" y="2852936"/>
                <a:ext cx="31451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/>
                  <a:t>L</a:t>
                </a:r>
                <a:endParaRPr lang="fr-FR" sz="2400" b="1" dirty="0"/>
              </a:p>
            </p:txBody>
          </p:sp>
        </p:grpSp>
      </p:grpSp>
      <p:grpSp>
        <p:nvGrpSpPr>
          <p:cNvPr id="17" name="Groupe 146"/>
          <p:cNvGrpSpPr/>
          <p:nvPr/>
        </p:nvGrpSpPr>
        <p:grpSpPr>
          <a:xfrm>
            <a:off x="107504" y="5229200"/>
            <a:ext cx="4494192" cy="1224136"/>
            <a:chOff x="187896" y="4293096"/>
            <a:chExt cx="4638208" cy="1080120"/>
          </a:xfrm>
        </p:grpSpPr>
        <p:grpSp>
          <p:nvGrpSpPr>
            <p:cNvPr id="18" name="Groupe 93"/>
            <p:cNvGrpSpPr/>
            <p:nvPr/>
          </p:nvGrpSpPr>
          <p:grpSpPr>
            <a:xfrm>
              <a:off x="187896" y="4293096"/>
              <a:ext cx="4638208" cy="1080120"/>
              <a:chOff x="179512" y="2276872"/>
              <a:chExt cx="4638208" cy="1080120"/>
            </a:xfrm>
          </p:grpSpPr>
          <p:grpSp>
            <p:nvGrpSpPr>
              <p:cNvPr id="19" name="Groupe 52"/>
              <p:cNvGrpSpPr/>
              <p:nvPr/>
            </p:nvGrpSpPr>
            <p:grpSpPr>
              <a:xfrm>
                <a:off x="179512" y="2276872"/>
                <a:ext cx="3028130" cy="1080120"/>
                <a:chOff x="5364088" y="548680"/>
                <a:chExt cx="3028130" cy="1080120"/>
              </a:xfrm>
            </p:grpSpPr>
            <p:cxnSp>
              <p:nvCxnSpPr>
                <p:cNvPr id="117" name="Connecteur droit 116"/>
                <p:cNvCxnSpPr>
                  <a:stCxn id="121" idx="2"/>
                </p:cNvCxnSpPr>
                <p:nvPr/>
              </p:nvCxnSpPr>
              <p:spPr>
                <a:xfrm rot="5400000" flipH="1" flipV="1">
                  <a:off x="6096881" y="1023059"/>
                  <a:ext cx="29617" cy="953068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0" name="Groupe 169"/>
                <p:cNvGrpSpPr/>
                <p:nvPr/>
              </p:nvGrpSpPr>
              <p:grpSpPr>
                <a:xfrm>
                  <a:off x="5364088" y="548680"/>
                  <a:ext cx="3028130" cy="1080120"/>
                  <a:chOff x="5292080" y="548680"/>
                  <a:chExt cx="3028130" cy="1080120"/>
                </a:xfrm>
              </p:grpSpPr>
              <p:sp>
                <p:nvSpPr>
                  <p:cNvPr id="121" name="ZoneTexte 120"/>
                  <p:cNvSpPr txBox="1"/>
                  <p:nvPr/>
                </p:nvSpPr>
                <p:spPr>
                  <a:xfrm>
                    <a:off x="5292080" y="1052736"/>
                    <a:ext cx="54213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2400" b="1" dirty="0" smtClean="0">
                        <a:latin typeface="Symbol" pitchFamily="18" charset="2"/>
                      </a:rPr>
                      <a:t>-D</a:t>
                    </a:r>
                    <a:endParaRPr lang="fr-FR" sz="2400" b="1" dirty="0">
                      <a:latin typeface="Symbol" pitchFamily="18" charset="2"/>
                    </a:endParaRPr>
                  </a:p>
                </p:txBody>
              </p:sp>
              <p:sp>
                <p:nvSpPr>
                  <p:cNvPr id="122" name="ZoneTexte 121"/>
                  <p:cNvSpPr txBox="1"/>
                  <p:nvPr/>
                </p:nvSpPr>
                <p:spPr>
                  <a:xfrm>
                    <a:off x="7947992" y="548680"/>
                    <a:ext cx="372218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2400" b="1" dirty="0" smtClean="0">
                        <a:latin typeface="Symbol" pitchFamily="18" charset="2"/>
                      </a:rPr>
                      <a:t>D</a:t>
                    </a:r>
                    <a:endParaRPr lang="fr-FR" sz="2400" b="1" dirty="0">
                      <a:latin typeface="Symbol" pitchFamily="18" charset="2"/>
                    </a:endParaRPr>
                  </a:p>
                </p:txBody>
              </p:sp>
              <p:grpSp>
                <p:nvGrpSpPr>
                  <p:cNvPr id="21" name="Groupe 163"/>
                  <p:cNvGrpSpPr/>
                  <p:nvPr/>
                </p:nvGrpSpPr>
                <p:grpSpPr>
                  <a:xfrm>
                    <a:off x="5724131" y="692696"/>
                    <a:ext cx="2045446" cy="936104"/>
                    <a:chOff x="5148064" y="836712"/>
                    <a:chExt cx="1316904" cy="343423"/>
                  </a:xfrm>
                </p:grpSpPr>
                <p:sp>
                  <p:nvSpPr>
                    <p:cNvPr id="124" name="Arc 123"/>
                    <p:cNvSpPr/>
                    <p:nvPr/>
                  </p:nvSpPr>
                  <p:spPr>
                    <a:xfrm flipH="1">
                      <a:off x="5930790" y="892103"/>
                      <a:ext cx="534178" cy="288032"/>
                    </a:xfrm>
                    <a:prstGeom prst="arc">
                      <a:avLst/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125" name="Arc 124"/>
                    <p:cNvSpPr/>
                    <p:nvPr/>
                  </p:nvSpPr>
                  <p:spPr>
                    <a:xfrm flipV="1">
                      <a:off x="5148064" y="836712"/>
                      <a:ext cx="782726" cy="290589"/>
                    </a:xfrm>
                    <a:prstGeom prst="arc">
                      <a:avLst>
                        <a:gd name="adj1" fmla="val 16200000"/>
                        <a:gd name="adj2" fmla="val 3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</p:grpSp>
          </p:grpSp>
          <p:grpSp>
            <p:nvGrpSpPr>
              <p:cNvPr id="22" name="Groupe 75"/>
              <p:cNvGrpSpPr/>
              <p:nvPr/>
            </p:nvGrpSpPr>
            <p:grpSpPr>
              <a:xfrm flipH="1">
                <a:off x="2187353" y="2564904"/>
                <a:ext cx="2630367" cy="648072"/>
                <a:chOff x="6486520" y="836712"/>
                <a:chExt cx="2630367" cy="648072"/>
              </a:xfrm>
            </p:grpSpPr>
            <p:cxnSp>
              <p:nvCxnSpPr>
                <p:cNvPr id="109" name="Connecteur droit 108"/>
                <p:cNvCxnSpPr/>
                <p:nvPr/>
              </p:nvCxnSpPr>
              <p:spPr>
                <a:xfrm rot="10800000" flipH="1">
                  <a:off x="6884640" y="1484784"/>
                  <a:ext cx="792088" cy="0"/>
                </a:xfrm>
                <a:prstGeom prst="line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3" name="Groupe 170"/>
                <p:cNvGrpSpPr/>
                <p:nvPr/>
              </p:nvGrpSpPr>
              <p:grpSpPr>
                <a:xfrm>
                  <a:off x="6486520" y="836712"/>
                  <a:ext cx="2630367" cy="605681"/>
                  <a:chOff x="6270496" y="836712"/>
                  <a:chExt cx="2630367" cy="605681"/>
                </a:xfrm>
              </p:grpSpPr>
              <p:cxnSp>
                <p:nvCxnSpPr>
                  <p:cNvPr id="111" name="Connecteur droit 110"/>
                  <p:cNvCxnSpPr/>
                  <p:nvPr/>
                </p:nvCxnSpPr>
                <p:spPr>
                  <a:xfrm rot="10800000" flipH="1">
                    <a:off x="8375909" y="836712"/>
                    <a:ext cx="524954" cy="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sp>
                <p:nvSpPr>
                  <p:cNvPr id="113" name="ZoneTexte 112"/>
                  <p:cNvSpPr txBox="1"/>
                  <p:nvPr/>
                </p:nvSpPr>
                <p:spPr>
                  <a:xfrm>
                    <a:off x="6270496" y="980728"/>
                    <a:ext cx="542136" cy="461665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fr-FR" sz="2400" b="1" dirty="0" smtClean="0">
                        <a:latin typeface="Symbol" pitchFamily="18" charset="2"/>
                      </a:rPr>
                      <a:t>-D</a:t>
                    </a:r>
                    <a:endParaRPr lang="fr-FR" sz="2400" b="1" dirty="0">
                      <a:latin typeface="Symbol" pitchFamily="18" charset="2"/>
                    </a:endParaRPr>
                  </a:p>
                </p:txBody>
              </p:sp>
            </p:grpSp>
          </p:grpSp>
        </p:grpSp>
        <p:grpSp>
          <p:nvGrpSpPr>
            <p:cNvPr id="24" name="Groupe 145"/>
            <p:cNvGrpSpPr/>
            <p:nvPr/>
          </p:nvGrpSpPr>
          <p:grpSpPr>
            <a:xfrm>
              <a:off x="1691680" y="4444081"/>
              <a:ext cx="2592288" cy="929135"/>
              <a:chOff x="1691680" y="4444081"/>
              <a:chExt cx="2592288" cy="929135"/>
            </a:xfrm>
          </p:grpSpPr>
          <p:grpSp>
            <p:nvGrpSpPr>
              <p:cNvPr id="25" name="Groupe 131"/>
              <p:cNvGrpSpPr/>
              <p:nvPr/>
            </p:nvGrpSpPr>
            <p:grpSpPr>
              <a:xfrm>
                <a:off x="2267744" y="4444081"/>
                <a:ext cx="2016224" cy="929135"/>
                <a:chOff x="1971325" y="4581128"/>
                <a:chExt cx="2016224" cy="929135"/>
              </a:xfrm>
            </p:grpSpPr>
            <p:sp>
              <p:nvSpPr>
                <p:cNvPr id="130" name="Arc 129"/>
                <p:cNvSpPr/>
                <p:nvPr/>
              </p:nvSpPr>
              <p:spPr>
                <a:xfrm>
                  <a:off x="1971325" y="4725144"/>
                  <a:ext cx="829697" cy="785119"/>
                </a:xfrm>
                <a:prstGeom prst="arc">
                  <a:avLst/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31" name="Arc 130"/>
                <p:cNvSpPr/>
                <p:nvPr/>
              </p:nvSpPr>
              <p:spPr>
                <a:xfrm flipH="1" flipV="1">
                  <a:off x="2771800" y="4581128"/>
                  <a:ext cx="1215749" cy="792088"/>
                </a:xfrm>
                <a:prstGeom prst="arc">
                  <a:avLst>
                    <a:gd name="adj1" fmla="val 16200000"/>
                    <a:gd name="adj2" fmla="val 3"/>
                  </a:avLst>
                </a:prstGeom>
                <a:ln w="57150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  <p:sp>
            <p:nvSpPr>
              <p:cNvPr id="136" name="Ellipse 135"/>
              <p:cNvSpPr/>
              <p:nvPr/>
            </p:nvSpPr>
            <p:spPr>
              <a:xfrm>
                <a:off x="3995936" y="4797152"/>
                <a:ext cx="216024" cy="216024"/>
              </a:xfrm>
              <a:prstGeom prst="ellipse">
                <a:avLst/>
              </a:prstGeom>
              <a:solidFill>
                <a:srgbClr val="EF47D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sp>
            <p:nvSpPr>
              <p:cNvPr id="137" name="Ellipse 136"/>
              <p:cNvSpPr/>
              <p:nvPr/>
            </p:nvSpPr>
            <p:spPr>
              <a:xfrm>
                <a:off x="1691680" y="4797152"/>
                <a:ext cx="216024" cy="216024"/>
              </a:xfrm>
              <a:prstGeom prst="ellipse">
                <a:avLst/>
              </a:prstGeom>
              <a:solidFill>
                <a:srgbClr val="EF47DB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 dirty="0"/>
              </a:p>
            </p:txBody>
          </p:sp>
          <p:cxnSp>
            <p:nvCxnSpPr>
              <p:cNvPr id="140" name="Connecteur droit avec flèche 139"/>
              <p:cNvCxnSpPr/>
              <p:nvPr/>
            </p:nvCxnSpPr>
            <p:spPr>
              <a:xfrm>
                <a:off x="1835696" y="4941168"/>
                <a:ext cx="1296144" cy="1588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arrow"/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3" name="ZoneTexte 142"/>
              <p:cNvSpPr txBox="1"/>
              <p:nvPr/>
            </p:nvSpPr>
            <p:spPr>
              <a:xfrm>
                <a:off x="2339752" y="4869160"/>
                <a:ext cx="32573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/>
                  <a:t>x</a:t>
                </a:r>
                <a:endParaRPr lang="fr-FR" sz="2400" b="1" dirty="0"/>
              </a:p>
            </p:txBody>
          </p:sp>
        </p:grpSp>
      </p:grpSp>
      <p:grpSp>
        <p:nvGrpSpPr>
          <p:cNvPr id="26" name="Groupe 171"/>
          <p:cNvGrpSpPr/>
          <p:nvPr/>
        </p:nvGrpSpPr>
        <p:grpSpPr>
          <a:xfrm>
            <a:off x="395536" y="1340768"/>
            <a:ext cx="4824536" cy="504056"/>
            <a:chOff x="395536" y="764704"/>
            <a:chExt cx="4824536" cy="504056"/>
          </a:xfrm>
        </p:grpSpPr>
        <p:grpSp>
          <p:nvGrpSpPr>
            <p:cNvPr id="27" name="Groupe 147"/>
            <p:cNvGrpSpPr/>
            <p:nvPr/>
          </p:nvGrpSpPr>
          <p:grpSpPr>
            <a:xfrm>
              <a:off x="395536" y="807095"/>
              <a:ext cx="2388442" cy="461665"/>
              <a:chOff x="5436096" y="5281570"/>
              <a:chExt cx="2388442" cy="461665"/>
            </a:xfrm>
          </p:grpSpPr>
          <p:sp>
            <p:nvSpPr>
              <p:cNvPr id="149" name="ZoneTexte 148"/>
              <p:cNvSpPr txBox="1"/>
              <p:nvPr/>
            </p:nvSpPr>
            <p:spPr>
              <a:xfrm>
                <a:off x="5437566" y="5281570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Symbol" pitchFamily="18" charset="2"/>
                  </a:rPr>
                  <a:t>D</a:t>
                </a:r>
                <a:endParaRPr lang="fr-FR" sz="2400" b="1" dirty="0">
                  <a:latin typeface="Symbol" pitchFamily="18" charset="2"/>
                </a:endParaRPr>
              </a:p>
            </p:txBody>
          </p:sp>
          <p:sp>
            <p:nvSpPr>
              <p:cNvPr id="150" name="ZoneTexte 149"/>
              <p:cNvSpPr txBox="1"/>
              <p:nvPr/>
            </p:nvSpPr>
            <p:spPr>
              <a:xfrm>
                <a:off x="7452320" y="5281570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Symbol" pitchFamily="18" charset="2"/>
                  </a:rPr>
                  <a:t>D</a:t>
                </a:r>
                <a:endParaRPr lang="fr-FR" sz="2400" b="1" dirty="0">
                  <a:latin typeface="Symbol" pitchFamily="18" charset="2"/>
                </a:endParaRPr>
              </a:p>
            </p:txBody>
          </p:sp>
          <p:grpSp>
            <p:nvGrpSpPr>
              <p:cNvPr id="28" name="Groupe 145"/>
              <p:cNvGrpSpPr/>
              <p:nvPr/>
            </p:nvGrpSpPr>
            <p:grpSpPr>
              <a:xfrm>
                <a:off x="5436096" y="5353578"/>
                <a:ext cx="2305726" cy="235662"/>
                <a:chOff x="5436096" y="5353578"/>
                <a:chExt cx="2305726" cy="235662"/>
              </a:xfrm>
            </p:grpSpPr>
            <p:cxnSp>
              <p:nvCxnSpPr>
                <p:cNvPr id="152" name="Connecteur droit 151"/>
                <p:cNvCxnSpPr/>
                <p:nvPr/>
              </p:nvCxnSpPr>
              <p:spPr>
                <a:xfrm>
                  <a:off x="5436096" y="5353578"/>
                  <a:ext cx="793558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3" name="Connecteur droit 152"/>
                <p:cNvCxnSpPr/>
                <p:nvPr/>
              </p:nvCxnSpPr>
              <p:spPr>
                <a:xfrm>
                  <a:off x="6948264" y="5373217"/>
                  <a:ext cx="793558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29" name="Groupe 144"/>
                <p:cNvGrpSpPr/>
                <p:nvPr/>
              </p:nvGrpSpPr>
              <p:grpSpPr>
                <a:xfrm>
                  <a:off x="5940154" y="5373217"/>
                  <a:ext cx="1296144" cy="216023"/>
                  <a:chOff x="5940153" y="4797152"/>
                  <a:chExt cx="1944215" cy="412409"/>
                </a:xfrm>
              </p:grpSpPr>
              <p:sp>
                <p:nvSpPr>
                  <p:cNvPr id="155" name="Arc 154"/>
                  <p:cNvSpPr/>
                  <p:nvPr/>
                </p:nvSpPr>
                <p:spPr>
                  <a:xfrm rot="5400000">
                    <a:off x="6706054" y="4679321"/>
                    <a:ext cx="412409" cy="648072"/>
                  </a:xfrm>
                  <a:prstGeom prst="arc">
                    <a:avLst>
                      <a:gd name="adj1" fmla="val 16200000"/>
                      <a:gd name="adj2" fmla="val 5418222"/>
                    </a:avLst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56" name="Arc 155"/>
                  <p:cNvSpPr/>
                  <p:nvPr/>
                </p:nvSpPr>
                <p:spPr>
                  <a:xfrm rot="16200000" flipV="1">
                    <a:off x="7354127" y="4679321"/>
                    <a:ext cx="412409" cy="648072"/>
                  </a:xfrm>
                  <a:prstGeom prst="arc">
                    <a:avLst>
                      <a:gd name="adj1" fmla="val 639487"/>
                      <a:gd name="adj2" fmla="val 5418222"/>
                    </a:avLst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57" name="Arc 156"/>
                  <p:cNvSpPr/>
                  <p:nvPr/>
                </p:nvSpPr>
                <p:spPr>
                  <a:xfrm rot="5400000" flipH="1" flipV="1">
                    <a:off x="6057984" y="4679321"/>
                    <a:ext cx="412409" cy="648072"/>
                  </a:xfrm>
                  <a:prstGeom prst="arc">
                    <a:avLst>
                      <a:gd name="adj1" fmla="val 639487"/>
                      <a:gd name="adj2" fmla="val 5418222"/>
                    </a:avLst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</p:grpSp>
        <p:grpSp>
          <p:nvGrpSpPr>
            <p:cNvPr id="30" name="Groupe 157"/>
            <p:cNvGrpSpPr/>
            <p:nvPr/>
          </p:nvGrpSpPr>
          <p:grpSpPr>
            <a:xfrm>
              <a:off x="2483768" y="807095"/>
              <a:ext cx="2736304" cy="461665"/>
              <a:chOff x="5088234" y="5281570"/>
              <a:chExt cx="2736304" cy="461665"/>
            </a:xfrm>
          </p:grpSpPr>
          <p:sp>
            <p:nvSpPr>
              <p:cNvPr id="160" name="ZoneTexte 159"/>
              <p:cNvSpPr txBox="1"/>
              <p:nvPr/>
            </p:nvSpPr>
            <p:spPr>
              <a:xfrm>
                <a:off x="7452320" y="5281570"/>
                <a:ext cx="372218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fr-FR" sz="2400" b="1" dirty="0" smtClean="0">
                    <a:latin typeface="Symbol" pitchFamily="18" charset="2"/>
                  </a:rPr>
                  <a:t>D</a:t>
                </a:r>
                <a:endParaRPr lang="fr-FR" sz="2400" b="1" dirty="0">
                  <a:latin typeface="Symbol" pitchFamily="18" charset="2"/>
                </a:endParaRPr>
              </a:p>
            </p:txBody>
          </p:sp>
          <p:grpSp>
            <p:nvGrpSpPr>
              <p:cNvPr id="31" name="Groupe 145"/>
              <p:cNvGrpSpPr/>
              <p:nvPr/>
            </p:nvGrpSpPr>
            <p:grpSpPr>
              <a:xfrm>
                <a:off x="5088234" y="5353579"/>
                <a:ext cx="2653588" cy="235661"/>
                <a:chOff x="5088234" y="5353579"/>
                <a:chExt cx="2653588" cy="235661"/>
              </a:xfrm>
            </p:grpSpPr>
            <p:cxnSp>
              <p:nvCxnSpPr>
                <p:cNvPr id="162" name="Connecteur droit 161"/>
                <p:cNvCxnSpPr/>
                <p:nvPr/>
              </p:nvCxnSpPr>
              <p:spPr>
                <a:xfrm flipV="1">
                  <a:off x="5088234" y="5353579"/>
                  <a:ext cx="1141420" cy="29616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3" name="Connecteur droit 162"/>
                <p:cNvCxnSpPr/>
                <p:nvPr/>
              </p:nvCxnSpPr>
              <p:spPr>
                <a:xfrm>
                  <a:off x="6948264" y="5373217"/>
                  <a:ext cx="793558" cy="0"/>
                </a:xfrm>
                <a:prstGeom prst="line">
                  <a:avLst/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grpSp>
              <p:nvGrpSpPr>
                <p:cNvPr id="35840" name="Groupe 144"/>
                <p:cNvGrpSpPr/>
                <p:nvPr/>
              </p:nvGrpSpPr>
              <p:grpSpPr>
                <a:xfrm>
                  <a:off x="5940154" y="5373217"/>
                  <a:ext cx="1296144" cy="216023"/>
                  <a:chOff x="5940153" y="4797152"/>
                  <a:chExt cx="1944215" cy="412409"/>
                </a:xfrm>
              </p:grpSpPr>
              <p:sp>
                <p:nvSpPr>
                  <p:cNvPr id="165" name="Arc 164"/>
                  <p:cNvSpPr/>
                  <p:nvPr/>
                </p:nvSpPr>
                <p:spPr>
                  <a:xfrm rot="5400000">
                    <a:off x="6706054" y="4679321"/>
                    <a:ext cx="412409" cy="648072"/>
                  </a:xfrm>
                  <a:prstGeom prst="arc">
                    <a:avLst>
                      <a:gd name="adj1" fmla="val 16200000"/>
                      <a:gd name="adj2" fmla="val 5418222"/>
                    </a:avLst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66" name="Arc 165"/>
                  <p:cNvSpPr/>
                  <p:nvPr/>
                </p:nvSpPr>
                <p:spPr>
                  <a:xfrm rot="16200000" flipV="1">
                    <a:off x="7354127" y="4679321"/>
                    <a:ext cx="412409" cy="648072"/>
                  </a:xfrm>
                  <a:prstGeom prst="arc">
                    <a:avLst>
                      <a:gd name="adj1" fmla="val 639487"/>
                      <a:gd name="adj2" fmla="val 5418222"/>
                    </a:avLst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67" name="Arc 166"/>
                  <p:cNvSpPr/>
                  <p:nvPr/>
                </p:nvSpPr>
                <p:spPr>
                  <a:xfrm rot="5400000" flipH="1" flipV="1">
                    <a:off x="6057984" y="4679321"/>
                    <a:ext cx="412409" cy="648072"/>
                  </a:xfrm>
                  <a:prstGeom prst="arc">
                    <a:avLst>
                      <a:gd name="adj1" fmla="val 639487"/>
                      <a:gd name="adj2" fmla="val 5418222"/>
                    </a:avLst>
                  </a:prstGeom>
                  <a:ln w="57150">
                    <a:solidFill>
                      <a:srgbClr val="7030A0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</p:grpSp>
        </p:grpSp>
        <p:sp>
          <p:nvSpPr>
            <p:cNvPr id="170" name="Ellipse 169"/>
            <p:cNvSpPr/>
            <p:nvPr/>
          </p:nvSpPr>
          <p:spPr>
            <a:xfrm>
              <a:off x="3923928" y="764704"/>
              <a:ext cx="216024" cy="216024"/>
            </a:xfrm>
            <a:prstGeom prst="ellipse">
              <a:avLst/>
            </a:prstGeom>
            <a:solidFill>
              <a:srgbClr val="EF4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1475656" y="764704"/>
              <a:ext cx="216024" cy="216024"/>
            </a:xfrm>
            <a:prstGeom prst="ellipse">
              <a:avLst/>
            </a:prstGeom>
            <a:solidFill>
              <a:srgbClr val="EF4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</p:grpSp>
      <p:cxnSp>
        <p:nvCxnSpPr>
          <p:cNvPr id="82" name="Connecteur droit avec flèche 81"/>
          <p:cNvCxnSpPr/>
          <p:nvPr/>
        </p:nvCxnSpPr>
        <p:spPr>
          <a:xfrm>
            <a:off x="3635896" y="1268760"/>
            <a:ext cx="64807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ZoneTexte 86"/>
          <p:cNvSpPr txBox="1"/>
          <p:nvPr/>
        </p:nvSpPr>
        <p:spPr>
          <a:xfrm>
            <a:off x="3851920" y="909881"/>
            <a:ext cx="2904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/>
              <a:t>ξ</a:t>
            </a:r>
            <a:endParaRPr lang="en-US" sz="2200" dirty="0"/>
          </a:p>
        </p:txBody>
      </p:sp>
      <p:cxnSp>
        <p:nvCxnSpPr>
          <p:cNvPr id="88" name="Connecteur droit avec flèche 87"/>
          <p:cNvCxnSpPr/>
          <p:nvPr/>
        </p:nvCxnSpPr>
        <p:spPr>
          <a:xfrm>
            <a:off x="3419872" y="2852936"/>
            <a:ext cx="648072" cy="1588"/>
          </a:xfrm>
          <a:prstGeom prst="straightConnector1">
            <a:avLst/>
          </a:prstGeom>
          <a:ln>
            <a:solidFill>
              <a:schemeClr val="tx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ZoneTexte 88"/>
          <p:cNvSpPr txBox="1"/>
          <p:nvPr/>
        </p:nvSpPr>
        <p:spPr>
          <a:xfrm>
            <a:off x="3635896" y="2494057"/>
            <a:ext cx="29046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sz="2200" dirty="0" smtClean="0"/>
              <a:t>ξ</a:t>
            </a:r>
            <a:endParaRPr lang="en-US" sz="2200" dirty="0"/>
          </a:p>
        </p:txBody>
      </p:sp>
      <p:graphicFrame>
        <p:nvGraphicFramePr>
          <p:cNvPr id="35846" name="Object 2"/>
          <p:cNvGraphicFramePr>
            <a:graphicFrameLocks noChangeAspect="1"/>
          </p:cNvGraphicFramePr>
          <p:nvPr/>
        </p:nvGraphicFramePr>
        <p:xfrm>
          <a:off x="4139952" y="4724400"/>
          <a:ext cx="4864100" cy="946150"/>
        </p:xfrm>
        <a:graphic>
          <a:graphicData uri="http://schemas.openxmlformats.org/presentationml/2006/ole">
            <p:oleObj spid="_x0000_s710661" name="Équation" r:id="rId6" imgW="20318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-36512" y="33536"/>
            <a:ext cx="9180512" cy="371128"/>
          </a:xfrm>
        </p:spPr>
        <p:txBody>
          <a:bodyPr>
            <a:noAutofit/>
          </a:bodyPr>
          <a:lstStyle/>
          <a:p>
            <a:r>
              <a:rPr lang="fr-FR" sz="2400" b="1" dirty="0" smtClean="0">
                <a:solidFill>
                  <a:srgbClr val="EF47DB"/>
                </a:solidFill>
              </a:rPr>
              <a:t>Tunneling conduction by transformations </a:t>
            </a:r>
            <a:r>
              <a:rPr lang="fr-FR" sz="2400" b="1" dirty="0" err="1" smtClean="0">
                <a:solidFill>
                  <a:srgbClr val="EF47DB"/>
                </a:solidFill>
              </a:rPr>
              <a:t>polaron</a:t>
            </a:r>
            <a:r>
              <a:rPr lang="fr-FR" sz="2400" b="1" dirty="0" smtClean="0">
                <a:solidFill>
                  <a:srgbClr val="EF47DB"/>
                </a:solidFill>
              </a:rPr>
              <a:t> -&gt; </a:t>
            </a:r>
            <a:r>
              <a:rPr lang="fr-FR" sz="2400" b="1" dirty="0" err="1" smtClean="0">
                <a:solidFill>
                  <a:srgbClr val="EF47DB"/>
                </a:solidFill>
              </a:rPr>
              <a:t>bisoliton</a:t>
            </a:r>
            <a:endParaRPr lang="fr-FR" sz="2400" b="1" dirty="0">
              <a:solidFill>
                <a:srgbClr val="EF47DB"/>
              </a:solidFill>
            </a:endParaRP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2FC7-BB77-466E-881D-BE7A9D93E932}" type="slidenum">
              <a:rPr lang="fr-FR" smtClean="0"/>
              <a:pPr/>
              <a:t>38</a:t>
            </a:fld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332656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trapped polarons. Transfer of the bound electron at </a:t>
            </a:r>
            <a:r>
              <a:rPr lang="en-US" sz="2400" b="1" dirty="0" smtClean="0"/>
              <a:t>E</a:t>
            </a:r>
            <a:r>
              <a:rPr lang="en-US" sz="2400" b="1" baseline="-25000" dirty="0" smtClean="0"/>
              <a:t>b</a:t>
            </a:r>
            <a:r>
              <a:rPr lang="en-US" sz="2400" b="1" dirty="0" smtClean="0"/>
              <a:t> &lt; </a:t>
            </a:r>
            <a:r>
              <a:rPr lang="fr-FR" sz="2400" b="1" dirty="0" smtClean="0">
                <a:latin typeface="Symbol" pitchFamily="18" charset="2"/>
              </a:rPr>
              <a:t>D</a:t>
            </a:r>
            <a:r>
              <a:rPr lang="fr-FR" sz="2400" dirty="0" smtClean="0">
                <a:latin typeface="Symbol" pitchFamily="18" charset="2"/>
              </a:rPr>
              <a:t>.</a:t>
            </a:r>
          </a:p>
          <a:p>
            <a:r>
              <a:rPr lang="en-US" sz="2400" dirty="0" smtClean="0"/>
              <a:t>Confinement energy </a:t>
            </a:r>
            <a:r>
              <a:rPr lang="en-US" sz="2400" b="1" dirty="0" smtClean="0"/>
              <a:t>EL  </a:t>
            </a:r>
            <a:r>
              <a:rPr lang="en-US" sz="2400" dirty="0" smtClean="0"/>
              <a:t>gain</a:t>
            </a:r>
            <a:r>
              <a:rPr lang="en-US" sz="2400" b="1" dirty="0" smtClean="0"/>
              <a:t> </a:t>
            </a:r>
            <a:r>
              <a:rPr lang="en-US" sz="2400" dirty="0" err="1" smtClean="0"/>
              <a:t>gain</a:t>
            </a:r>
            <a:r>
              <a:rPr lang="en-US" sz="2400" dirty="0" smtClean="0"/>
              <a:t> against repulsion </a:t>
            </a:r>
            <a:r>
              <a:rPr lang="en-US" sz="2400" b="1" dirty="0" smtClean="0"/>
              <a:t>U</a:t>
            </a:r>
            <a:r>
              <a:rPr lang="en-US" sz="2400" dirty="0" smtClean="0"/>
              <a:t> cost. </a:t>
            </a: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 dirty="0"/>
          </a:p>
        </p:txBody>
      </p:sp>
      <p:grpSp>
        <p:nvGrpSpPr>
          <p:cNvPr id="3" name="Groupe 102"/>
          <p:cNvGrpSpPr/>
          <p:nvPr/>
        </p:nvGrpSpPr>
        <p:grpSpPr>
          <a:xfrm>
            <a:off x="304800" y="1268760"/>
            <a:ext cx="8163398" cy="1371600"/>
            <a:chOff x="395536" y="762000"/>
            <a:chExt cx="4741820" cy="1524000"/>
          </a:xfrm>
        </p:grpSpPr>
        <p:grpSp>
          <p:nvGrpSpPr>
            <p:cNvPr id="4" name="Groupe 145"/>
            <p:cNvGrpSpPr/>
            <p:nvPr/>
          </p:nvGrpSpPr>
          <p:grpSpPr>
            <a:xfrm>
              <a:off x="395536" y="1439334"/>
              <a:ext cx="2305726" cy="536416"/>
              <a:chOff x="5436096" y="5232301"/>
              <a:chExt cx="2305726" cy="536416"/>
            </a:xfrm>
          </p:grpSpPr>
          <p:cxnSp>
            <p:nvCxnSpPr>
              <p:cNvPr id="152" name="Connecteur droit 151"/>
              <p:cNvCxnSpPr/>
              <p:nvPr/>
            </p:nvCxnSpPr>
            <p:spPr>
              <a:xfrm>
                <a:off x="5436096" y="5353578"/>
                <a:ext cx="79355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Connecteur droit 152"/>
              <p:cNvCxnSpPr/>
              <p:nvPr/>
            </p:nvCxnSpPr>
            <p:spPr>
              <a:xfrm>
                <a:off x="6948264" y="5373217"/>
                <a:ext cx="79355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e 144"/>
              <p:cNvGrpSpPr/>
              <p:nvPr/>
            </p:nvGrpSpPr>
            <p:grpSpPr>
              <a:xfrm>
                <a:off x="5940154" y="5232301"/>
                <a:ext cx="1296144" cy="536416"/>
                <a:chOff x="5940153" y="4528127"/>
                <a:chExt cx="1944215" cy="1024070"/>
              </a:xfrm>
            </p:grpSpPr>
            <p:sp>
              <p:nvSpPr>
                <p:cNvPr id="155" name="Arc 154"/>
                <p:cNvSpPr/>
                <p:nvPr/>
              </p:nvSpPr>
              <p:spPr>
                <a:xfrm rot="5400000">
                  <a:off x="6400223" y="4716126"/>
                  <a:ext cx="1024070" cy="648072"/>
                </a:xfrm>
                <a:prstGeom prst="arc">
                  <a:avLst>
                    <a:gd name="adj1" fmla="val 16200000"/>
                    <a:gd name="adj2" fmla="val 5418222"/>
                  </a:avLst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56" name="Arc 155"/>
                <p:cNvSpPr/>
                <p:nvPr/>
              </p:nvSpPr>
              <p:spPr>
                <a:xfrm rot="16200000" flipV="1">
                  <a:off x="7354127" y="4679321"/>
                  <a:ext cx="412409" cy="648072"/>
                </a:xfrm>
                <a:prstGeom prst="arc">
                  <a:avLst>
                    <a:gd name="adj1" fmla="val 639487"/>
                    <a:gd name="adj2" fmla="val 5418222"/>
                  </a:avLst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57" name="Arc 156"/>
                <p:cNvSpPr/>
                <p:nvPr/>
              </p:nvSpPr>
              <p:spPr>
                <a:xfrm rot="5400000" flipH="1" flipV="1">
                  <a:off x="6057984" y="4679321"/>
                  <a:ext cx="412409" cy="648072"/>
                </a:xfrm>
                <a:prstGeom prst="arc">
                  <a:avLst>
                    <a:gd name="adj1" fmla="val 639487"/>
                    <a:gd name="adj2" fmla="val 5418222"/>
                  </a:avLst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grpSp>
          <p:nvGrpSpPr>
            <p:cNvPr id="8" name="Groupe 145"/>
            <p:cNvGrpSpPr/>
            <p:nvPr/>
          </p:nvGrpSpPr>
          <p:grpSpPr>
            <a:xfrm>
              <a:off x="2483768" y="1439334"/>
              <a:ext cx="2653588" cy="536416"/>
              <a:chOff x="5088234" y="5232301"/>
              <a:chExt cx="2653588" cy="536416"/>
            </a:xfrm>
          </p:grpSpPr>
          <p:cxnSp>
            <p:nvCxnSpPr>
              <p:cNvPr id="162" name="Connecteur droit 161"/>
              <p:cNvCxnSpPr/>
              <p:nvPr/>
            </p:nvCxnSpPr>
            <p:spPr>
              <a:xfrm flipV="1">
                <a:off x="5088234" y="5353579"/>
                <a:ext cx="1141420" cy="29616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3" name="Connecteur droit 162"/>
              <p:cNvCxnSpPr/>
              <p:nvPr/>
            </p:nvCxnSpPr>
            <p:spPr>
              <a:xfrm>
                <a:off x="6948264" y="5373217"/>
                <a:ext cx="793558" cy="0"/>
              </a:xfrm>
              <a:prstGeom prst="line">
                <a:avLst/>
              </a:prstGeom>
              <a:ln w="57150">
                <a:solidFill>
                  <a:srgbClr val="7030A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Groupe 144"/>
              <p:cNvGrpSpPr/>
              <p:nvPr/>
            </p:nvGrpSpPr>
            <p:grpSpPr>
              <a:xfrm>
                <a:off x="5940154" y="5232301"/>
                <a:ext cx="1296144" cy="536416"/>
                <a:chOff x="5940153" y="4528127"/>
                <a:chExt cx="1944215" cy="1024070"/>
              </a:xfrm>
            </p:grpSpPr>
            <p:sp>
              <p:nvSpPr>
                <p:cNvPr id="165" name="Arc 164"/>
                <p:cNvSpPr/>
                <p:nvPr/>
              </p:nvSpPr>
              <p:spPr>
                <a:xfrm rot="5400000">
                  <a:off x="6400223" y="4716126"/>
                  <a:ext cx="1024070" cy="648072"/>
                </a:xfrm>
                <a:prstGeom prst="arc">
                  <a:avLst>
                    <a:gd name="adj1" fmla="val 16200000"/>
                    <a:gd name="adj2" fmla="val 5418222"/>
                  </a:avLst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66" name="Arc 165"/>
                <p:cNvSpPr/>
                <p:nvPr/>
              </p:nvSpPr>
              <p:spPr>
                <a:xfrm rot="16200000" flipV="1">
                  <a:off x="7354127" y="4679321"/>
                  <a:ext cx="412409" cy="648072"/>
                </a:xfrm>
                <a:prstGeom prst="arc">
                  <a:avLst>
                    <a:gd name="adj1" fmla="val 639487"/>
                    <a:gd name="adj2" fmla="val 5418222"/>
                  </a:avLst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sp>
              <p:nvSpPr>
                <p:cNvPr id="167" name="Arc 166"/>
                <p:cNvSpPr/>
                <p:nvPr/>
              </p:nvSpPr>
              <p:spPr>
                <a:xfrm rot="5400000" flipH="1" flipV="1">
                  <a:off x="6057984" y="4679321"/>
                  <a:ext cx="412409" cy="648072"/>
                </a:xfrm>
                <a:prstGeom prst="arc">
                  <a:avLst>
                    <a:gd name="adj1" fmla="val 639487"/>
                    <a:gd name="adj2" fmla="val 5418222"/>
                  </a:avLst>
                </a:prstGeom>
                <a:ln w="57150">
                  <a:solidFill>
                    <a:srgbClr val="7030A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sp>
          <p:nvSpPr>
            <p:cNvPr id="170" name="Ellipse 169"/>
            <p:cNvSpPr/>
            <p:nvPr/>
          </p:nvSpPr>
          <p:spPr>
            <a:xfrm>
              <a:off x="3923928" y="1446212"/>
              <a:ext cx="216024" cy="216024"/>
            </a:xfrm>
            <a:prstGeom prst="ellipse">
              <a:avLst/>
            </a:prstGeom>
            <a:solidFill>
              <a:srgbClr val="EF4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sp>
          <p:nvSpPr>
            <p:cNvPr id="171" name="Ellipse 170"/>
            <p:cNvSpPr/>
            <p:nvPr/>
          </p:nvSpPr>
          <p:spPr>
            <a:xfrm>
              <a:off x="1475656" y="1446212"/>
              <a:ext cx="216024" cy="216024"/>
            </a:xfrm>
            <a:prstGeom prst="ellipse">
              <a:avLst/>
            </a:prstGeom>
            <a:solidFill>
              <a:srgbClr val="EF47DB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/>
            </a:p>
          </p:txBody>
        </p:sp>
        <p:cxnSp>
          <p:nvCxnSpPr>
            <p:cNvPr id="91" name="Connecteur droit avec flèche 90"/>
            <p:cNvCxnSpPr/>
            <p:nvPr/>
          </p:nvCxnSpPr>
          <p:spPr>
            <a:xfrm rot="16200000" flipV="1">
              <a:off x="1400640" y="1476047"/>
              <a:ext cx="381000" cy="16532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cteur droit avec flèche 94"/>
            <p:cNvCxnSpPr/>
            <p:nvPr/>
          </p:nvCxnSpPr>
          <p:spPr>
            <a:xfrm rot="5400000">
              <a:off x="3847703" y="1560115"/>
              <a:ext cx="381000" cy="794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cteur droit avec flèche 98"/>
            <p:cNvCxnSpPr/>
            <p:nvPr/>
          </p:nvCxnSpPr>
          <p:spPr>
            <a:xfrm>
              <a:off x="2285206" y="2055812"/>
              <a:ext cx="914400" cy="158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ZoneTexte 99"/>
            <p:cNvSpPr txBox="1"/>
            <p:nvPr/>
          </p:nvSpPr>
          <p:spPr>
            <a:xfrm>
              <a:off x="1949858" y="1824335"/>
              <a:ext cx="33534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dirty="0" smtClean="0">
                  <a:solidFill>
                    <a:srgbClr val="C00000"/>
                  </a:solidFill>
                </a:rPr>
                <a:t>E</a:t>
              </a:r>
              <a:endParaRPr lang="en-US" sz="2400" b="1" dirty="0">
                <a:solidFill>
                  <a:srgbClr val="C00000"/>
                </a:solidFill>
              </a:endParaRPr>
            </a:p>
          </p:txBody>
        </p:sp>
        <p:sp>
          <p:nvSpPr>
            <p:cNvPr id="101" name="Flèche courbée vers le bas 100"/>
            <p:cNvSpPr/>
            <p:nvPr/>
          </p:nvSpPr>
          <p:spPr>
            <a:xfrm>
              <a:off x="1599406" y="762000"/>
              <a:ext cx="2438400" cy="426720"/>
            </a:xfrm>
            <a:prstGeom prst="curved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10" name="Groupe 68"/>
          <p:cNvGrpSpPr/>
          <p:nvPr/>
        </p:nvGrpSpPr>
        <p:grpSpPr>
          <a:xfrm>
            <a:off x="228248" y="2636912"/>
            <a:ext cx="3342069" cy="1168151"/>
            <a:chOff x="228248" y="2620888"/>
            <a:chExt cx="3342069" cy="1600199"/>
          </a:xfrm>
        </p:grpSpPr>
        <p:grpSp>
          <p:nvGrpSpPr>
            <p:cNvPr id="11" name="Groupe 146"/>
            <p:cNvGrpSpPr/>
            <p:nvPr/>
          </p:nvGrpSpPr>
          <p:grpSpPr>
            <a:xfrm rot="10800000">
              <a:off x="228248" y="3535287"/>
              <a:ext cx="3342069" cy="685800"/>
              <a:chOff x="458964" y="4437112"/>
              <a:chExt cx="3969020" cy="936104"/>
            </a:xfrm>
          </p:grpSpPr>
          <p:grpSp>
            <p:nvGrpSpPr>
              <p:cNvPr id="12" name="Groupe 93"/>
              <p:cNvGrpSpPr/>
              <p:nvPr/>
            </p:nvGrpSpPr>
            <p:grpSpPr>
              <a:xfrm>
                <a:off x="458964" y="4437112"/>
                <a:ext cx="3969020" cy="936104"/>
                <a:chOff x="450580" y="2420888"/>
                <a:chExt cx="3969020" cy="936104"/>
              </a:xfrm>
            </p:grpSpPr>
            <p:grpSp>
              <p:nvGrpSpPr>
                <p:cNvPr id="13" name="Groupe 52"/>
                <p:cNvGrpSpPr/>
                <p:nvPr/>
              </p:nvGrpSpPr>
              <p:grpSpPr>
                <a:xfrm>
                  <a:off x="450580" y="2420888"/>
                  <a:ext cx="2206429" cy="936104"/>
                  <a:chOff x="5635156" y="692696"/>
                  <a:chExt cx="2206429" cy="936104"/>
                </a:xfrm>
              </p:grpSpPr>
              <p:cxnSp>
                <p:nvCxnSpPr>
                  <p:cNvPr id="117" name="Connecteur droit 116"/>
                  <p:cNvCxnSpPr/>
                  <p:nvPr/>
                </p:nvCxnSpPr>
                <p:spPr>
                  <a:xfrm rot="5400000" flipH="1" flipV="1">
                    <a:off x="6096881" y="1023059"/>
                    <a:ext cx="29617" cy="953068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14" name="Groupe 163"/>
                  <p:cNvGrpSpPr/>
                  <p:nvPr/>
                </p:nvGrpSpPr>
                <p:grpSpPr>
                  <a:xfrm>
                    <a:off x="5796139" y="692696"/>
                    <a:ext cx="2045446" cy="936104"/>
                    <a:chOff x="5148064" y="836712"/>
                    <a:chExt cx="1316904" cy="343423"/>
                  </a:xfrm>
                </p:grpSpPr>
                <p:sp>
                  <p:nvSpPr>
                    <p:cNvPr id="124" name="Arc 123"/>
                    <p:cNvSpPr/>
                    <p:nvPr/>
                  </p:nvSpPr>
                  <p:spPr>
                    <a:xfrm flipH="1">
                      <a:off x="5930790" y="892103"/>
                      <a:ext cx="534178" cy="288032"/>
                    </a:xfrm>
                    <a:prstGeom prst="arc">
                      <a:avLst/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  <p:sp>
                  <p:nvSpPr>
                    <p:cNvPr id="125" name="Arc 124"/>
                    <p:cNvSpPr/>
                    <p:nvPr/>
                  </p:nvSpPr>
                  <p:spPr>
                    <a:xfrm flipV="1">
                      <a:off x="5148064" y="836712"/>
                      <a:ext cx="782726" cy="290589"/>
                    </a:xfrm>
                    <a:prstGeom prst="arc">
                      <a:avLst>
                        <a:gd name="adj1" fmla="val 16200000"/>
                        <a:gd name="adj2" fmla="val 3"/>
                      </a:avLst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fr-FR" dirty="0"/>
                    </a:p>
                  </p:txBody>
                </p:sp>
              </p:grpSp>
            </p:grpSp>
            <p:grpSp>
              <p:nvGrpSpPr>
                <p:cNvPr id="15" name="Groupe 75"/>
                <p:cNvGrpSpPr/>
                <p:nvPr/>
              </p:nvGrpSpPr>
              <p:grpSpPr>
                <a:xfrm flipH="1">
                  <a:off x="2187353" y="2564904"/>
                  <a:ext cx="2232247" cy="648072"/>
                  <a:chOff x="6884640" y="836712"/>
                  <a:chExt cx="2232247" cy="648072"/>
                </a:xfrm>
              </p:grpSpPr>
              <p:cxnSp>
                <p:nvCxnSpPr>
                  <p:cNvPr id="109" name="Connecteur droit 108"/>
                  <p:cNvCxnSpPr/>
                  <p:nvPr/>
                </p:nvCxnSpPr>
                <p:spPr>
                  <a:xfrm rot="10800000" flipH="1">
                    <a:off x="6884640" y="1484784"/>
                    <a:ext cx="792088" cy="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11" name="Connecteur droit 110"/>
                  <p:cNvCxnSpPr/>
                  <p:nvPr/>
                </p:nvCxnSpPr>
                <p:spPr>
                  <a:xfrm rot="10800000" flipH="1">
                    <a:off x="8591933" y="836712"/>
                    <a:ext cx="524954" cy="0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</p:grpSp>
          <p:grpSp>
            <p:nvGrpSpPr>
              <p:cNvPr id="16" name="Groupe 145"/>
              <p:cNvGrpSpPr/>
              <p:nvPr/>
            </p:nvGrpSpPr>
            <p:grpSpPr>
              <a:xfrm>
                <a:off x="2267744" y="4444081"/>
                <a:ext cx="2016224" cy="929135"/>
                <a:chOff x="2267744" y="4444081"/>
                <a:chExt cx="2016224" cy="929135"/>
              </a:xfrm>
            </p:grpSpPr>
            <p:grpSp>
              <p:nvGrpSpPr>
                <p:cNvPr id="17" name="Groupe 131"/>
                <p:cNvGrpSpPr/>
                <p:nvPr/>
              </p:nvGrpSpPr>
              <p:grpSpPr>
                <a:xfrm>
                  <a:off x="2267744" y="4444081"/>
                  <a:ext cx="2016224" cy="929135"/>
                  <a:chOff x="1971325" y="4581128"/>
                  <a:chExt cx="2016224" cy="929135"/>
                </a:xfrm>
              </p:grpSpPr>
              <p:sp>
                <p:nvSpPr>
                  <p:cNvPr id="130" name="Arc 129"/>
                  <p:cNvSpPr/>
                  <p:nvPr/>
                </p:nvSpPr>
                <p:spPr>
                  <a:xfrm>
                    <a:off x="1971325" y="4725144"/>
                    <a:ext cx="829697" cy="785119"/>
                  </a:xfrm>
                  <a:prstGeom prst="arc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  <p:sp>
                <p:nvSpPr>
                  <p:cNvPr id="131" name="Arc 130"/>
                  <p:cNvSpPr/>
                  <p:nvPr/>
                </p:nvSpPr>
                <p:spPr>
                  <a:xfrm flipH="1" flipV="1">
                    <a:off x="2771800" y="4581128"/>
                    <a:ext cx="1215749" cy="792088"/>
                  </a:xfrm>
                  <a:prstGeom prst="arc">
                    <a:avLst>
                      <a:gd name="adj1" fmla="val 16200000"/>
                      <a:gd name="adj2" fmla="val 3"/>
                    </a:avLst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fr-FR" dirty="0"/>
                  </a:p>
                </p:txBody>
              </p:sp>
            </p:grpSp>
            <p:sp>
              <p:nvSpPr>
                <p:cNvPr id="137" name="Ellipse 136"/>
                <p:cNvSpPr/>
                <p:nvPr/>
              </p:nvSpPr>
              <p:spPr>
                <a:xfrm>
                  <a:off x="2324732" y="4797152"/>
                  <a:ext cx="216024" cy="216024"/>
                </a:xfrm>
                <a:prstGeom prst="ellipse">
                  <a:avLst/>
                </a:prstGeom>
                <a:solidFill>
                  <a:srgbClr val="EF47D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</p:grpSp>
        </p:grpSp>
        <p:cxnSp>
          <p:nvCxnSpPr>
            <p:cNvPr id="107" name="Connecteur droit avec flèche 106"/>
            <p:cNvCxnSpPr/>
            <p:nvPr/>
          </p:nvCxnSpPr>
          <p:spPr>
            <a:xfrm>
              <a:off x="1447800" y="33528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cteur droit avec flèche 109"/>
            <p:cNvCxnSpPr/>
            <p:nvPr/>
          </p:nvCxnSpPr>
          <p:spPr>
            <a:xfrm rot="10800000">
              <a:off x="2057400" y="3352800"/>
              <a:ext cx="3810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cteur droit avec flèche 113"/>
            <p:cNvCxnSpPr/>
            <p:nvPr/>
          </p:nvCxnSpPr>
          <p:spPr>
            <a:xfrm rot="5400000">
              <a:off x="1866900" y="2811388"/>
              <a:ext cx="609600" cy="228600"/>
            </a:xfrm>
            <a:prstGeom prst="straightConnector1">
              <a:avLst/>
            </a:prstGeom>
            <a:ln w="25400" cmpd="dbl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e 69"/>
          <p:cNvGrpSpPr/>
          <p:nvPr/>
        </p:nvGrpSpPr>
        <p:grpSpPr>
          <a:xfrm>
            <a:off x="4921602" y="2564904"/>
            <a:ext cx="4146198" cy="1219944"/>
            <a:chOff x="4921602" y="2514600"/>
            <a:chExt cx="4146198" cy="1774304"/>
          </a:xfrm>
        </p:grpSpPr>
        <p:grpSp>
          <p:nvGrpSpPr>
            <p:cNvPr id="19" name="Groupe 144"/>
            <p:cNvGrpSpPr/>
            <p:nvPr/>
          </p:nvGrpSpPr>
          <p:grpSpPr>
            <a:xfrm>
              <a:off x="4921602" y="3352800"/>
              <a:ext cx="4146198" cy="936104"/>
              <a:chOff x="306564" y="2420888"/>
              <a:chExt cx="5218504" cy="936104"/>
            </a:xfrm>
          </p:grpSpPr>
          <p:grpSp>
            <p:nvGrpSpPr>
              <p:cNvPr id="20" name="Groupe 93"/>
              <p:cNvGrpSpPr/>
              <p:nvPr/>
            </p:nvGrpSpPr>
            <p:grpSpPr>
              <a:xfrm>
                <a:off x="306564" y="2420888"/>
                <a:ext cx="5218504" cy="936104"/>
                <a:chOff x="450580" y="2420888"/>
                <a:chExt cx="5218504" cy="936104"/>
              </a:xfrm>
            </p:grpSpPr>
            <p:grpSp>
              <p:nvGrpSpPr>
                <p:cNvPr id="21" name="Groupe 52"/>
                <p:cNvGrpSpPr/>
                <p:nvPr/>
              </p:nvGrpSpPr>
              <p:grpSpPr>
                <a:xfrm>
                  <a:off x="450580" y="2420888"/>
                  <a:ext cx="3113308" cy="936104"/>
                  <a:chOff x="5635156" y="692696"/>
                  <a:chExt cx="3113308" cy="936104"/>
                </a:xfrm>
              </p:grpSpPr>
              <p:cxnSp>
                <p:nvCxnSpPr>
                  <p:cNvPr id="55" name="Connecteur droit 54"/>
                  <p:cNvCxnSpPr/>
                  <p:nvPr/>
                </p:nvCxnSpPr>
                <p:spPr>
                  <a:xfrm rot="5400000" flipH="1" flipV="1">
                    <a:off x="6096881" y="1023059"/>
                    <a:ext cx="29617" cy="953068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2" name="Groupe 170"/>
                  <p:cNvGrpSpPr/>
                  <p:nvPr/>
                </p:nvGrpSpPr>
                <p:grpSpPr>
                  <a:xfrm>
                    <a:off x="5796139" y="692696"/>
                    <a:ext cx="2952325" cy="936104"/>
                    <a:chOff x="5580115" y="692696"/>
                    <a:chExt cx="2952325" cy="936104"/>
                  </a:xfrm>
                </p:grpSpPr>
                <p:cxnSp>
                  <p:nvCxnSpPr>
                    <p:cNvPr id="57" name="Connecteur droit 56"/>
                    <p:cNvCxnSpPr/>
                    <p:nvPr/>
                  </p:nvCxnSpPr>
                  <p:spPr>
                    <a:xfrm>
                      <a:off x="7524328" y="836712"/>
                      <a:ext cx="1008112" cy="0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3" name="Groupe 163"/>
                    <p:cNvGrpSpPr/>
                    <p:nvPr/>
                  </p:nvGrpSpPr>
                  <p:grpSpPr>
                    <a:xfrm>
                      <a:off x="5580115" y="692696"/>
                      <a:ext cx="2664298" cy="936104"/>
                      <a:chOff x="5148064" y="836712"/>
                      <a:chExt cx="1715334" cy="343423"/>
                    </a:xfrm>
                  </p:grpSpPr>
                  <p:sp>
                    <p:nvSpPr>
                      <p:cNvPr id="66" name="Arc 65"/>
                      <p:cNvSpPr/>
                      <p:nvPr/>
                    </p:nvSpPr>
                    <p:spPr>
                      <a:xfrm flipH="1">
                        <a:off x="5999302" y="892103"/>
                        <a:ext cx="864096" cy="288032"/>
                      </a:xfrm>
                      <a:prstGeom prst="arc">
                        <a:avLst/>
                      </a:prstGeom>
                      <a:ln w="571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68" name="Arc 67"/>
                      <p:cNvSpPr/>
                      <p:nvPr/>
                    </p:nvSpPr>
                    <p:spPr>
                      <a:xfrm flipV="1">
                        <a:off x="5148064" y="836712"/>
                        <a:ext cx="864096" cy="288032"/>
                      </a:xfrm>
                      <a:prstGeom prst="arc">
                        <a:avLst/>
                      </a:prstGeom>
                      <a:ln w="571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</p:grpSp>
            <p:grpSp>
              <p:nvGrpSpPr>
                <p:cNvPr id="24" name="Groupe 75"/>
                <p:cNvGrpSpPr/>
                <p:nvPr/>
              </p:nvGrpSpPr>
              <p:grpSpPr>
                <a:xfrm flipH="1">
                  <a:off x="2555776" y="2420888"/>
                  <a:ext cx="3113308" cy="936104"/>
                  <a:chOff x="5635156" y="692696"/>
                  <a:chExt cx="3113308" cy="936104"/>
                </a:xfrm>
              </p:grpSpPr>
              <p:cxnSp>
                <p:nvCxnSpPr>
                  <p:cNvPr id="77" name="Connecteur droit 76"/>
                  <p:cNvCxnSpPr/>
                  <p:nvPr/>
                </p:nvCxnSpPr>
                <p:spPr>
                  <a:xfrm rot="5400000" flipH="1" flipV="1">
                    <a:off x="6096881" y="1023059"/>
                    <a:ext cx="29617" cy="953068"/>
                  </a:xfrm>
                  <a:prstGeom prst="line">
                    <a:avLst/>
                  </a:prstGeom>
                  <a:ln w="57150"/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grpSp>
                <p:nvGrpSpPr>
                  <p:cNvPr id="25" name="Groupe 170"/>
                  <p:cNvGrpSpPr/>
                  <p:nvPr/>
                </p:nvGrpSpPr>
                <p:grpSpPr>
                  <a:xfrm>
                    <a:off x="5796139" y="692696"/>
                    <a:ext cx="2952325" cy="936104"/>
                    <a:chOff x="5580115" y="692696"/>
                    <a:chExt cx="2952325" cy="936104"/>
                  </a:xfrm>
                </p:grpSpPr>
                <p:cxnSp>
                  <p:nvCxnSpPr>
                    <p:cNvPr id="79" name="Connecteur droit 78"/>
                    <p:cNvCxnSpPr/>
                    <p:nvPr/>
                  </p:nvCxnSpPr>
                  <p:spPr>
                    <a:xfrm>
                      <a:off x="7524328" y="836712"/>
                      <a:ext cx="1008112" cy="0"/>
                    </a:xfrm>
                    <a:prstGeom prst="line">
                      <a:avLst/>
                    </a:prstGeom>
                    <a:ln w="57150"/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grpSp>
                  <p:nvGrpSpPr>
                    <p:cNvPr id="26" name="Groupe 163"/>
                    <p:cNvGrpSpPr/>
                    <p:nvPr/>
                  </p:nvGrpSpPr>
                  <p:grpSpPr>
                    <a:xfrm>
                      <a:off x="5580115" y="692696"/>
                      <a:ext cx="2664296" cy="936104"/>
                      <a:chOff x="5148064" y="836712"/>
                      <a:chExt cx="1715334" cy="343423"/>
                    </a:xfrm>
                  </p:grpSpPr>
                  <p:sp>
                    <p:nvSpPr>
                      <p:cNvPr id="92" name="Arc 91"/>
                      <p:cNvSpPr/>
                      <p:nvPr/>
                    </p:nvSpPr>
                    <p:spPr>
                      <a:xfrm flipH="1">
                        <a:off x="5999302" y="892103"/>
                        <a:ext cx="864096" cy="288032"/>
                      </a:xfrm>
                      <a:prstGeom prst="arc">
                        <a:avLst/>
                      </a:prstGeom>
                      <a:ln w="571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  <p:sp>
                    <p:nvSpPr>
                      <p:cNvPr id="93" name="Arc 92"/>
                      <p:cNvSpPr/>
                      <p:nvPr/>
                    </p:nvSpPr>
                    <p:spPr>
                      <a:xfrm flipV="1">
                        <a:off x="5148064" y="836712"/>
                        <a:ext cx="864096" cy="288032"/>
                      </a:xfrm>
                      <a:prstGeom prst="arc">
                        <a:avLst/>
                      </a:prstGeom>
                      <a:ln w="57150"/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fr-FR" dirty="0"/>
                      </a:p>
                    </p:txBody>
                  </p:sp>
                </p:grpSp>
              </p:grpSp>
            </p:grpSp>
          </p:grpSp>
          <p:grpSp>
            <p:nvGrpSpPr>
              <p:cNvPr id="27" name="Groupe 143"/>
              <p:cNvGrpSpPr/>
              <p:nvPr/>
            </p:nvGrpSpPr>
            <p:grpSpPr>
              <a:xfrm>
                <a:off x="1691680" y="2751311"/>
                <a:ext cx="2232248" cy="216024"/>
                <a:chOff x="1691680" y="2780928"/>
                <a:chExt cx="2232248" cy="216024"/>
              </a:xfrm>
            </p:grpSpPr>
            <p:sp>
              <p:nvSpPr>
                <p:cNvPr id="134" name="Ellipse 133"/>
                <p:cNvSpPr/>
                <p:nvPr/>
              </p:nvSpPr>
              <p:spPr>
                <a:xfrm>
                  <a:off x="1691680" y="2780928"/>
                  <a:ext cx="216024" cy="216024"/>
                </a:xfrm>
                <a:prstGeom prst="ellipse">
                  <a:avLst/>
                </a:prstGeom>
                <a:solidFill>
                  <a:srgbClr val="EF47DB"/>
                </a:solidFill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FR" dirty="0"/>
                </a:p>
              </p:txBody>
            </p:sp>
            <p:cxnSp>
              <p:nvCxnSpPr>
                <p:cNvPr id="139" name="Connecteur droit avec flèche 138"/>
                <p:cNvCxnSpPr>
                  <a:stCxn id="134" idx="6"/>
                </p:cNvCxnSpPr>
                <p:nvPr/>
              </p:nvCxnSpPr>
              <p:spPr>
                <a:xfrm>
                  <a:off x="1907704" y="2888940"/>
                  <a:ext cx="2016224" cy="1588"/>
                </a:xfrm>
                <a:prstGeom prst="straightConnector1">
                  <a:avLst/>
                </a:prstGeom>
                <a:ln>
                  <a:solidFill>
                    <a:schemeClr val="tx1"/>
                  </a:solidFill>
                  <a:headEnd type="arrow"/>
                  <a:tailEnd type="arrow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cxnSp>
          <p:nvCxnSpPr>
            <p:cNvPr id="119" name="Connecteur droit avec flèche 118"/>
            <p:cNvCxnSpPr/>
            <p:nvPr/>
          </p:nvCxnSpPr>
          <p:spPr>
            <a:xfrm rot="16200000" flipH="1">
              <a:off x="6248400" y="2819400"/>
              <a:ext cx="838200" cy="228600"/>
            </a:xfrm>
            <a:prstGeom prst="straightConnector1">
              <a:avLst/>
            </a:prstGeom>
            <a:ln w="25400" cmpd="dbl">
              <a:prstDash val="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23" name="ZoneTexte 122"/>
          <p:cNvSpPr txBox="1"/>
          <p:nvPr/>
        </p:nvSpPr>
        <p:spPr>
          <a:xfrm>
            <a:off x="-36512" y="4293096"/>
            <a:ext cx="42338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Emptified </a:t>
            </a:r>
            <a:r>
              <a:rPr lang="en-US" sz="2200" dirty="0" err="1" smtClean="0"/>
              <a:t>polaron</a:t>
            </a:r>
            <a:r>
              <a:rPr lang="en-US" sz="2200" dirty="0" smtClean="0"/>
              <a:t> shell vanishes</a:t>
            </a:r>
            <a:br>
              <a:rPr lang="en-US" sz="2200" dirty="0" smtClean="0"/>
            </a:br>
            <a:r>
              <a:rPr lang="en-US" sz="2200" dirty="0" smtClean="0"/>
              <a:t>leaving the nude dopant</a:t>
            </a:r>
            <a:endParaRPr lang="en-US" sz="2200" dirty="0"/>
          </a:p>
        </p:txBody>
      </p:sp>
      <p:sp>
        <p:nvSpPr>
          <p:cNvPr id="126" name="ZoneTexte 125"/>
          <p:cNvSpPr txBox="1"/>
          <p:nvPr/>
        </p:nvSpPr>
        <p:spPr>
          <a:xfrm>
            <a:off x="4211960" y="4267200"/>
            <a:ext cx="5145961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Overcharged  polaron shell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evolves into </a:t>
            </a:r>
            <a:r>
              <a:rPr lang="en-US" sz="2200" dirty="0" smtClean="0"/>
              <a:t>divergent solitons</a:t>
            </a:r>
          </a:p>
          <a:p>
            <a:r>
              <a:rPr lang="en-US" sz="2200" dirty="0" smtClean="0"/>
              <a:t>creating the CS complex at one dopant.</a:t>
            </a:r>
            <a:endParaRPr lang="en-US" sz="2200" dirty="0"/>
          </a:p>
        </p:txBody>
      </p:sp>
      <p:sp>
        <p:nvSpPr>
          <p:cNvPr id="127" name="ZoneTexte 126"/>
          <p:cNvSpPr txBox="1"/>
          <p:nvPr/>
        </p:nvSpPr>
        <p:spPr>
          <a:xfrm>
            <a:off x="-36512" y="5613047"/>
            <a:ext cx="819724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Energy gain by evolving the intragap energy </a:t>
            </a:r>
            <a:br>
              <a:rPr lang="en-US" sz="2400" dirty="0" smtClean="0"/>
            </a:br>
            <a:r>
              <a:rPr lang="en-US" sz="2400" dirty="0" smtClean="0"/>
              <a:t>from </a:t>
            </a:r>
            <a:r>
              <a:rPr lang="en-US" sz="2400" b="1" dirty="0" smtClean="0"/>
              <a:t>E</a:t>
            </a:r>
            <a:r>
              <a:rPr lang="en-US" sz="2400" b="1" baseline="-25000" dirty="0" smtClean="0"/>
              <a:t>b</a:t>
            </a:r>
            <a:r>
              <a:rPr lang="en-US" sz="2400" b="1" dirty="0" smtClean="0"/>
              <a:t>=0.7</a:t>
            </a:r>
            <a:r>
              <a:rPr lang="en-US" sz="2400" b="1" dirty="0" smtClean="0">
                <a:latin typeface="Symbol" pitchFamily="18" charset="2"/>
              </a:rPr>
              <a:t>D</a:t>
            </a:r>
            <a:r>
              <a:rPr lang="en-US" sz="2400" dirty="0" smtClean="0"/>
              <a:t> for </a:t>
            </a:r>
            <a:r>
              <a:rPr lang="en-US" sz="2400" dirty="0" err="1" smtClean="0"/>
              <a:t>polaron</a:t>
            </a:r>
            <a:r>
              <a:rPr lang="en-US" sz="2400" dirty="0" smtClean="0"/>
              <a:t> to </a:t>
            </a:r>
            <a:r>
              <a:rPr lang="en-US" sz="2400" b="1" dirty="0" smtClean="0"/>
              <a:t>E</a:t>
            </a:r>
            <a:r>
              <a:rPr lang="en-US" sz="2400" b="1" baseline="-25000" dirty="0" smtClean="0"/>
              <a:t>b</a:t>
            </a:r>
            <a:r>
              <a:rPr lang="en-US" sz="2400" b="1" dirty="0" smtClean="0"/>
              <a:t> -&gt; 0 </a:t>
            </a:r>
            <a:r>
              <a:rPr lang="en-US" sz="2400" dirty="0" smtClean="0"/>
              <a:t>for solitons compensates for </a:t>
            </a:r>
            <a:br>
              <a:rPr lang="en-US" sz="2400" dirty="0" smtClean="0"/>
            </a:br>
            <a:r>
              <a:rPr lang="en-US" sz="2400" dirty="0" smtClean="0"/>
              <a:t>the e-e repulsion cost facilitating the tunneling.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0"/>
          <p:cNvGrpSpPr/>
          <p:nvPr/>
        </p:nvGrpSpPr>
        <p:grpSpPr>
          <a:xfrm>
            <a:off x="72008" y="1628800"/>
            <a:ext cx="8856984" cy="4913312"/>
            <a:chOff x="35496" y="1828056"/>
            <a:chExt cx="8856984" cy="4913312"/>
          </a:xfrm>
        </p:grpSpPr>
        <p:pic>
          <p:nvPicPr>
            <p:cNvPr id="12292" name="그림 1" descr="Graph9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5496" y="1828056"/>
              <a:ext cx="8856984" cy="49133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Connecteur droit avec flèche 8"/>
            <p:cNvCxnSpPr/>
            <p:nvPr/>
          </p:nvCxnSpPr>
          <p:spPr>
            <a:xfrm>
              <a:off x="5868144" y="3501008"/>
              <a:ext cx="2088232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ZoneTexte 11"/>
            <p:cNvSpPr txBox="1"/>
            <p:nvPr/>
          </p:nvSpPr>
          <p:spPr>
            <a:xfrm>
              <a:off x="1079104" y="2188096"/>
              <a:ext cx="12720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Confined ionic </a:t>
              </a:r>
              <a:endParaRPr lang="en-US" sz="1400" dirty="0"/>
            </a:p>
          </p:txBody>
        </p:sp>
        <p:sp>
          <p:nvSpPr>
            <p:cNvPr id="13" name="ZoneTexte 12"/>
            <p:cNvSpPr txBox="1"/>
            <p:nvPr/>
          </p:nvSpPr>
          <p:spPr>
            <a:xfrm>
              <a:off x="1439144" y="4420344"/>
              <a:ext cx="124258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deconfined</a:t>
              </a:r>
              <a:endParaRPr lang="en-US" dirty="0"/>
            </a:p>
          </p:txBody>
        </p:sp>
        <p:sp>
          <p:nvSpPr>
            <p:cNvPr id="15" name="ZoneTexte 14"/>
            <p:cNvSpPr txBox="1"/>
            <p:nvPr/>
          </p:nvSpPr>
          <p:spPr>
            <a:xfrm>
              <a:off x="5580112" y="2188096"/>
              <a:ext cx="203517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tunneling deconfinement</a:t>
              </a:r>
              <a:endParaRPr lang="en-US" sz="1400" dirty="0"/>
            </a:p>
          </p:txBody>
        </p:sp>
        <p:sp>
          <p:nvSpPr>
            <p:cNvPr id="16" name="ZoneTexte 15"/>
            <p:cNvSpPr txBox="1"/>
            <p:nvPr/>
          </p:nvSpPr>
          <p:spPr>
            <a:xfrm>
              <a:off x="5652120" y="4797152"/>
              <a:ext cx="139172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tunneling I-V</a:t>
              </a:r>
              <a:endParaRPr lang="en-US" dirty="0"/>
            </a:p>
          </p:txBody>
        </p:sp>
        <p:sp>
          <p:nvSpPr>
            <p:cNvPr id="18" name="ZoneTexte 17"/>
            <p:cNvSpPr txBox="1"/>
            <p:nvPr/>
          </p:nvSpPr>
          <p:spPr>
            <a:xfrm>
              <a:off x="1727176" y="4832647"/>
              <a:ext cx="75212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G&lt;e</a:t>
              </a:r>
              <a:r>
                <a:rPr lang="en-US" sz="1400" b="1" baseline="30000" dirty="0" smtClean="0"/>
                <a:t>2</a:t>
              </a:r>
              <a:r>
                <a:rPr lang="en-US" sz="1400" b="1" dirty="0" smtClean="0"/>
                <a:t>/L</a:t>
              </a:r>
              <a:r>
                <a:rPr lang="en-US" sz="1400" b="1" baseline="30000" dirty="0" smtClean="0"/>
                <a:t>2</a:t>
              </a:r>
              <a:endParaRPr lang="en-US" sz="1400" b="1" dirty="0"/>
            </a:p>
          </p:txBody>
        </p:sp>
        <p:sp>
          <p:nvSpPr>
            <p:cNvPr id="19" name="ZoneTexte 18"/>
            <p:cNvSpPr txBox="1"/>
            <p:nvPr/>
          </p:nvSpPr>
          <p:spPr>
            <a:xfrm>
              <a:off x="1439144" y="2528391"/>
              <a:ext cx="76014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G&gt;e</a:t>
              </a:r>
              <a:r>
                <a:rPr lang="en-US" sz="1400" b="1" baseline="30000" dirty="0" smtClean="0"/>
                <a:t>2</a:t>
              </a:r>
              <a:r>
                <a:rPr lang="en-US" sz="1400" b="1" dirty="0" smtClean="0"/>
                <a:t>/</a:t>
              </a:r>
              <a:r>
                <a:rPr lang="el-GR" sz="1400" b="1" dirty="0" smtClean="0"/>
                <a:t>ξ</a:t>
              </a:r>
              <a:r>
                <a:rPr lang="en-US" sz="1400" b="1" dirty="0" smtClean="0"/>
                <a:t>L</a:t>
              </a:r>
              <a:endParaRPr lang="en-US" sz="1400" b="1" dirty="0"/>
            </a:p>
          </p:txBody>
        </p:sp>
        <p:sp>
          <p:nvSpPr>
            <p:cNvPr id="20" name="ZoneTexte 19"/>
            <p:cNvSpPr txBox="1"/>
            <p:nvPr/>
          </p:nvSpPr>
          <p:spPr>
            <a:xfrm>
              <a:off x="5687616" y="2476128"/>
              <a:ext cx="16916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b="1" dirty="0" smtClean="0"/>
                <a:t>e</a:t>
              </a:r>
              <a:r>
                <a:rPr lang="en-US" sz="1400" b="1" baseline="30000" dirty="0" smtClean="0"/>
                <a:t>2</a:t>
              </a:r>
              <a:r>
                <a:rPr lang="en-US" sz="1400" b="1" dirty="0" smtClean="0"/>
                <a:t>/L</a:t>
              </a:r>
              <a:r>
                <a:rPr lang="en-US" sz="1400" b="1" baseline="30000" dirty="0" smtClean="0"/>
                <a:t>2 </a:t>
              </a:r>
              <a:r>
                <a:rPr lang="en-US" sz="1400" b="1" dirty="0" smtClean="0"/>
                <a:t>&lt; G &lt; e</a:t>
              </a:r>
              <a:r>
                <a:rPr lang="en-US" sz="1400" b="1" baseline="30000" dirty="0" smtClean="0"/>
                <a:t>2</a:t>
              </a:r>
              <a:r>
                <a:rPr lang="en-US" sz="1400" b="1" dirty="0" smtClean="0"/>
                <a:t>/L</a:t>
              </a:r>
              <a:r>
                <a:rPr lang="en-US" sz="1400" b="1" dirty="0" smtClean="0">
                  <a:sym typeface="Symbol"/>
                </a:rPr>
                <a:t></a:t>
              </a:r>
              <a:endParaRPr lang="en-US" sz="1400" b="1" dirty="0"/>
            </a:p>
          </p:txBody>
        </p:sp>
      </p:grpSp>
      <p:graphicFrame>
        <p:nvGraphicFramePr>
          <p:cNvPr id="12290" name="Object 1"/>
          <p:cNvGraphicFramePr>
            <a:graphicFrameLocks noChangeAspect="1"/>
          </p:cNvGraphicFramePr>
          <p:nvPr/>
        </p:nvGraphicFramePr>
        <p:xfrm>
          <a:off x="5220072" y="789028"/>
          <a:ext cx="3576018" cy="767764"/>
        </p:xfrm>
        <a:graphic>
          <a:graphicData uri="http://schemas.openxmlformats.org/presentationml/2006/ole">
            <p:oleObj spid="_x0000_s711682" name="Équation" r:id="rId4" imgW="1993680" imgH="431640" progId="Equation.3">
              <p:embed/>
            </p:oleObj>
          </a:graphicData>
        </a:graphic>
      </p:graphicFrame>
      <p:graphicFrame>
        <p:nvGraphicFramePr>
          <p:cNvPr id="12291" name="Object 2"/>
          <p:cNvGraphicFramePr>
            <a:graphicFrameLocks noChangeAspect="1"/>
          </p:cNvGraphicFramePr>
          <p:nvPr/>
        </p:nvGraphicFramePr>
        <p:xfrm>
          <a:off x="35496" y="692696"/>
          <a:ext cx="4824536" cy="869407"/>
        </p:xfrm>
        <a:graphic>
          <a:graphicData uri="http://schemas.openxmlformats.org/presentationml/2006/ole">
            <p:oleObj spid="_x0000_s711683" name="Équation" r:id="rId5" imgW="2501640" imgH="444240" progId="Equation.3">
              <p:embed/>
            </p:oleObj>
          </a:graphicData>
        </a:graphic>
      </p:graphicFrame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0B01954-693C-4CBA-87E5-4C89CDA0ACA0}" type="slidenum">
              <a:rPr lang="en-US" altLang="ko-KR" smtClean="0"/>
              <a:pPr>
                <a:defRPr/>
              </a:pPr>
              <a:t>39</a:t>
            </a:fld>
            <a:endParaRPr lang="en-US" altLang="ko-KR" dirty="0"/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641881" y="44624"/>
            <a:ext cx="78185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 b="1" dirty="0" smtClean="0">
                <a:solidFill>
                  <a:schemeClr val="accent2"/>
                </a:solidFill>
              </a:rPr>
              <a:t>Conduction by tunneling deconfinement of solitons</a:t>
            </a:r>
            <a:endParaRPr lang="ko-KR" altLang="en-US" sz="2800" b="1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-108520" y="1916832"/>
            <a:ext cx="9251504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endParaRPr lang="en-US" sz="800" b="1" dirty="0" smtClean="0"/>
          </a:p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Why the resent explosion of interest </a:t>
            </a:r>
            <a:r>
              <a:rPr lang="en-US" sz="2400" dirty="0">
                <a:solidFill>
                  <a:srgbClr val="FF0000"/>
                </a:solidFill>
              </a:rPr>
              <a:t>? </a:t>
            </a:r>
            <a:r>
              <a:rPr lang="en-US" sz="2400" dirty="0"/>
              <a:t/>
            </a:r>
            <a:br>
              <a:rPr lang="en-US" sz="2400" dirty="0"/>
            </a:br>
            <a:endParaRPr lang="en-US" sz="800" dirty="0" smtClean="0"/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New optically and electronically active polymers,</a:t>
            </a:r>
            <a:endParaRPr lang="en-US" sz="2400" dirty="0" smtClean="0"/>
          </a:p>
          <a:p>
            <a:pPr algn="ctr"/>
            <a:endParaRPr lang="en-US" sz="800" dirty="0">
              <a:solidFill>
                <a:srgbClr val="CC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New ferroelectric Mott state </a:t>
            </a:r>
            <a:r>
              <a:rPr lang="en-US" sz="2400" dirty="0">
                <a:solidFill>
                  <a:srgbClr val="002060"/>
                </a:solidFill>
              </a:rPr>
              <a:t>in organic </a:t>
            </a:r>
            <a:r>
              <a:rPr lang="en-US" sz="2400" dirty="0" smtClean="0">
                <a:solidFill>
                  <a:srgbClr val="002060"/>
                </a:solidFill>
              </a:rPr>
              <a:t>conductors.</a:t>
            </a:r>
          </a:p>
          <a:p>
            <a:pPr algn="ctr"/>
            <a:endParaRPr lang="en-US" sz="800" u="sng" dirty="0" smtClean="0">
              <a:solidFill>
                <a:srgbClr val="002060"/>
              </a:solidFill>
            </a:endParaRPr>
          </a:p>
          <a:p>
            <a:pPr algn="ctr"/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New STM and tunneling observations in </a:t>
            </a:r>
            <a:r>
              <a:rPr lang="en-US" sz="2400" u="sng" dirty="0">
                <a:solidFill>
                  <a:schemeClr val="accent2">
                    <a:lumMod val="75000"/>
                  </a:schemeClr>
                </a:solidFill>
              </a:rPr>
              <a:t>Charge Density </a:t>
            </a:r>
            <a:r>
              <a:rPr lang="en-US" sz="2400" u="sng" dirty="0" smtClean="0">
                <a:solidFill>
                  <a:schemeClr val="accent2">
                    <a:lumMod val="75000"/>
                  </a:schemeClr>
                </a:solidFill>
              </a:rPr>
              <a:t>Waves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.</a:t>
            </a:r>
          </a:p>
          <a:p>
            <a:pPr algn="ctr"/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New high magnetic field access to spin polarized </a:t>
            </a:r>
            <a:r>
              <a:rPr lang="en-US" sz="2400" dirty="0" err="1" smtClean="0">
                <a:solidFill>
                  <a:schemeClr val="accent2">
                    <a:lumMod val="75000"/>
                  </a:schemeClr>
                </a:solidFill>
              </a:rPr>
              <a:t>FFLO</a:t>
            </a:r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-like states </a:t>
            </a:r>
          </a:p>
          <a:p>
            <a:pPr algn="ctr"/>
            <a:r>
              <a:rPr lang="en-US" sz="2400" dirty="0" smtClean="0">
                <a:solidFill>
                  <a:schemeClr val="accent2">
                    <a:lumMod val="75000"/>
                  </a:schemeClr>
                </a:solidFill>
              </a:rPr>
              <a:t>of CDW, superconductor, and the spin-Peierls state.</a:t>
            </a:r>
          </a:p>
          <a:p>
            <a:pPr algn="ctr"/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endParaRPr lang="en-US" sz="800" dirty="0" smtClean="0">
              <a:solidFill>
                <a:schemeClr val="accent2">
                  <a:lumMod val="75000"/>
                </a:schemeClr>
              </a:solidFill>
            </a:endParaRPr>
          </a:p>
          <a:p>
            <a:pPr algn="ctr"/>
            <a:r>
              <a:rPr lang="en-US" sz="2400" dirty="0" smtClean="0"/>
              <a:t>further new area:</a:t>
            </a:r>
          </a:p>
          <a:p>
            <a:pPr algn="ctr"/>
            <a:endParaRPr lang="en-US" sz="800" dirty="0">
              <a:solidFill>
                <a:srgbClr val="CC0000"/>
              </a:solidFill>
            </a:endParaRPr>
          </a:p>
          <a:p>
            <a:pPr algn="ctr"/>
            <a:r>
              <a:rPr lang="en-US" sz="2400" dirty="0" smtClean="0">
                <a:solidFill>
                  <a:srgbClr val="002060"/>
                </a:solidFill>
              </a:rPr>
              <a:t>Transformations of symmetry broken electronic states by </a:t>
            </a:r>
            <a:br>
              <a:rPr lang="en-US" sz="2400" dirty="0" smtClean="0">
                <a:solidFill>
                  <a:srgbClr val="002060"/>
                </a:solidFill>
              </a:rPr>
            </a:br>
            <a:r>
              <a:rPr lang="en-US" sz="2400" dirty="0" smtClean="0">
                <a:solidFill>
                  <a:srgbClr val="002060"/>
                </a:solidFill>
              </a:rPr>
              <a:t>impacts of optical pumping and electrostatic  field effect doping.</a:t>
            </a:r>
          </a:p>
        </p:txBody>
      </p:sp>
      <p:sp>
        <p:nvSpPr>
          <p:cNvPr id="3" name="Rectangle 4"/>
          <p:cNvSpPr>
            <a:spLocks noChangeArrowheads="1"/>
          </p:cNvSpPr>
          <p:nvPr/>
        </p:nvSpPr>
        <p:spPr bwMode="auto">
          <a:xfrm>
            <a:off x="0" y="-27384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400" b="1" dirty="0" smtClean="0"/>
              <a:t>Microscopic </a:t>
            </a:r>
            <a:r>
              <a:rPr lang="en-US" sz="2400" b="1" dirty="0" smtClean="0"/>
              <a:t>solitons </a:t>
            </a:r>
            <a:r>
              <a:rPr lang="en-US" sz="2400" b="1" dirty="0"/>
              <a:t>in </a:t>
            </a:r>
            <a:r>
              <a:rPr lang="en-US" sz="2400" b="1" dirty="0" smtClean="0"/>
              <a:t>quasi-1D </a:t>
            </a:r>
            <a:br>
              <a:rPr lang="en-US" sz="2400" b="1" dirty="0" smtClean="0"/>
            </a:br>
            <a:r>
              <a:rPr lang="en-US" sz="2400" b="1" dirty="0" smtClean="0"/>
              <a:t>electronic systems with symmetry breakings:</a:t>
            </a:r>
            <a:endParaRPr lang="en-US" sz="2400" b="1" dirty="0"/>
          </a:p>
          <a:p>
            <a:pPr algn="ctr">
              <a:spcBef>
                <a:spcPct val="50000"/>
              </a:spcBef>
            </a:pPr>
            <a:r>
              <a:rPr lang="en-US" sz="2400" dirty="0" smtClean="0"/>
              <a:t>Born </a:t>
            </a:r>
            <a:r>
              <a:rPr lang="en-US" sz="2400" dirty="0"/>
              <a:t>in theories of late 70’s, </a:t>
            </a:r>
            <a:r>
              <a:rPr lang="en-US" sz="2400" dirty="0" smtClean="0"/>
              <a:t>Guessed </a:t>
            </a:r>
            <a:r>
              <a:rPr lang="en-US" sz="2400" dirty="0"/>
              <a:t>in experiments of early </a:t>
            </a:r>
            <a:r>
              <a:rPr lang="en-US" sz="2400" dirty="0" smtClean="0"/>
              <a:t>80’s,</a:t>
            </a:r>
            <a:endParaRPr lang="en-US" sz="2400" dirty="0"/>
          </a:p>
          <a:p>
            <a:pPr algn="ctr">
              <a:spcBef>
                <a:spcPct val="50000"/>
              </a:spcBef>
            </a:pPr>
            <a:r>
              <a:rPr lang="en-US" sz="2400" dirty="0" smtClean="0"/>
              <a:t>Persuading observations in 2000’s, Visualization in 2010’s </a:t>
            </a:r>
            <a:endParaRPr lang="en-US" sz="2400" dirty="0">
              <a:solidFill>
                <a:srgbClr val="8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8E2FC7-BB77-466E-881D-BE7A9D93E932}" type="slidenum">
              <a:rPr lang="fr-FR" smtClean="0"/>
              <a:pPr/>
              <a:t>40</a:t>
            </a:fld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-27384"/>
            <a:ext cx="9144000" cy="69095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i="1" dirty="0" smtClean="0"/>
              <a:t>In the lightly doped crystalline </a:t>
            </a:r>
            <a:r>
              <a:rPr lang="en-US" sz="2400" b="1" i="1" dirty="0" smtClean="0"/>
              <a:t>polyacetylene</a:t>
            </a:r>
            <a:r>
              <a:rPr lang="en-US" sz="2400" b="1" i="1" dirty="0" smtClean="0"/>
              <a:t>, </a:t>
            </a:r>
            <a:br>
              <a:rPr lang="en-US" sz="2400" b="1" i="1" dirty="0" smtClean="0"/>
            </a:br>
            <a:r>
              <a:rPr lang="en-US" sz="2400" b="1" i="1" dirty="0" smtClean="0"/>
              <a:t>three phases are possible: </a:t>
            </a:r>
          </a:p>
          <a:p>
            <a:pPr>
              <a:spcAft>
                <a:spcPts val="600"/>
              </a:spcAft>
            </a:pPr>
            <a:r>
              <a:rPr lang="en-US" sz="2400" dirty="0" smtClean="0"/>
              <a:t>neutral polaronic phase, neutral solitonic phase, ionic bi-solitonic phase.</a:t>
            </a:r>
          </a:p>
          <a:p>
            <a:pPr>
              <a:spcAft>
                <a:spcPts val="600"/>
              </a:spcAft>
            </a:pPr>
            <a:r>
              <a:rPr lang="en-US" sz="2400" i="1" dirty="0" smtClean="0"/>
              <a:t>Electric field </a:t>
            </a:r>
            <a:r>
              <a:rPr lang="en-US" sz="2400" dirty="0" smtClean="0"/>
              <a:t>erases the confinement force  providing the crossover  between different phases.</a:t>
            </a:r>
          </a:p>
          <a:p>
            <a:pPr>
              <a:spcAft>
                <a:spcPts val="600"/>
              </a:spcAft>
            </a:pPr>
            <a:r>
              <a:rPr lang="en-US" sz="2400" i="1" dirty="0" smtClean="0"/>
              <a:t>At low electric field</a:t>
            </a:r>
            <a:r>
              <a:rPr lang="en-US" sz="2400" dirty="0" smtClean="0"/>
              <a:t>,  charge carriers are </a:t>
            </a:r>
            <a:r>
              <a:rPr lang="en-US" sz="2400" dirty="0" smtClean="0"/>
              <a:t>polarons,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giving rise the magnetoresistance.</a:t>
            </a:r>
          </a:p>
          <a:p>
            <a:pPr>
              <a:spcAft>
                <a:spcPts val="600"/>
              </a:spcAft>
            </a:pPr>
            <a:r>
              <a:rPr lang="en-US" sz="2400" i="1" dirty="0" smtClean="0"/>
              <a:t>At high electric field</a:t>
            </a:r>
            <a:r>
              <a:rPr lang="en-US" sz="2400" dirty="0" smtClean="0"/>
              <a:t> – the crossover from neutral </a:t>
            </a:r>
            <a:r>
              <a:rPr lang="en-US" sz="2400" dirty="0" err="1" smtClean="0"/>
              <a:t>polaronic</a:t>
            </a:r>
            <a:r>
              <a:rPr lang="en-US" sz="2400" dirty="0" smtClean="0"/>
              <a:t> phase to the neutral phase </a:t>
            </a:r>
            <a:r>
              <a:rPr lang="en-US" sz="2400" dirty="0" err="1" smtClean="0"/>
              <a:t>ofdeconfined</a:t>
            </a:r>
            <a:r>
              <a:rPr lang="en-US" sz="2400" dirty="0" smtClean="0"/>
              <a:t> solitons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(possibility </a:t>
            </a:r>
            <a:r>
              <a:rPr lang="en-US" sz="2400" dirty="0" smtClean="0"/>
              <a:t>via confined ionic phase),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hence </a:t>
            </a:r>
            <a:r>
              <a:rPr lang="en-US" sz="2400" dirty="0" smtClean="0"/>
              <a:t>vanishing magnetoresistance</a:t>
            </a:r>
            <a:r>
              <a:rPr lang="fr-FR" sz="2400" dirty="0" smtClean="0"/>
              <a:t>. </a:t>
            </a:r>
          </a:p>
          <a:p>
            <a:pPr>
              <a:spcAft>
                <a:spcPts val="600"/>
              </a:spcAft>
            </a:pPr>
            <a:r>
              <a:rPr lang="fr-FR" sz="2400" i="1" dirty="0" smtClean="0"/>
              <a:t>Tunneling deconfinement </a:t>
            </a:r>
            <a:r>
              <a:rPr lang="fr-FR" sz="2400" dirty="0" smtClean="0"/>
              <a:t>gives the nonlinear I-V in the spinless regime.</a:t>
            </a:r>
          </a:p>
          <a:p>
            <a:pPr>
              <a:spcAft>
                <a:spcPts val="600"/>
              </a:spcAft>
            </a:pPr>
            <a:r>
              <a:rPr lang="fr-FR" sz="2400" i="1" dirty="0" smtClean="0"/>
              <a:t>Tunneling conversion </a:t>
            </a:r>
            <a:r>
              <a:rPr lang="fr-FR" sz="2400" dirty="0" smtClean="0"/>
              <a:t>of polarons into confined pair of solitons gives the nonlinear I-V in the spinful regime of the nonlinear magnetoresistance.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1"/>
          <p:cNvGrpSpPr>
            <a:grpSpLocks/>
          </p:cNvGrpSpPr>
          <p:nvPr/>
        </p:nvGrpSpPr>
        <p:grpSpPr bwMode="auto">
          <a:xfrm>
            <a:off x="540728" y="1560514"/>
            <a:ext cx="2875085" cy="4249737"/>
            <a:chOff x="950912" y="1729446"/>
            <a:chExt cx="2365375" cy="3344863"/>
          </a:xfrm>
        </p:grpSpPr>
        <p:pic>
          <p:nvPicPr>
            <p:cNvPr id="18463" name="Picture 54" descr="Pauli30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950912" y="1729446"/>
              <a:ext cx="2365375" cy="33448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" name="Group 34"/>
            <p:cNvGrpSpPr>
              <a:grpSpLocks/>
            </p:cNvGrpSpPr>
            <p:nvPr/>
          </p:nvGrpSpPr>
          <p:grpSpPr bwMode="auto">
            <a:xfrm>
              <a:off x="1511379" y="3117715"/>
              <a:ext cx="1317625" cy="1068387"/>
              <a:chOff x="2565033" y="4193395"/>
              <a:chExt cx="1317625" cy="1068387"/>
            </a:xfrm>
          </p:grpSpPr>
          <p:sp>
            <p:nvSpPr>
              <p:cNvPr id="18468" name="Line 68"/>
              <p:cNvSpPr>
                <a:spLocks noChangeShapeType="1"/>
              </p:cNvSpPr>
              <p:nvPr/>
            </p:nvSpPr>
            <p:spPr bwMode="auto">
              <a:xfrm rot="21294452" flipV="1">
                <a:off x="2565033" y="4193395"/>
                <a:ext cx="1317625" cy="1068387"/>
              </a:xfrm>
              <a:prstGeom prst="line">
                <a:avLst/>
              </a:prstGeom>
              <a:noFill/>
              <a:ln w="22225">
                <a:solidFill>
                  <a:srgbClr val="C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9" name="Text Box 72"/>
              <p:cNvSpPr txBox="1">
                <a:spLocks noChangeArrowheads="1"/>
              </p:cNvSpPr>
              <p:nvPr/>
            </p:nvSpPr>
            <p:spPr bwMode="auto">
              <a:xfrm>
                <a:off x="3326051" y="4625195"/>
                <a:ext cx="198715" cy="2109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000" tIns="10800" rIns="18000" bIns="10800">
                <a:spAutoFit/>
              </a:bodyPr>
              <a:lstStyle/>
              <a:p>
                <a:r>
                  <a:rPr lang="de-DE" sz="1600"/>
                  <a:t>Q</a:t>
                </a:r>
                <a:r>
                  <a:rPr lang="de-DE" sz="1600" baseline="-25000"/>
                  <a:t>+</a:t>
                </a:r>
              </a:p>
            </p:txBody>
          </p:sp>
        </p:grpSp>
        <p:grpSp>
          <p:nvGrpSpPr>
            <p:cNvPr id="4" name="Group 35"/>
            <p:cNvGrpSpPr>
              <a:grpSpLocks/>
            </p:cNvGrpSpPr>
            <p:nvPr/>
          </p:nvGrpSpPr>
          <p:grpSpPr bwMode="auto">
            <a:xfrm>
              <a:off x="1511379" y="2533515"/>
              <a:ext cx="942975" cy="863600"/>
              <a:chOff x="2820987" y="1666081"/>
              <a:chExt cx="942975" cy="863600"/>
            </a:xfrm>
          </p:grpSpPr>
          <p:sp>
            <p:nvSpPr>
              <p:cNvPr id="18466" name="Line 69"/>
              <p:cNvSpPr>
                <a:spLocks noChangeAspect="1" noChangeShapeType="1"/>
              </p:cNvSpPr>
              <p:nvPr/>
            </p:nvSpPr>
            <p:spPr bwMode="auto">
              <a:xfrm rot="21294452" flipV="1">
                <a:off x="2820987" y="1767681"/>
                <a:ext cx="942975" cy="762000"/>
              </a:xfrm>
              <a:prstGeom prst="line">
                <a:avLst/>
              </a:prstGeom>
              <a:noFill/>
              <a:ln w="22225">
                <a:solidFill>
                  <a:srgbClr val="C00000"/>
                </a:solidFill>
                <a:round/>
                <a:headEnd/>
                <a:tailEnd type="triangle" w="sm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467" name="Text Box 70"/>
              <p:cNvSpPr txBox="1">
                <a:spLocks noChangeArrowheads="1"/>
              </p:cNvSpPr>
              <p:nvPr/>
            </p:nvSpPr>
            <p:spPr bwMode="auto">
              <a:xfrm>
                <a:off x="3411537" y="1666081"/>
                <a:ext cx="183401" cy="21094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18000" tIns="10800" rIns="18000" bIns="10800">
                <a:spAutoFit/>
              </a:bodyPr>
              <a:lstStyle/>
              <a:p>
                <a:r>
                  <a:rPr lang="de-DE" sz="1600"/>
                  <a:t>Q</a:t>
                </a:r>
                <a:r>
                  <a:rPr lang="de-DE" sz="1600" baseline="-25000"/>
                  <a:t>-</a:t>
                </a:r>
              </a:p>
            </p:txBody>
          </p:sp>
        </p:grpSp>
      </p:grpSp>
      <p:sp>
        <p:nvSpPr>
          <p:cNvPr id="15" name="Titel 38"/>
          <p:cNvSpPr txBox="1">
            <a:spLocks/>
          </p:cNvSpPr>
          <p:nvPr/>
        </p:nvSpPr>
        <p:spPr>
          <a:xfrm>
            <a:off x="2229403" y="60479"/>
            <a:ext cx="3566733" cy="488201"/>
          </a:xfrm>
          <a:prstGeom prst="rect">
            <a:avLst/>
          </a:prstGeom>
          <a:noFill/>
        </p:spPr>
        <p:txBody>
          <a:bodyPr wrap="none" lIns="108000" tIns="72000" rIns="0">
            <a:spAutoFit/>
          </a:bodyPr>
          <a:lstStyle/>
          <a:p>
            <a:pPr algn="ctr" defTabSz="784225" eaLnBrk="0" hangingPunct="0">
              <a:defRPr/>
            </a:pPr>
            <a:r>
              <a:rPr lang="de-DE" sz="2400" b="0" dirty="0">
                <a:solidFill>
                  <a:srgbClr val="000099"/>
                </a:solidFill>
                <a:latin typeface="Comic Sans MS" pitchFamily="66" charset="0"/>
              </a:rPr>
              <a:t>CDW in a </a:t>
            </a:r>
            <a:r>
              <a:rPr lang="de-DE" sz="2400" b="0" dirty="0" err="1">
                <a:solidFill>
                  <a:srgbClr val="000099"/>
                </a:solidFill>
                <a:latin typeface="Comic Sans MS" pitchFamily="66" charset="0"/>
              </a:rPr>
              <a:t>magnetic</a:t>
            </a:r>
            <a:r>
              <a:rPr lang="de-DE" sz="2400" b="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de-DE" sz="2400" b="0" dirty="0" err="1">
                <a:solidFill>
                  <a:srgbClr val="000099"/>
                </a:solidFill>
                <a:latin typeface="Comic Sans MS" pitchFamily="66" charset="0"/>
              </a:rPr>
              <a:t>field</a:t>
            </a:r>
            <a:endParaRPr lang="de-DE" sz="2400" b="0" u="sng" kern="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4" name="Rectangle 3"/>
          <p:cNvSpPr txBox="1">
            <a:spLocks noChangeArrowheads="1"/>
          </p:cNvSpPr>
          <p:nvPr/>
        </p:nvSpPr>
        <p:spPr bwMode="auto">
          <a:xfrm>
            <a:off x="0" y="548680"/>
            <a:ext cx="9019443" cy="5365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defTabSz="293688" eaLnBrk="0" hangingPunct="0">
              <a:spcBef>
                <a:spcPct val="20000"/>
              </a:spcBef>
              <a:buClr>
                <a:srgbClr val="000099"/>
              </a:buClr>
              <a:defRPr/>
            </a:pPr>
            <a:r>
              <a:rPr lang="en-US" sz="2000" b="0" kern="0" dirty="0" smtClean="0">
                <a:latin typeface="Comic Sans MS" pitchFamily="66" charset="0"/>
                <a:cs typeface="+mn-cs"/>
              </a:rPr>
              <a:t>Pauli </a:t>
            </a:r>
            <a:r>
              <a:rPr lang="en-US" sz="2000" b="0" kern="0" dirty="0">
                <a:latin typeface="Comic Sans MS" pitchFamily="66" charset="0"/>
                <a:cs typeface="+mn-cs"/>
              </a:rPr>
              <a:t>paramagnetic effect:  suppresses CDW  </a:t>
            </a:r>
            <a:r>
              <a:rPr lang="en-US" sz="1600" b="0" kern="0" dirty="0">
                <a:latin typeface="Comic Sans MS" pitchFamily="66" charset="0"/>
                <a:cs typeface="+mn-cs"/>
              </a:rPr>
              <a:t>[W. </a:t>
            </a:r>
            <a:r>
              <a:rPr lang="en-US" sz="1600" b="0" kern="0" dirty="0" err="1">
                <a:latin typeface="Comic Sans MS" pitchFamily="66" charset="0"/>
                <a:cs typeface="+mn-cs"/>
              </a:rPr>
              <a:t>Dieterich</a:t>
            </a:r>
            <a:r>
              <a:rPr lang="en-US" sz="1600" b="0" kern="0" dirty="0">
                <a:latin typeface="Comic Sans MS" pitchFamily="66" charset="0"/>
                <a:cs typeface="+mn-cs"/>
              </a:rPr>
              <a:t> &amp; P. </a:t>
            </a:r>
            <a:r>
              <a:rPr lang="en-US" sz="1600" b="0" kern="0" dirty="0" err="1">
                <a:latin typeface="Comic Sans MS" pitchFamily="66" charset="0"/>
                <a:cs typeface="+mn-cs"/>
              </a:rPr>
              <a:t>Fulde</a:t>
            </a:r>
            <a:r>
              <a:rPr lang="en-US" sz="1600" b="0" kern="0" dirty="0">
                <a:latin typeface="Comic Sans MS" pitchFamily="66" charset="0"/>
                <a:cs typeface="+mn-cs"/>
              </a:rPr>
              <a:t>, 1973]</a:t>
            </a:r>
            <a:r>
              <a:rPr lang="en-US" sz="2000" b="0" kern="0" dirty="0">
                <a:latin typeface="BernhardMod BT"/>
                <a:cs typeface="+mn-cs"/>
              </a:rPr>
              <a:t> </a:t>
            </a:r>
            <a:endParaRPr lang="en-US" sz="1400" b="0" kern="0" dirty="0">
              <a:latin typeface="Times New Roman" pitchFamily="18" charset="0"/>
              <a:cs typeface="+mn-cs"/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2032489" y="1925638"/>
            <a:ext cx="928459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de-DE" sz="1600" b="0" dirty="0">
                <a:latin typeface="+mn-lt"/>
              </a:rPr>
              <a:t>2</a:t>
            </a:r>
            <a:r>
              <a:rPr lang="de-DE" sz="1600" b="0" i="1" dirty="0">
                <a:latin typeface="Symbol" pitchFamily="18" charset="2"/>
              </a:rPr>
              <a:t>m</a:t>
            </a:r>
            <a:r>
              <a:rPr lang="de-DE" sz="1600" b="0" baseline="-25000" dirty="0">
                <a:latin typeface="+mn-lt"/>
              </a:rPr>
              <a:t>B</a:t>
            </a:r>
            <a:r>
              <a:rPr lang="de-DE" sz="1600" b="0" i="1" dirty="0">
                <a:latin typeface="+mn-lt"/>
              </a:rPr>
              <a:t>B</a:t>
            </a:r>
            <a:r>
              <a:rPr lang="de-DE" sz="1600" b="0" dirty="0">
                <a:latin typeface="+mn-lt"/>
              </a:rPr>
              <a:t>/</a:t>
            </a:r>
            <a:r>
              <a:rPr lang="de-DE" sz="1600" b="0" dirty="0" err="1">
                <a:latin typeface="MT Extra" pitchFamily="18" charset="2"/>
              </a:rPr>
              <a:t>h</a:t>
            </a:r>
            <a:r>
              <a:rPr lang="de-DE" sz="1600" b="0" i="1" dirty="0" err="1">
                <a:latin typeface="+mn-lt"/>
              </a:rPr>
              <a:t>v</a:t>
            </a:r>
            <a:r>
              <a:rPr lang="de-DE" sz="1600" b="0" baseline="-25000" dirty="0" err="1">
                <a:latin typeface="+mn-lt"/>
              </a:rPr>
              <a:t>F</a:t>
            </a:r>
            <a:endParaRPr lang="en-US" sz="1600" b="0" i="1" baseline="-25000" dirty="0">
              <a:latin typeface="Symbol" pitchFamily="18" charset="2"/>
            </a:endParaRPr>
          </a:p>
        </p:txBody>
      </p:sp>
      <p:cxnSp>
        <p:nvCxnSpPr>
          <p:cNvPr id="18438" name="Gerade Verbindung mit Pfeil 29"/>
          <p:cNvCxnSpPr>
            <a:cxnSpLocks noChangeShapeType="1"/>
          </p:cNvCxnSpPr>
          <p:nvPr/>
        </p:nvCxnSpPr>
        <p:spPr bwMode="auto">
          <a:xfrm>
            <a:off x="2291862" y="2316164"/>
            <a:ext cx="240323" cy="15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arrow" w="sm" len="sm"/>
            <a:tailEnd type="arrow" w="sm" len="sm"/>
          </a:ln>
        </p:spPr>
      </p:cxnSp>
      <p:grpSp>
        <p:nvGrpSpPr>
          <p:cNvPr id="5" name="Gruppieren 42"/>
          <p:cNvGrpSpPr>
            <a:grpSpLocks/>
          </p:cNvGrpSpPr>
          <p:nvPr/>
        </p:nvGrpSpPr>
        <p:grpSpPr bwMode="auto">
          <a:xfrm>
            <a:off x="3222380" y="2263775"/>
            <a:ext cx="351378" cy="1144588"/>
            <a:chOff x="3700463" y="2072761"/>
            <a:chExt cx="380661" cy="1144588"/>
          </a:xfrm>
        </p:grpSpPr>
        <p:sp>
          <p:nvSpPr>
            <p:cNvPr id="18461" name="TextBox 36"/>
            <p:cNvSpPr txBox="1">
              <a:spLocks noChangeArrowheads="1"/>
            </p:cNvSpPr>
            <p:nvPr/>
          </p:nvSpPr>
          <p:spPr bwMode="auto">
            <a:xfrm>
              <a:off x="3700463" y="2072761"/>
              <a:ext cx="380661" cy="4616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i="1"/>
                <a:t>B</a:t>
              </a:r>
            </a:p>
          </p:txBody>
        </p:sp>
        <p:sp>
          <p:nvSpPr>
            <p:cNvPr id="18462" name="Line 27"/>
            <p:cNvSpPr>
              <a:spLocks noChangeShapeType="1"/>
            </p:cNvSpPr>
            <p:nvPr/>
          </p:nvSpPr>
          <p:spPr bwMode="auto">
            <a:xfrm>
              <a:off x="3700463" y="2302949"/>
              <a:ext cx="0" cy="91440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 type="stealth" w="sm" len="lg"/>
              <a:tailEnd type="none" w="sm" len="lg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8440" name="Text Box 75"/>
          <p:cNvSpPr txBox="1">
            <a:spLocks noChangeArrowheads="1"/>
          </p:cNvSpPr>
          <p:nvPr/>
        </p:nvSpPr>
        <p:spPr bwMode="auto">
          <a:xfrm>
            <a:off x="0" y="5341938"/>
            <a:ext cx="5220072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000" dirty="0" err="1" smtClean="0"/>
              <a:t>Beatings</a:t>
            </a:r>
            <a:r>
              <a:rPr lang="fr-FR" sz="2000" dirty="0" smtClean="0"/>
              <a:t> </a:t>
            </a:r>
            <a:r>
              <a:rPr lang="fr-FR" sz="2000" dirty="0" err="1" smtClean="0"/>
              <a:t>between</a:t>
            </a:r>
            <a:r>
              <a:rPr lang="fr-FR" sz="2000" dirty="0" smtClean="0"/>
              <a:t> close, Zeeman </a:t>
            </a:r>
            <a:r>
              <a:rPr lang="fr-FR" sz="2000" dirty="0" err="1" smtClean="0"/>
              <a:t>splitted</a:t>
            </a:r>
            <a:r>
              <a:rPr lang="fr-FR" sz="2000" dirty="0" smtClean="0"/>
              <a:t>, CDW </a:t>
            </a:r>
            <a:r>
              <a:rPr lang="fr-FR" sz="2000" dirty="0" err="1" smtClean="0"/>
              <a:t>wave</a:t>
            </a:r>
            <a:r>
              <a:rPr lang="fr-FR" sz="2000" dirty="0" smtClean="0"/>
              <a:t> </a:t>
            </a:r>
            <a:r>
              <a:rPr lang="fr-FR" sz="2000" dirty="0" err="1" smtClean="0"/>
              <a:t>numbers</a:t>
            </a:r>
            <a:r>
              <a:rPr lang="fr-FR" sz="2000" dirty="0" smtClean="0"/>
              <a:t> Q</a:t>
            </a:r>
            <a:r>
              <a:rPr lang="fr-FR" sz="2000" baseline="-25000" dirty="0" smtClean="0"/>
              <a:t>-</a:t>
            </a:r>
            <a:r>
              <a:rPr lang="fr-FR" sz="2000" dirty="0" smtClean="0"/>
              <a:t> and Q</a:t>
            </a:r>
            <a:r>
              <a:rPr lang="fr-FR" sz="2000" baseline="-25000" dirty="0" smtClean="0"/>
              <a:t>+</a:t>
            </a:r>
            <a:r>
              <a:rPr lang="fr-FR" sz="2000" dirty="0" smtClean="0"/>
              <a:t> </a:t>
            </a:r>
            <a:r>
              <a:rPr lang="fr-FR" sz="2000" dirty="0" err="1" smtClean="0"/>
              <a:t>give</a:t>
            </a:r>
            <a:r>
              <a:rPr lang="fr-FR" sz="2000" dirty="0" smtClean="0"/>
              <a:t> </a:t>
            </a:r>
            <a:r>
              <a:rPr lang="fr-FR" sz="2000" dirty="0" err="1" smtClean="0"/>
              <a:t>rise</a:t>
            </a:r>
            <a:r>
              <a:rPr lang="fr-FR" sz="2000" dirty="0" smtClean="0"/>
              <a:t> </a:t>
            </a:r>
            <a:r>
              <a:rPr lang="fr-FR" sz="2000" dirty="0" err="1" smtClean="0"/>
              <a:t>tothe</a:t>
            </a:r>
            <a:r>
              <a:rPr lang="fr-FR" sz="2000" dirty="0" smtClean="0"/>
              <a:t> </a:t>
            </a:r>
            <a:r>
              <a:rPr lang="fr-FR" sz="2000" dirty="0" err="1" smtClean="0"/>
              <a:t>array</a:t>
            </a:r>
            <a:r>
              <a:rPr lang="fr-FR" sz="2000" dirty="0" smtClean="0"/>
              <a:t> of </a:t>
            </a:r>
            <a:r>
              <a:rPr lang="fr-FR" sz="2000" dirty="0" err="1" smtClean="0"/>
              <a:t>domain</a:t>
            </a:r>
            <a:r>
              <a:rPr lang="fr-FR" sz="2000" dirty="0" smtClean="0"/>
              <a:t> </a:t>
            </a:r>
            <a:r>
              <a:rPr lang="fr-FR" sz="2000" dirty="0" err="1" smtClean="0"/>
              <a:t>walls</a:t>
            </a:r>
            <a:r>
              <a:rPr lang="fr-FR" sz="2000" dirty="0" smtClean="0"/>
              <a:t/>
            </a:r>
            <a:br>
              <a:rPr lang="fr-FR" sz="2000" dirty="0" smtClean="0"/>
            </a:br>
            <a:r>
              <a:rPr lang="fr-FR" sz="2000" dirty="0" smtClean="0"/>
              <a:t> – spin </a:t>
            </a:r>
            <a:r>
              <a:rPr lang="fr-FR" sz="2000" dirty="0" err="1" smtClean="0"/>
              <a:t>carrying</a:t>
            </a:r>
            <a:r>
              <a:rPr lang="fr-FR" sz="2000" dirty="0" smtClean="0"/>
              <a:t> solitons</a:t>
            </a:r>
            <a:endParaRPr lang="fr-FR" sz="2000" baseline="-25000" dirty="0"/>
          </a:p>
        </p:txBody>
      </p:sp>
      <p:sp>
        <p:nvSpPr>
          <p:cNvPr id="18441" name="Line 23"/>
          <p:cNvSpPr>
            <a:spLocks noChangeShapeType="1"/>
          </p:cNvSpPr>
          <p:nvPr/>
        </p:nvSpPr>
        <p:spPr bwMode="auto">
          <a:xfrm>
            <a:off x="3979984" y="3403600"/>
            <a:ext cx="70338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6" name="Group 31"/>
          <p:cNvGrpSpPr>
            <a:grpSpLocks/>
          </p:cNvGrpSpPr>
          <p:nvPr/>
        </p:nvGrpSpPr>
        <p:grpSpPr bwMode="auto">
          <a:xfrm>
            <a:off x="4888521" y="1222375"/>
            <a:ext cx="4075968" cy="4179888"/>
            <a:chOff x="5295901" y="1221761"/>
            <a:chExt cx="4415634" cy="4180501"/>
          </a:xfrm>
        </p:grpSpPr>
        <p:grpSp>
          <p:nvGrpSpPr>
            <p:cNvPr id="7" name="Group 50"/>
            <p:cNvGrpSpPr>
              <a:grpSpLocks/>
            </p:cNvGrpSpPr>
            <p:nvPr/>
          </p:nvGrpSpPr>
          <p:grpSpPr bwMode="auto">
            <a:xfrm>
              <a:off x="5295901" y="1221761"/>
              <a:ext cx="4415634" cy="4180501"/>
              <a:chOff x="5295900" y="1222141"/>
              <a:chExt cx="4414949" cy="4180589"/>
            </a:xfrm>
          </p:grpSpPr>
          <p:pic>
            <p:nvPicPr>
              <p:cNvPr id="18455" name="Picture 39" descr="BT_diag_0kb+.WMF"/>
              <p:cNvPicPr>
                <a:picLocks noChangeAspect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5994000" y="2206800"/>
                <a:ext cx="3108147" cy="319593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8" name="Group 49"/>
              <p:cNvGrpSpPr>
                <a:grpSpLocks/>
              </p:cNvGrpSpPr>
              <p:nvPr/>
            </p:nvGrpSpPr>
            <p:grpSpPr bwMode="auto">
              <a:xfrm>
                <a:off x="5295900" y="1222141"/>
                <a:ext cx="4414949" cy="3352091"/>
                <a:chOff x="5295900" y="1222141"/>
                <a:chExt cx="4414949" cy="3352091"/>
              </a:xfrm>
            </p:grpSpPr>
            <p:pic>
              <p:nvPicPr>
                <p:cNvPr id="18457" name="Picture 41" descr="MuBkT_Exp.jpg"/>
                <p:cNvPicPr>
                  <a:picLocks noChangeAspect="1"/>
                </p:cNvPicPr>
                <p:nvPr/>
              </p:nvPicPr>
              <p:blipFill>
                <a:blip r:embed="rId4" cstate="print"/>
                <a:srcRect/>
                <a:stretch>
                  <a:fillRect/>
                </a:stretch>
              </p:blipFill>
              <p:spPr bwMode="auto">
                <a:xfrm>
                  <a:off x="9398863" y="3049438"/>
                  <a:ext cx="311986" cy="152479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  <p:sp>
              <p:nvSpPr>
                <p:cNvPr id="18459" name="TextBox 45"/>
                <p:cNvSpPr txBox="1">
                  <a:spLocks noChangeArrowheads="1"/>
                </p:cNvSpPr>
                <p:nvPr/>
              </p:nvSpPr>
              <p:spPr bwMode="auto">
                <a:xfrm>
                  <a:off x="5295900" y="1222141"/>
                  <a:ext cx="3518960" cy="831136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r>
                    <a:rPr lang="en-US" sz="2400" b="0" dirty="0">
                      <a:solidFill>
                        <a:schemeClr val="accent2"/>
                      </a:solidFill>
                    </a:rPr>
                    <a:t>Phase diagram of </a:t>
                  </a:r>
                  <a:endParaRPr lang="en-US" sz="2400" b="0" dirty="0" smtClean="0">
                    <a:solidFill>
                      <a:schemeClr val="accent2"/>
                    </a:solidFill>
                  </a:endParaRPr>
                </a:p>
                <a:p>
                  <a:r>
                    <a:rPr lang="en-US" sz="2400" b="0" dirty="0" smtClean="0">
                      <a:solidFill>
                        <a:schemeClr val="accent2"/>
                      </a:solidFill>
                      <a:latin typeface="Symbol" pitchFamily="18" charset="2"/>
                    </a:rPr>
                    <a:t>a</a:t>
                  </a:r>
                  <a:r>
                    <a:rPr lang="en-US" sz="2400" b="0" dirty="0" smtClean="0">
                      <a:solidFill>
                        <a:schemeClr val="accent2"/>
                      </a:solidFill>
                    </a:rPr>
                    <a:t>-</a:t>
                  </a:r>
                  <a:r>
                    <a:rPr lang="en-US" sz="2400" b="0" dirty="0">
                      <a:solidFill>
                        <a:schemeClr val="accent2"/>
                      </a:solidFill>
                    </a:rPr>
                    <a:t>(</a:t>
                  </a:r>
                  <a:r>
                    <a:rPr lang="en-US" sz="2400" b="0" dirty="0" err="1">
                      <a:solidFill>
                        <a:schemeClr val="accent2"/>
                      </a:solidFill>
                    </a:rPr>
                    <a:t>BEDT-TTF</a:t>
                  </a:r>
                  <a:r>
                    <a:rPr lang="en-US" sz="2400" b="0" dirty="0">
                      <a:solidFill>
                        <a:schemeClr val="accent2"/>
                      </a:solidFill>
                    </a:rPr>
                    <a:t>)</a:t>
                  </a:r>
                  <a:r>
                    <a:rPr lang="en-US" sz="2400" b="0" baseline="-25000" dirty="0">
                      <a:solidFill>
                        <a:schemeClr val="accent2"/>
                      </a:solidFill>
                    </a:rPr>
                    <a:t>2</a:t>
                  </a:r>
                  <a:r>
                    <a:rPr lang="en-US" sz="2400" b="0" dirty="0">
                      <a:solidFill>
                        <a:schemeClr val="accent2"/>
                      </a:solidFill>
                    </a:rPr>
                    <a:t>KHg(</a:t>
                  </a:r>
                  <a:r>
                    <a:rPr lang="en-US" sz="2400" b="0" dirty="0" err="1">
                      <a:solidFill>
                        <a:schemeClr val="accent2"/>
                      </a:solidFill>
                    </a:rPr>
                    <a:t>SCN</a:t>
                  </a:r>
                  <a:r>
                    <a:rPr lang="en-US" sz="2400" b="0" dirty="0">
                      <a:solidFill>
                        <a:schemeClr val="accent2"/>
                      </a:solidFill>
                    </a:rPr>
                    <a:t>)</a:t>
                  </a:r>
                  <a:r>
                    <a:rPr lang="en-US" sz="2400" b="0" baseline="-25000" dirty="0">
                      <a:solidFill>
                        <a:schemeClr val="accent2"/>
                      </a:solidFill>
                    </a:rPr>
                    <a:t>4</a:t>
                  </a:r>
                </a:p>
              </p:txBody>
            </p:sp>
            <p:sp>
              <p:nvSpPr>
                <p:cNvPr id="18460" name="TextBox 46"/>
                <p:cNvSpPr txBox="1">
                  <a:spLocks noChangeArrowheads="1"/>
                </p:cNvSpPr>
                <p:nvPr/>
              </p:nvSpPr>
              <p:spPr bwMode="auto">
                <a:xfrm>
                  <a:off x="5295901" y="1517652"/>
                  <a:ext cx="200094" cy="27704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wrap="none">
                  <a:spAutoFit/>
                </a:bodyPr>
                <a:lstStyle/>
                <a:p>
                  <a:endParaRPr lang="en-US" sz="1200" b="0" dirty="0"/>
                </a:p>
              </p:txBody>
            </p:sp>
          </p:grpSp>
        </p:grpSp>
        <p:sp>
          <p:nvSpPr>
            <p:cNvPr id="18453" name="Text Box 28"/>
            <p:cNvSpPr txBox="1">
              <a:spLocks noChangeArrowheads="1"/>
            </p:cNvSpPr>
            <p:nvPr/>
          </p:nvSpPr>
          <p:spPr bwMode="auto">
            <a:xfrm>
              <a:off x="8078789" y="2871788"/>
              <a:ext cx="677617" cy="3078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0">
                  <a:solidFill>
                    <a:srgbClr val="009900"/>
                  </a:solidFill>
                </a:rPr>
                <a:t>~ 23 T</a:t>
              </a:r>
            </a:p>
          </p:txBody>
        </p:sp>
        <p:sp>
          <p:nvSpPr>
            <p:cNvPr id="18454" name="Line 29"/>
            <p:cNvSpPr>
              <a:spLocks noChangeShapeType="1"/>
            </p:cNvSpPr>
            <p:nvPr/>
          </p:nvSpPr>
          <p:spPr bwMode="auto">
            <a:xfrm>
              <a:off x="8078788" y="3203575"/>
              <a:ext cx="363537" cy="0"/>
            </a:xfrm>
            <a:prstGeom prst="line">
              <a:avLst/>
            </a:prstGeom>
            <a:noFill/>
            <a:ln w="9525">
              <a:solidFill>
                <a:srgbClr val="339966"/>
              </a:solidFill>
              <a:round/>
              <a:headEnd type="arrow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9" name="Group 43"/>
          <p:cNvGrpSpPr>
            <a:grpSpLocks/>
          </p:cNvGrpSpPr>
          <p:nvPr/>
        </p:nvGrpSpPr>
        <p:grpSpPr bwMode="auto">
          <a:xfrm>
            <a:off x="4932040" y="2415681"/>
            <a:ext cx="3744416" cy="3728718"/>
            <a:chOff x="5365099" y="2205037"/>
            <a:chExt cx="3702701" cy="3728615"/>
          </a:xfrm>
        </p:grpSpPr>
        <p:pic>
          <p:nvPicPr>
            <p:cNvPr id="18449" name="Picture 37" descr="Zanchi_Pauli+.WMF"/>
            <p:cNvPicPr>
              <a:picLocks noChangeAspect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5832475" y="2205037"/>
              <a:ext cx="3235325" cy="3345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50" name="TextBox 40"/>
            <p:cNvSpPr txBox="1">
              <a:spLocks noChangeArrowheads="1"/>
            </p:cNvSpPr>
            <p:nvPr/>
          </p:nvSpPr>
          <p:spPr bwMode="auto">
            <a:xfrm>
              <a:off x="6768000" y="5472000"/>
              <a:ext cx="1927773" cy="4616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400" b="0" i="1" dirty="0" err="1"/>
                <a:t>T</a:t>
              </a:r>
              <a:r>
                <a:rPr lang="en-US" sz="2400" b="0" baseline="-25000" dirty="0" err="1"/>
                <a:t>CDW</a:t>
              </a:r>
              <a:r>
                <a:rPr lang="en-US" sz="2400" b="0" dirty="0"/>
                <a:t>/</a:t>
              </a:r>
              <a:r>
                <a:rPr lang="en-US" sz="2400" b="0" i="1" dirty="0" err="1"/>
                <a:t>T</a:t>
              </a:r>
              <a:r>
                <a:rPr lang="en-US" sz="2400" b="0" baseline="-25000" dirty="0" err="1"/>
                <a:t>CDW</a:t>
              </a:r>
              <a:r>
                <a:rPr lang="en-US" sz="2400" b="0" dirty="0"/>
                <a:t>(0)</a:t>
              </a:r>
            </a:p>
          </p:txBody>
        </p:sp>
        <p:pic>
          <p:nvPicPr>
            <p:cNvPr id="18451" name="Picture 42" descr="MuBkT_Theor.jp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5365099" y="2854267"/>
              <a:ext cx="396318" cy="17574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8444" name="Textfeld 72"/>
          <p:cNvSpPr txBox="1">
            <a:spLocks noChangeArrowheads="1"/>
          </p:cNvSpPr>
          <p:nvPr/>
        </p:nvSpPr>
        <p:spPr bwMode="auto">
          <a:xfrm>
            <a:off x="5706208" y="2581275"/>
            <a:ext cx="777649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0"/>
              <a:t>CDW</a:t>
            </a:r>
            <a:r>
              <a:rPr lang="de-DE" sz="2000" b="0" i="1" baseline="-25000"/>
              <a:t>x</a:t>
            </a:r>
            <a:endParaRPr lang="en-US" sz="2000" b="0" i="1" baseline="-25000"/>
          </a:p>
        </p:txBody>
      </p:sp>
      <p:sp>
        <p:nvSpPr>
          <p:cNvPr id="18445" name="Textfeld 73"/>
          <p:cNvSpPr txBox="1">
            <a:spLocks noChangeArrowheads="1"/>
          </p:cNvSpPr>
          <p:nvPr/>
        </p:nvSpPr>
        <p:spPr bwMode="auto">
          <a:xfrm>
            <a:off x="6522427" y="4411663"/>
            <a:ext cx="79047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0"/>
              <a:t>CDW</a:t>
            </a:r>
            <a:r>
              <a:rPr lang="de-DE" sz="2000" b="0" baseline="-25000"/>
              <a:t>0</a:t>
            </a:r>
            <a:endParaRPr lang="en-US" sz="2000" b="0" baseline="-25000"/>
          </a:p>
        </p:txBody>
      </p:sp>
      <p:sp>
        <p:nvSpPr>
          <p:cNvPr id="18446" name="Textfeld 74"/>
          <p:cNvSpPr txBox="1">
            <a:spLocks noChangeArrowheads="1"/>
          </p:cNvSpPr>
          <p:nvPr/>
        </p:nvSpPr>
        <p:spPr bwMode="auto">
          <a:xfrm>
            <a:off x="7347439" y="2525713"/>
            <a:ext cx="569387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de-DE" sz="2000" b="0"/>
              <a:t>NM</a:t>
            </a:r>
            <a:endParaRPr lang="en-US" sz="2000" b="0" i="1" baseline="-250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6"/>
          <p:cNvSpPr txBox="1">
            <a:spLocks noChangeArrowheads="1"/>
          </p:cNvSpPr>
          <p:nvPr/>
        </p:nvSpPr>
        <p:spPr bwMode="auto">
          <a:xfrm>
            <a:off x="50800" y="-27384"/>
            <a:ext cx="909320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 smtClean="0"/>
              <a:t>Arrays of amplitude solitons </a:t>
            </a:r>
            <a:r>
              <a:rPr lang="en-US" sz="2400" dirty="0" smtClean="0">
                <a:solidFill>
                  <a:schemeClr val="accent2"/>
                </a:solidFill>
              </a:rPr>
              <a:t>(</a:t>
            </a:r>
            <a:r>
              <a:rPr lang="en-US" sz="2400" dirty="0" err="1" smtClean="0">
                <a:solidFill>
                  <a:schemeClr val="accent2"/>
                </a:solidFill>
              </a:rPr>
              <a:t>Fulde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</a:rPr>
              <a:t>Ferrel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</a:rPr>
              <a:t>Lakin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</a:rPr>
              <a:t>Ovchinnikov</a:t>
            </a:r>
            <a:r>
              <a:rPr lang="en-US" sz="2400" dirty="0" smtClean="0">
                <a:solidFill>
                  <a:schemeClr val="accent2"/>
                </a:solidFill>
              </a:rPr>
              <a:t>) unit </a:t>
            </a:r>
            <a:r>
              <a:rPr lang="en-US" sz="2400" dirty="0">
                <a:solidFill>
                  <a:schemeClr val="accent2"/>
                </a:solidFill>
              </a:rPr>
              <a:t>for </a:t>
            </a:r>
            <a:r>
              <a:rPr lang="en-US" sz="2400" dirty="0" smtClean="0">
                <a:solidFill>
                  <a:schemeClr val="accent2"/>
                </a:solidFill>
              </a:rPr>
              <a:t>spin-polarized superconductors</a:t>
            </a:r>
            <a:endParaRPr lang="en-US" sz="2400" i="1" dirty="0">
              <a:solidFill>
                <a:schemeClr val="accent2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Unit of CDW superstructure in </a:t>
            </a:r>
            <a:r>
              <a:rPr lang="en-US" sz="2400" dirty="0" err="1">
                <a:solidFill>
                  <a:srgbClr val="003300"/>
                </a:solidFill>
              </a:rPr>
              <a:t>HMF</a:t>
            </a:r>
            <a:r>
              <a:rPr lang="en-US" sz="2400" i="1" dirty="0">
                <a:solidFill>
                  <a:srgbClr val="003300"/>
                </a:solidFill>
              </a:rPr>
              <a:t> (</a:t>
            </a:r>
            <a:r>
              <a:rPr lang="en-US" sz="2200" i="1" dirty="0">
                <a:solidFill>
                  <a:srgbClr val="003300"/>
                </a:solidFill>
              </a:rPr>
              <a:t>new experiments </a:t>
            </a:r>
            <a:r>
              <a:rPr lang="en-US" sz="2200" i="1" dirty="0" smtClean="0">
                <a:solidFill>
                  <a:srgbClr val="003300"/>
                </a:solidFill>
              </a:rPr>
              <a:t>on organics</a:t>
            </a:r>
            <a:r>
              <a:rPr lang="en-US" sz="2400" i="1" dirty="0" smtClean="0">
                <a:solidFill>
                  <a:srgbClr val="003300"/>
                </a:solidFill>
              </a:rPr>
              <a:t>)</a:t>
            </a:r>
            <a:r>
              <a:rPr lang="en-US" sz="2400" dirty="0" smtClean="0">
                <a:solidFill>
                  <a:srgbClr val="000099"/>
                </a:solidFill>
              </a:rPr>
              <a:t>.</a:t>
            </a:r>
            <a:endParaRPr lang="en-US" sz="2400" dirty="0">
              <a:solidFill>
                <a:srgbClr val="000099"/>
              </a:solidFill>
            </a:endParaRPr>
          </a:p>
          <a:p>
            <a:r>
              <a:rPr lang="en-US" sz="2400" dirty="0">
                <a:solidFill>
                  <a:srgbClr val="003300"/>
                </a:solidFill>
              </a:rPr>
              <a:t>Soliton lattice unit in spin-Peierls systems in </a:t>
            </a:r>
            <a:r>
              <a:rPr lang="en-US" sz="2400" dirty="0" smtClean="0">
                <a:solidFill>
                  <a:srgbClr val="003300"/>
                </a:solidFill>
              </a:rPr>
              <a:t>magnetic field</a:t>
            </a:r>
            <a:r>
              <a:rPr lang="en-US" sz="2400" i="1" dirty="0" smtClean="0">
                <a:solidFill>
                  <a:srgbClr val="003300"/>
                </a:solidFill>
              </a:rPr>
              <a:t/>
            </a:r>
            <a:br>
              <a:rPr lang="en-US" sz="2400" i="1" dirty="0" smtClean="0">
                <a:solidFill>
                  <a:srgbClr val="003300"/>
                </a:solidFill>
              </a:rPr>
            </a:br>
            <a:r>
              <a:rPr lang="en-US" sz="2400" i="1" dirty="0" smtClean="0">
                <a:solidFill>
                  <a:srgbClr val="003300"/>
                </a:solidFill>
              </a:rPr>
              <a:t>(</a:t>
            </a:r>
            <a:r>
              <a:rPr lang="en-US" sz="2400" i="1" dirty="0" err="1" smtClean="0">
                <a:solidFill>
                  <a:srgbClr val="003300"/>
                </a:solidFill>
              </a:rPr>
              <a:t>NMR</a:t>
            </a:r>
            <a:r>
              <a:rPr lang="en-US" sz="2400" i="1" dirty="0">
                <a:solidFill>
                  <a:srgbClr val="003300"/>
                </a:solidFill>
              </a:rPr>
              <a:t>, neutrons – C. </a:t>
            </a:r>
            <a:r>
              <a:rPr lang="en-US" sz="2400" i="1" dirty="0" err="1">
                <a:solidFill>
                  <a:srgbClr val="003300"/>
                </a:solidFill>
              </a:rPr>
              <a:t>Berthier</a:t>
            </a:r>
            <a:r>
              <a:rPr lang="en-US" sz="2400" i="1" dirty="0">
                <a:solidFill>
                  <a:srgbClr val="003300"/>
                </a:solidFill>
              </a:rPr>
              <a:t> et al, Grenoble; J.P. </a:t>
            </a:r>
            <a:r>
              <a:rPr lang="en-US" sz="2400" i="1" dirty="0" err="1">
                <a:solidFill>
                  <a:srgbClr val="003300"/>
                </a:solidFill>
              </a:rPr>
              <a:t>Pouget</a:t>
            </a:r>
            <a:r>
              <a:rPr lang="en-US" sz="2400" i="1" dirty="0">
                <a:solidFill>
                  <a:srgbClr val="003300"/>
                </a:solidFill>
              </a:rPr>
              <a:t> et </a:t>
            </a:r>
            <a:r>
              <a:rPr lang="en-US" sz="2400" i="1" dirty="0" smtClean="0">
                <a:solidFill>
                  <a:srgbClr val="003300"/>
                </a:solidFill>
              </a:rPr>
              <a:t>al).</a:t>
            </a:r>
            <a:endParaRPr lang="en-US" sz="2400" i="1" dirty="0">
              <a:solidFill>
                <a:srgbClr val="003300"/>
              </a:solidFill>
            </a:endParaRPr>
          </a:p>
          <a:p>
            <a:r>
              <a:rPr lang="en-US" sz="2400" dirty="0">
                <a:solidFill>
                  <a:srgbClr val="996633"/>
                </a:solidFill>
              </a:rPr>
              <a:t>Very new </a:t>
            </a:r>
            <a:r>
              <a:rPr lang="en-US" sz="2400" dirty="0" smtClean="0">
                <a:solidFill>
                  <a:srgbClr val="996633"/>
                </a:solidFill>
              </a:rPr>
              <a:t>(</a:t>
            </a:r>
            <a:r>
              <a:rPr lang="en-US" sz="2400" dirty="0" err="1" smtClean="0">
                <a:solidFill>
                  <a:srgbClr val="996633"/>
                </a:solidFill>
              </a:rPr>
              <a:t>Orsay</a:t>
            </a:r>
            <a:r>
              <a:rPr lang="en-US" sz="2400" dirty="0" smtClean="0">
                <a:solidFill>
                  <a:srgbClr val="996633"/>
                </a:solidFill>
              </a:rPr>
              <a:t> </a:t>
            </a:r>
            <a:r>
              <a:rPr lang="en-US" sz="2400" dirty="0">
                <a:solidFill>
                  <a:srgbClr val="996633"/>
                </a:solidFill>
              </a:rPr>
              <a:t>– Jerome, </a:t>
            </a:r>
            <a:r>
              <a:rPr lang="en-US" sz="2400" dirty="0" err="1" smtClean="0">
                <a:solidFill>
                  <a:srgbClr val="996633"/>
                </a:solidFill>
              </a:rPr>
              <a:t>Pasquier</a:t>
            </a:r>
            <a:r>
              <a:rPr lang="en-US" sz="2400" dirty="0">
                <a:solidFill>
                  <a:srgbClr val="996633"/>
                </a:solidFill>
              </a:rPr>
              <a:t>,</a:t>
            </a:r>
            <a:r>
              <a:rPr lang="en-US" sz="2400" dirty="0" smtClean="0">
                <a:solidFill>
                  <a:srgbClr val="996633"/>
                </a:solidFill>
              </a:rPr>
              <a:t> </a:t>
            </a:r>
            <a:r>
              <a:rPr lang="en-US" sz="2400" dirty="0" err="1">
                <a:solidFill>
                  <a:srgbClr val="996633"/>
                </a:solidFill>
              </a:rPr>
              <a:t>S.B</a:t>
            </a:r>
            <a:r>
              <a:rPr lang="en-US" sz="2400" dirty="0" err="1" smtClean="0">
                <a:solidFill>
                  <a:srgbClr val="996633"/>
                </a:solidFill>
              </a:rPr>
              <a:t>.</a:t>
            </a:r>
            <a:r>
              <a:rPr lang="en-US" sz="2400" dirty="0" smtClean="0">
                <a:solidFill>
                  <a:srgbClr val="996633"/>
                </a:solidFill>
              </a:rPr>
              <a:t>, et al): </a:t>
            </a:r>
            <a:br>
              <a:rPr lang="en-US" sz="2400" dirty="0" smtClean="0">
                <a:solidFill>
                  <a:srgbClr val="996633"/>
                </a:solidFill>
              </a:rPr>
            </a:br>
            <a:r>
              <a:rPr lang="en-US" sz="2400" dirty="0" smtClean="0">
                <a:solidFill>
                  <a:srgbClr val="996633"/>
                </a:solidFill>
              </a:rPr>
              <a:t>Solitonic </a:t>
            </a:r>
            <a:r>
              <a:rPr lang="en-US" sz="2400" dirty="0">
                <a:solidFill>
                  <a:srgbClr val="996633"/>
                </a:solidFill>
              </a:rPr>
              <a:t>lattice as a support for superconductivity </a:t>
            </a:r>
            <a:r>
              <a:rPr lang="en-US" sz="2400" dirty="0" smtClean="0">
                <a:solidFill>
                  <a:srgbClr val="996633"/>
                </a:solidFill>
              </a:rPr>
              <a:t>near</a:t>
            </a:r>
            <a:br>
              <a:rPr lang="en-US" sz="2400" dirty="0" smtClean="0">
                <a:solidFill>
                  <a:srgbClr val="996633"/>
                </a:solidFill>
              </a:rPr>
            </a:br>
            <a:r>
              <a:rPr lang="en-US" sz="2400" dirty="0" smtClean="0">
                <a:solidFill>
                  <a:srgbClr val="996633"/>
                </a:solidFill>
              </a:rPr>
              <a:t>SDW </a:t>
            </a:r>
            <a:r>
              <a:rPr lang="en-US" sz="2400" dirty="0">
                <a:solidFill>
                  <a:srgbClr val="996633"/>
                </a:solidFill>
              </a:rPr>
              <a:t>insulator-metal transition</a:t>
            </a:r>
          </a:p>
        </p:txBody>
      </p:sp>
      <p:grpSp>
        <p:nvGrpSpPr>
          <p:cNvPr id="2" name="Groupe 7"/>
          <p:cNvGrpSpPr/>
          <p:nvPr/>
        </p:nvGrpSpPr>
        <p:grpSpPr>
          <a:xfrm>
            <a:off x="-36513" y="3068960"/>
            <a:ext cx="3671888" cy="2549525"/>
            <a:chOff x="-36513" y="3763963"/>
            <a:chExt cx="3671888" cy="2549525"/>
          </a:xfrm>
        </p:grpSpPr>
        <p:pic>
          <p:nvPicPr>
            <p:cNvPr id="15363" name="Picture 3"/>
            <p:cNvPicPr preferRelativeResize="0">
              <a:picLocks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5288" y="3941787"/>
              <a:ext cx="3240087" cy="2295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5364" name="Text Box 4"/>
            <p:cNvSpPr txBox="1">
              <a:spLocks noChangeArrowheads="1"/>
            </p:cNvSpPr>
            <p:nvPr/>
          </p:nvSpPr>
          <p:spPr bwMode="auto">
            <a:xfrm>
              <a:off x="31750" y="4854575"/>
              <a:ext cx="311150" cy="365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0</a:t>
              </a:r>
              <a:endParaRPr lang="fr-FR" dirty="0"/>
            </a:p>
          </p:txBody>
        </p:sp>
        <p:sp>
          <p:nvSpPr>
            <p:cNvPr id="15365" name="Text Box 5"/>
            <p:cNvSpPr txBox="1">
              <a:spLocks noChangeArrowheads="1"/>
            </p:cNvSpPr>
            <p:nvPr/>
          </p:nvSpPr>
          <p:spPr bwMode="auto">
            <a:xfrm>
              <a:off x="31750" y="3763963"/>
              <a:ext cx="311150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1</a:t>
              </a:r>
              <a:endParaRPr lang="fr-FR"/>
            </a:p>
          </p:txBody>
        </p:sp>
        <p:sp>
          <p:nvSpPr>
            <p:cNvPr id="15366" name="Text Box 6"/>
            <p:cNvSpPr txBox="1">
              <a:spLocks noChangeArrowheads="1"/>
            </p:cNvSpPr>
            <p:nvPr/>
          </p:nvSpPr>
          <p:spPr bwMode="auto">
            <a:xfrm>
              <a:off x="-36513" y="5946775"/>
              <a:ext cx="38735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-1</a:t>
              </a:r>
              <a:endParaRPr lang="fr-FR" dirty="0"/>
            </a:p>
          </p:txBody>
        </p:sp>
      </p:grpSp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3851275" y="2924944"/>
            <a:ext cx="5113338" cy="257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dirty="0"/>
              <a:t>CDW or SC under slightly supercritical Zeeman splitting.	</a:t>
            </a:r>
            <a:r>
              <a:rPr lang="en-US" sz="2200" i="1" dirty="0"/>
              <a:t>plotted</a:t>
            </a:r>
            <a:r>
              <a:rPr lang="en-US" sz="2200" dirty="0"/>
              <a:t>:</a:t>
            </a:r>
          </a:p>
          <a:p>
            <a:r>
              <a:rPr lang="en-US" sz="2200" dirty="0">
                <a:solidFill>
                  <a:schemeClr val="tx2"/>
                </a:solidFill>
              </a:rPr>
              <a:t>Solitonic lattice of the order parameter,</a:t>
            </a:r>
          </a:p>
          <a:p>
            <a:r>
              <a:rPr lang="en-US" sz="2200" dirty="0">
                <a:solidFill>
                  <a:schemeClr val="folHlink"/>
                </a:solidFill>
              </a:rPr>
              <a:t>Unpaired spins = mid-gap states density distributed near </a:t>
            </a:r>
            <a:r>
              <a:rPr lang="en-US" sz="2200" dirty="0">
                <a:solidFill>
                  <a:schemeClr val="tx2"/>
                </a:solidFill>
              </a:rPr>
              <a:t> </a:t>
            </a:r>
            <a:r>
              <a:rPr lang="en-US" sz="2200" dirty="0">
                <a:solidFill>
                  <a:schemeClr val="folHlink"/>
                </a:solidFill>
              </a:rPr>
              <a:t>the gap zeros.</a:t>
            </a:r>
          </a:p>
          <a:p>
            <a:endParaRPr lang="en-US" sz="900" dirty="0">
              <a:solidFill>
                <a:schemeClr val="folHlink"/>
              </a:solidFill>
            </a:endParaRPr>
          </a:p>
          <a:p>
            <a:r>
              <a:rPr lang="en-US" sz="2200" dirty="0"/>
              <a:t>If melted, each element becomes a particle - Amplitude Soliton = </a:t>
            </a:r>
            <a:r>
              <a:rPr lang="en-US" sz="2200" dirty="0" err="1"/>
              <a:t>Spinon</a:t>
            </a:r>
            <a:endParaRPr lang="fr-FR" sz="2200" dirty="0"/>
          </a:p>
        </p:txBody>
      </p:sp>
      <p:sp>
        <p:nvSpPr>
          <p:cNvPr id="9" name="ZoneTexte 8"/>
          <p:cNvSpPr txBox="1"/>
          <p:nvPr/>
        </p:nvSpPr>
        <p:spPr>
          <a:xfrm>
            <a:off x="0" y="5517232"/>
            <a:ext cx="9144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Equivalent picture in Peierls systems: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charged spinless solitons introduced by </a:t>
            </a:r>
            <a:r>
              <a:rPr lang="en-US" sz="2400" dirty="0" err="1" smtClean="0">
                <a:solidFill>
                  <a:srgbClr val="C00000"/>
                </a:solidFill>
              </a:rPr>
              <a:t>dopping</a:t>
            </a:r>
            <a:r>
              <a:rPr lang="en-US" sz="2400" dirty="0" smtClean="0">
                <a:solidFill>
                  <a:srgbClr val="C00000"/>
                </a:solidFill>
              </a:rPr>
              <a:t> or field effect </a:t>
            </a:r>
          </a:p>
          <a:p>
            <a:r>
              <a:rPr lang="en-US" sz="2400" i="1" dirty="0" smtClean="0">
                <a:solidFill>
                  <a:srgbClr val="003300"/>
                </a:solidFill>
              </a:rPr>
              <a:t>SB, </a:t>
            </a:r>
            <a:r>
              <a:rPr lang="en-US" sz="2400" i="1" dirty="0" err="1" smtClean="0">
                <a:solidFill>
                  <a:srgbClr val="003300"/>
                </a:solidFill>
              </a:rPr>
              <a:t>Gordunin</a:t>
            </a:r>
            <a:r>
              <a:rPr lang="en-US" sz="2400" i="1" dirty="0" smtClean="0">
                <a:solidFill>
                  <a:srgbClr val="003300"/>
                </a:solidFill>
              </a:rPr>
              <a:t>, Kirova</a:t>
            </a:r>
            <a:endParaRPr lang="en-US" sz="2400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40768"/>
            <a:ext cx="85725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780928"/>
            <a:ext cx="8604250" cy="1944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ZoneTexte 3"/>
          <p:cNvSpPr txBox="1"/>
          <p:nvPr/>
        </p:nvSpPr>
        <p:spPr>
          <a:xfrm>
            <a:off x="0" y="234888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Surfers’ hunt:	Overlapping </a:t>
            </a:r>
            <a:r>
              <a:rPr lang="en-US" sz="2400" dirty="0" err="1" smtClean="0"/>
              <a:t>soliton</a:t>
            </a:r>
            <a:r>
              <a:rPr lang="en-US" sz="2400" dirty="0" smtClean="0"/>
              <a:t> modulates sequence of waves.</a:t>
            </a: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44624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Combination of charge doping and spin injection: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Soliton upon a periodic structure: two limiting regimes.</a:t>
            </a:r>
            <a:endParaRPr lang="en-US" sz="2400" dirty="0">
              <a:solidFill>
                <a:srgbClr val="C00000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971600" y="908720"/>
            <a:ext cx="62279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 smtClean="0"/>
              <a:t>Soliton</a:t>
            </a:r>
            <a:r>
              <a:rPr lang="en-US" sz="2400" dirty="0" smtClean="0"/>
              <a:t> embedded into a rare array of waves</a:t>
            </a:r>
            <a:endParaRPr lang="en-US" sz="2400" dirty="0"/>
          </a:p>
        </p:txBody>
      </p:sp>
      <p:sp>
        <p:nvSpPr>
          <p:cNvPr id="7" name="ZoneTexte 6"/>
          <p:cNvSpPr txBox="1"/>
          <p:nvPr/>
        </p:nvSpPr>
        <p:spPr>
          <a:xfrm>
            <a:off x="0" y="4797152"/>
            <a:ext cx="9144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Whatever regime or </a:t>
            </a:r>
            <a:r>
              <a:rPr lang="en-US" sz="2200" dirty="0" err="1" smtClean="0"/>
              <a:t>soliton’s</a:t>
            </a:r>
            <a:r>
              <a:rPr lang="en-US" sz="2200" dirty="0" smtClean="0"/>
              <a:t> position, the array shift across </a:t>
            </a:r>
            <a:br>
              <a:rPr lang="en-US" sz="2200" dirty="0" smtClean="0"/>
            </a:br>
            <a:r>
              <a:rPr lang="en-US" sz="2200" dirty="0" smtClean="0"/>
              <a:t>the soliton is always half of the period . The soliton is topologically nontrivial but is not topologically stable. It is stable energetically accommodating the unpaired spin ½ at the split off level.</a:t>
            </a:r>
          </a:p>
          <a:p>
            <a:r>
              <a:rPr lang="en-US" sz="2200" dirty="0" smtClean="0">
                <a:solidFill>
                  <a:srgbClr val="CC0000"/>
                </a:solidFill>
              </a:rPr>
              <a:t>The charge is variable: evolves from e to zero.</a:t>
            </a:r>
          </a:p>
          <a:p>
            <a:r>
              <a:rPr lang="en-US" sz="2200" i="1" dirty="0" smtClean="0">
                <a:solidFill>
                  <a:srgbClr val="003300"/>
                </a:solidFill>
              </a:rPr>
              <a:t>SB, </a:t>
            </a:r>
            <a:r>
              <a:rPr lang="en-US" sz="2200" i="1" dirty="0" err="1" smtClean="0">
                <a:solidFill>
                  <a:srgbClr val="003300"/>
                </a:solidFill>
              </a:rPr>
              <a:t>Dzyaloshinskii</a:t>
            </a:r>
            <a:r>
              <a:rPr lang="en-US" sz="2200" i="1" dirty="0" smtClean="0">
                <a:solidFill>
                  <a:srgbClr val="003300"/>
                </a:solidFill>
              </a:rPr>
              <a:t>, Kirova</a:t>
            </a:r>
            <a:endParaRPr lang="en-US" sz="2200" i="1" dirty="0">
              <a:solidFill>
                <a:srgbClr val="003300"/>
              </a:solidFill>
            </a:endParaRPr>
          </a:p>
        </p:txBody>
      </p:sp>
    </p:spTree>
  </p:cSld>
  <p:clrMapOvr>
    <a:masterClrMapping/>
  </p:clrMapOvr>
  <p:transition/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 cstate="print">
            <a:lum contrast="40000"/>
          </a:blip>
          <a:srcRect/>
          <a:stretch>
            <a:fillRect/>
          </a:stretch>
        </p:blipFill>
        <p:spPr>
          <a:xfrm>
            <a:off x="0" y="2733675"/>
            <a:ext cx="2916238" cy="1873250"/>
          </a:xfrm>
          <a:noFill/>
        </p:spPr>
      </p:pic>
      <p:pic>
        <p:nvPicPr>
          <p:cNvPr id="26627" name="Picture 3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029325" y="2708275"/>
            <a:ext cx="3114675" cy="1825625"/>
          </a:xfrm>
          <a:noFill/>
        </p:spPr>
      </p:pic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0" y="836613"/>
            <a:ext cx="9144000" cy="17240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i="1" dirty="0">
                <a:ea typeface="굴림" charset="-127"/>
              </a:rPr>
              <a:t>1D </a:t>
            </a:r>
            <a:r>
              <a:rPr lang="en-US" altLang="ko-KR" sz="2400" i="1" dirty="0">
                <a:ea typeface="굴림" charset="-127"/>
                <a:sym typeface="Wingdings" pitchFamily="2" charset="2"/>
              </a:rPr>
              <a:t> quasi 1D  2D,3D </a:t>
            </a:r>
            <a:r>
              <a:rPr lang="en-US" altLang="ko-KR" sz="2400" dirty="0">
                <a:ea typeface="굴림" charset="-127"/>
                <a:sym typeface="Wingdings" pitchFamily="2" charset="2"/>
              </a:rPr>
              <a:t>route to </a:t>
            </a:r>
            <a:r>
              <a:rPr lang="en-US" altLang="ko-KR" sz="2400" dirty="0" err="1">
                <a:ea typeface="굴림" charset="-127"/>
                <a:sym typeface="Wingdings" pitchFamily="2" charset="2"/>
              </a:rPr>
              <a:t>dopping</a:t>
            </a:r>
            <a:r>
              <a:rPr lang="en-US" altLang="ko-KR" sz="2400" dirty="0">
                <a:ea typeface="굴림" charset="-127"/>
                <a:sym typeface="Wingdings" pitchFamily="2" charset="2"/>
              </a:rPr>
              <a:t> of AFM insulator.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ea typeface="굴림" charset="-127"/>
                <a:sym typeface="Wingdings" pitchFamily="2" charset="2"/>
              </a:rPr>
              <a:t>Aggregation of holes (extracted electrons) into stripes.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endParaRPr lang="en-US" altLang="ko-KR" sz="1600" dirty="0">
              <a:ea typeface="굴림" charset="-127"/>
              <a:sym typeface="Wingdings" pitchFamily="2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hlink"/>
                </a:solidFill>
                <a:ea typeface="굴림" charset="-127"/>
                <a:sym typeface="Wingdings" pitchFamily="2" charset="2"/>
              </a:rPr>
              <a:t>Left: scheme derived from neutron scattering experiments.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 dirty="0">
                <a:solidFill>
                  <a:schemeClr val="accent2"/>
                </a:solidFill>
                <a:ea typeface="굴림" charset="-127"/>
                <a:sym typeface="Wingdings" pitchFamily="2" charset="2"/>
              </a:rPr>
              <a:t>Right: </a:t>
            </a:r>
            <a:r>
              <a:rPr lang="en-US" altLang="ko-KR" sz="2400" i="1" dirty="0">
                <a:solidFill>
                  <a:schemeClr val="accent2"/>
                </a:solidFill>
                <a:ea typeface="굴림" charset="-127"/>
                <a:sym typeface="Wingdings" pitchFamily="2" charset="2"/>
              </a:rPr>
              <a:t> direct visualization via electron diffraction microscope</a:t>
            </a:r>
            <a:r>
              <a:rPr lang="en-US" altLang="ko-KR" sz="2000" i="1" dirty="0">
                <a:solidFill>
                  <a:schemeClr val="accent2"/>
                </a:solidFill>
                <a:ea typeface="굴림" charset="-127"/>
                <a:sym typeface="Wingdings" pitchFamily="2" charset="2"/>
              </a:rPr>
              <a:t>.</a:t>
            </a:r>
            <a:endParaRPr lang="en-US" altLang="ko-KR" sz="2000" i="1" dirty="0">
              <a:solidFill>
                <a:schemeClr val="accent2"/>
              </a:solidFill>
              <a:ea typeface="굴림" charset="-127"/>
            </a:endParaRPr>
          </a:p>
        </p:txBody>
      </p:sp>
      <p:sp>
        <p:nvSpPr>
          <p:cNvPr id="26629" name="Text Box 5"/>
          <p:cNvSpPr txBox="1">
            <a:spLocks noChangeArrowheads="1"/>
          </p:cNvSpPr>
          <p:nvPr/>
        </p:nvSpPr>
        <p:spPr bwMode="auto">
          <a:xfrm>
            <a:off x="0" y="4941888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>
                <a:ea typeface="굴림" charset="-127"/>
              </a:rPr>
              <a:t>Equivalence for spin-gap cases:</a:t>
            </a:r>
          </a:p>
          <a:p>
            <a:r>
              <a:rPr lang="en-US" altLang="ko-KR" sz="2400">
                <a:solidFill>
                  <a:schemeClr val="accent2"/>
                </a:solidFill>
                <a:ea typeface="굴림" charset="-127"/>
              </a:rPr>
              <a:t>Fulde-Ferell-Larkin-Ovchinnikov FFLO phase in superconductors</a:t>
            </a:r>
          </a:p>
          <a:p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Solitonic lattices in CDWs above the magnetic breakdown</a:t>
            </a:r>
          </a:p>
          <a:p>
            <a:r>
              <a:rPr lang="en-US" altLang="ko-KR" sz="2400">
                <a:solidFill>
                  <a:srgbClr val="003300"/>
                </a:solidFill>
                <a:ea typeface="굴림" charset="-127"/>
              </a:rPr>
              <a:t>Solitonic lattices in spin-Peierls GeCuO in HMF - Grenoble</a:t>
            </a:r>
            <a:endParaRPr lang="fr-FR" altLang="ko-KR" sz="2400">
              <a:solidFill>
                <a:srgbClr val="003300"/>
              </a:solidFill>
              <a:ea typeface="굴림" charset="-127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879475" y="12700"/>
            <a:ext cx="59229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2800">
                <a:ea typeface="굴림" charset="-127"/>
              </a:rPr>
              <a:t>Inverse  rout: from stripes to solitons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178" name="Text Box 2"/>
          <p:cNvSpPr txBox="1">
            <a:spLocks noChangeArrowheads="1"/>
          </p:cNvSpPr>
          <p:nvPr/>
        </p:nvSpPr>
        <p:spPr bwMode="auto">
          <a:xfrm>
            <a:off x="0" y="692696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Limitation of the above cases of discrete symmetry breaking :</a:t>
            </a:r>
          </a:p>
          <a:p>
            <a:r>
              <a:rPr lang="en-US" sz="2400" dirty="0" err="1"/>
              <a:t>Solitons</a:t>
            </a:r>
            <a:r>
              <a:rPr lang="en-US" sz="2400" dirty="0"/>
              <a:t> can be created </a:t>
            </a:r>
            <a:r>
              <a:rPr lang="en-US" sz="2400" dirty="0">
                <a:solidFill>
                  <a:srgbClr val="990000"/>
                </a:solidFill>
              </a:rPr>
              <a:t>only in pairs</a:t>
            </a:r>
            <a:r>
              <a:rPr lang="en-US" sz="2400" dirty="0"/>
              <a:t>, even in 1D.</a:t>
            </a:r>
          </a:p>
          <a:p>
            <a:r>
              <a:rPr lang="en-US" sz="2400" dirty="0"/>
              <a:t>In D&gt;1 they are either </a:t>
            </a:r>
            <a:r>
              <a:rPr lang="en-US" sz="2400" dirty="0">
                <a:solidFill>
                  <a:srgbClr val="990000"/>
                </a:solidFill>
              </a:rPr>
              <a:t>permanently confined</a:t>
            </a:r>
            <a:r>
              <a:rPr lang="en-US" sz="2400" dirty="0"/>
              <a:t> in pairs </a:t>
            </a:r>
            <a:br>
              <a:rPr lang="en-US" sz="2400" dirty="0"/>
            </a:br>
            <a:r>
              <a:rPr lang="en-US" sz="2400" dirty="0"/>
              <a:t>or aggregated into macroscopic domain walls.</a:t>
            </a:r>
            <a:endParaRPr lang="fr-FR" sz="2400" dirty="0"/>
          </a:p>
        </p:txBody>
      </p:sp>
      <p:sp>
        <p:nvSpPr>
          <p:cNvPr id="306179" name="Text Box 3"/>
          <p:cNvSpPr txBox="1">
            <a:spLocks noChangeArrowheads="1"/>
          </p:cNvSpPr>
          <p:nvPr/>
        </p:nvSpPr>
        <p:spPr bwMode="auto">
          <a:xfrm>
            <a:off x="0" y="2348880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A higher continuous degeneracy -</a:t>
            </a:r>
          </a:p>
          <a:p>
            <a:r>
              <a:rPr lang="en-US" sz="2400" dirty="0"/>
              <a:t>superconductors, SDWs, incommensurate CDWs -</a:t>
            </a:r>
            <a:br>
              <a:rPr lang="en-US" sz="2400" dirty="0"/>
            </a:br>
            <a:r>
              <a:rPr lang="en-US" sz="2400" dirty="0"/>
              <a:t>allows for existence and creation of isolated </a:t>
            </a:r>
            <a:r>
              <a:rPr lang="en-US" sz="2400" dirty="0" err="1"/>
              <a:t>solitons</a:t>
            </a:r>
            <a:r>
              <a:rPr lang="en-US" sz="2400" dirty="0"/>
              <a:t>,</a:t>
            </a:r>
            <a:br>
              <a:rPr lang="en-US" sz="2400" dirty="0"/>
            </a:br>
            <a:r>
              <a:rPr lang="en-US" sz="2400" dirty="0"/>
              <a:t>of </a:t>
            </a:r>
            <a:r>
              <a:rPr lang="en-US" sz="2400" dirty="0">
                <a:solidFill>
                  <a:srgbClr val="990000"/>
                </a:solidFill>
              </a:rPr>
              <a:t>direct conversion of a single electron into a single </a:t>
            </a:r>
            <a:r>
              <a:rPr lang="en-US" sz="2400" dirty="0" err="1">
                <a:solidFill>
                  <a:srgbClr val="990000"/>
                </a:solidFill>
              </a:rPr>
              <a:t>soliton</a:t>
            </a:r>
            <a:r>
              <a:rPr lang="en-US" sz="2400" dirty="0"/>
              <a:t>.</a:t>
            </a:r>
            <a:endParaRPr lang="fr-FR" dirty="0"/>
          </a:p>
        </p:txBody>
      </p:sp>
      <p:sp>
        <p:nvSpPr>
          <p:cNvPr id="306180" name="Text Box 4"/>
          <p:cNvSpPr txBox="1">
            <a:spLocks noChangeArrowheads="1"/>
          </p:cNvSpPr>
          <p:nvPr/>
        </p:nvSpPr>
        <p:spPr bwMode="auto">
          <a:xfrm>
            <a:off x="0" y="4077072"/>
            <a:ext cx="9144000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/>
              <a:t>In 1D, a single electron becomes unstable with respect to its </a:t>
            </a:r>
            <a:r>
              <a:rPr lang="en-US" sz="2400" dirty="0" err="1"/>
              <a:t>selftrapping</a:t>
            </a:r>
            <a:r>
              <a:rPr lang="en-US" sz="2400" dirty="0"/>
              <a:t> - transformation into a </a:t>
            </a:r>
            <a:r>
              <a:rPr lang="en-US" sz="2400" dirty="0" err="1"/>
              <a:t>soliton</a:t>
            </a:r>
            <a:r>
              <a:rPr lang="en-US" sz="2400" dirty="0"/>
              <a:t>. </a:t>
            </a:r>
            <a:br>
              <a:rPr lang="en-US" sz="2400" dirty="0"/>
            </a:br>
            <a:r>
              <a:rPr lang="en-US" sz="2400" dirty="0"/>
              <a:t>In D&gt;1 an undressed electron is </a:t>
            </a:r>
            <a:r>
              <a:rPr lang="en-US" sz="2400" dirty="0" err="1"/>
              <a:t>metastable</a:t>
            </a:r>
            <a:r>
              <a:rPr lang="en-US" sz="2400" dirty="0"/>
              <a:t>, </a:t>
            </a:r>
            <a:br>
              <a:rPr lang="en-US" sz="2400" dirty="0"/>
            </a:br>
            <a:r>
              <a:rPr lang="en-US" sz="2400" dirty="0"/>
              <a:t>hence </a:t>
            </a:r>
            <a:r>
              <a:rPr lang="en-US" sz="2400" dirty="0">
                <a:solidFill>
                  <a:srgbClr val="990000"/>
                </a:solidFill>
              </a:rPr>
              <a:t>both particles may be observed simultaneously</a:t>
            </a:r>
            <a:endParaRPr lang="fr-FR" sz="2400" dirty="0">
              <a:solidFill>
                <a:srgbClr val="990000"/>
              </a:solidFill>
            </a:endParaRPr>
          </a:p>
        </p:txBody>
      </p:sp>
      <p:sp>
        <p:nvSpPr>
          <p:cNvPr id="306182" name="Rectangle 6"/>
          <p:cNvSpPr>
            <a:spLocks noChangeArrowheads="1"/>
          </p:cNvSpPr>
          <p:nvPr/>
        </p:nvSpPr>
        <p:spPr bwMode="auto">
          <a:xfrm>
            <a:off x="1195388" y="115888"/>
            <a:ext cx="6076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CASES OF CONTINUOUS DEGENERACY</a:t>
            </a:r>
            <a:endParaRPr lang="fr-FR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116633"/>
            <a:ext cx="1296144" cy="18162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1835696" y="260648"/>
            <a:ext cx="7200800" cy="1631216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John Bardeen’s Grand Unification:</a:t>
            </a:r>
          </a:p>
          <a:p>
            <a:r>
              <a:rPr lang="en-US" sz="2000" i="1" dirty="0" smtClean="0"/>
              <a:t>……</a:t>
            </a:r>
          </a:p>
          <a:p>
            <a:r>
              <a:rPr lang="en-US" sz="2000" i="1" dirty="0" smtClean="0"/>
              <a:t>1940’s 	</a:t>
            </a:r>
            <a:r>
              <a:rPr lang="en-US" sz="2000" i="1" dirty="0" smtClean="0">
                <a:sym typeface="Wingdings" pitchFamily="2" charset="2"/>
              </a:rPr>
              <a:t>		- </a:t>
            </a:r>
            <a:r>
              <a:rPr lang="en-US" sz="2000" b="1" i="1" dirty="0" smtClean="0">
                <a:sym typeface="Wingdings" pitchFamily="2" charset="2"/>
              </a:rPr>
              <a:t>transistor</a:t>
            </a:r>
            <a:r>
              <a:rPr lang="en-US" sz="2000" i="1" dirty="0" smtClean="0"/>
              <a:t> </a:t>
            </a:r>
          </a:p>
          <a:p>
            <a:r>
              <a:rPr lang="en-US" sz="2000" i="1" dirty="0" smtClean="0"/>
              <a:t>1950’s			- </a:t>
            </a:r>
            <a:r>
              <a:rPr lang="en-US" sz="2000" b="1" i="1" dirty="0" smtClean="0"/>
              <a:t>Superconductivity</a:t>
            </a:r>
          </a:p>
          <a:p>
            <a:r>
              <a:rPr lang="en-US" sz="2000" i="1" dirty="0" smtClean="0"/>
              <a:t>1976 – 30/01/1991-	- </a:t>
            </a:r>
            <a:r>
              <a:rPr lang="en-US" sz="2000" b="1" i="1" dirty="0" smtClean="0"/>
              <a:t>Charge Density Waves</a:t>
            </a:r>
            <a:endParaRPr lang="en-US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0" y="1988840"/>
            <a:ext cx="9144000" cy="569386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Common features of incommensurate CDWs and the superconductors: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400" b="1" dirty="0" err="1" smtClean="0">
                <a:solidFill>
                  <a:srgbClr val="002060"/>
                </a:solidFill>
              </a:rPr>
              <a:t>O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cdw</a:t>
            </a:r>
            <a:r>
              <a:rPr lang="en-US" sz="2400" dirty="0" smtClean="0">
                <a:solidFill>
                  <a:srgbClr val="002060"/>
                </a:solidFill>
              </a:rPr>
              <a:t> =</a:t>
            </a:r>
            <a:r>
              <a:rPr lang="en-US" sz="2400" dirty="0" err="1" smtClean="0">
                <a:solidFill>
                  <a:srgbClr val="002060"/>
                </a:solidFill>
              </a:rPr>
              <a:t>Acos</a:t>
            </a:r>
            <a:r>
              <a:rPr lang="en-US" sz="2400" dirty="0" smtClean="0">
                <a:solidFill>
                  <a:srgbClr val="002060"/>
                </a:solidFill>
              </a:rPr>
              <a:t>(2K</a:t>
            </a:r>
            <a:r>
              <a:rPr lang="en-US" sz="2400" baseline="-25000" dirty="0" smtClean="0">
                <a:solidFill>
                  <a:srgbClr val="002060"/>
                </a:solidFill>
              </a:rPr>
              <a:t>F</a:t>
            </a:r>
            <a:r>
              <a:rPr lang="en-US" sz="2400" dirty="0" smtClean="0">
                <a:solidFill>
                  <a:srgbClr val="002060"/>
                </a:solidFill>
              </a:rPr>
              <a:t>x+ φ) </a:t>
            </a:r>
            <a:r>
              <a:rPr lang="en-US" sz="2400" dirty="0" smtClean="0">
                <a:solidFill>
                  <a:schemeClr val="accent2"/>
                </a:solidFill>
                <a:sym typeface="Wingdings" pitchFamily="2" charset="2"/>
              </a:rPr>
              <a:t></a:t>
            </a:r>
            <a:r>
              <a:rPr lang="en-US" sz="2400" b="1" dirty="0" smtClean="0"/>
              <a:t> </a:t>
            </a:r>
            <a:r>
              <a:rPr lang="en-US" sz="2400" dirty="0" smtClean="0"/>
              <a:t>complex order parameters </a:t>
            </a:r>
            <a:br>
              <a:rPr lang="en-US" sz="2400" dirty="0" smtClean="0"/>
            </a:br>
            <a:r>
              <a:rPr lang="en-US" sz="2400" dirty="0" smtClean="0"/>
              <a:t>			</a:t>
            </a:r>
            <a:r>
              <a:rPr lang="en-US" sz="2400" b="1" dirty="0" err="1" smtClean="0"/>
              <a:t>O</a:t>
            </a:r>
            <a:r>
              <a:rPr lang="en-US" sz="2400" b="1" baseline="-25000" dirty="0" err="1" smtClean="0"/>
              <a:t>cdw,sc</a:t>
            </a:r>
            <a:r>
              <a:rPr lang="en-US" sz="2400" b="1" baseline="-25000" dirty="0" smtClean="0"/>
              <a:t> </a:t>
            </a:r>
            <a:r>
              <a:rPr lang="en-US" sz="2400" b="1" dirty="0" smtClean="0">
                <a:sym typeface="Symbol" pitchFamily="18" charset="2"/>
              </a:rPr>
              <a:t>~ A</a:t>
            </a:r>
            <a:r>
              <a:rPr lang="en-US" sz="2400" b="1" dirty="0" smtClean="0"/>
              <a:t> exp[</a:t>
            </a:r>
            <a:r>
              <a:rPr lang="en-US" sz="2400" b="1" dirty="0" err="1" smtClean="0"/>
              <a:t>i</a:t>
            </a:r>
            <a:r>
              <a:rPr lang="en-US" sz="2400" b="1" dirty="0" smtClean="0">
                <a:sym typeface="Symbol" pitchFamily="18" charset="2"/>
              </a:rPr>
              <a:t></a:t>
            </a:r>
            <a:r>
              <a:rPr lang="en-US" sz="2400" b="1" dirty="0" smtClean="0"/>
              <a:t>]</a:t>
            </a:r>
            <a:r>
              <a:rPr lang="en-US" sz="2000" b="1" dirty="0" smtClean="0"/>
              <a:t> </a:t>
            </a:r>
          </a:p>
          <a:p>
            <a:pPr marL="342900" indent="-342900"/>
            <a:endParaRPr lang="en-US" sz="2000" b="1" dirty="0" smtClean="0"/>
          </a:p>
          <a:p>
            <a:pPr marL="342900" indent="-342900"/>
            <a:r>
              <a:rPr lang="en-US" sz="2000" dirty="0" smtClean="0">
                <a:sym typeface="Wingdings" pitchFamily="2" charset="2"/>
              </a:rPr>
              <a:t>hence</a:t>
            </a:r>
            <a:r>
              <a:rPr lang="en-US" sz="2000" b="1" dirty="0" smtClean="0">
                <a:sym typeface="Wingdings" pitchFamily="2" charset="2"/>
              </a:rPr>
              <a:t> </a:t>
            </a:r>
            <a:r>
              <a:rPr lang="en-US" sz="2000" dirty="0" smtClean="0">
                <a:sym typeface="Wingdings" pitchFamily="2" charset="2"/>
              </a:rPr>
              <a:t>vortices</a:t>
            </a:r>
            <a:r>
              <a:rPr lang="en-US" sz="2000" b="1" dirty="0" smtClean="0">
                <a:sym typeface="Wingdings" pitchFamily="2" charset="2"/>
              </a:rPr>
              <a:t>  </a:t>
            </a:r>
            <a:r>
              <a:rPr lang="en-US" sz="2000" dirty="0" smtClean="0">
                <a:sym typeface="Wingdings" pitchFamily="2" charset="2"/>
              </a:rPr>
              <a:t>dislocations, phase slips </a:t>
            </a:r>
            <a:r>
              <a:rPr lang="en-US" sz="2000" b="1" dirty="0" smtClean="0">
                <a:sym typeface="Wingdings" pitchFamily="2" charset="2"/>
              </a:rPr>
              <a:t> </a:t>
            </a:r>
            <a:r>
              <a:rPr lang="en-US" sz="2000" dirty="0" smtClean="0">
                <a:sym typeface="Wingdings" pitchFamily="2" charset="2"/>
              </a:rPr>
              <a:t>phase </a:t>
            </a:r>
            <a:r>
              <a:rPr lang="en-US" sz="2000" dirty="0" err="1" smtClean="0">
                <a:sym typeface="Wingdings" pitchFamily="2" charset="2"/>
              </a:rPr>
              <a:t>solitons</a:t>
            </a:r>
            <a:endParaRPr lang="en-US" sz="2000" dirty="0" smtClean="0">
              <a:sym typeface="Wingdings" pitchFamily="2" charset="2"/>
            </a:endParaRPr>
          </a:p>
          <a:p>
            <a:pPr marL="342900" indent="-342900"/>
            <a:endParaRPr lang="en-US" sz="2000" b="1" dirty="0" smtClean="0"/>
          </a:p>
          <a:p>
            <a:pPr marL="342900" indent="-342900"/>
            <a:r>
              <a:rPr lang="en-US" sz="2000" dirty="0" smtClean="0"/>
              <a:t>Similar microscopic theories: </a:t>
            </a:r>
            <a:r>
              <a:rPr lang="en-US" sz="2000" dirty="0" err="1" smtClean="0"/>
              <a:t>Peierls-Frohlich</a:t>
            </a:r>
            <a:r>
              <a:rPr lang="en-US" sz="2000" dirty="0" smtClean="0"/>
              <a:t> </a:t>
            </a:r>
            <a:r>
              <a:rPr lang="en-US" sz="2000" dirty="0" err="1" smtClean="0"/>
              <a:t>vs</a:t>
            </a:r>
            <a:r>
              <a:rPr lang="en-US" sz="2000" dirty="0" smtClean="0"/>
              <a:t> BSC</a:t>
            </a:r>
          </a:p>
          <a:p>
            <a:pPr marL="342900" indent="-342900"/>
            <a:r>
              <a:rPr lang="en-US" sz="2000" dirty="0" smtClean="0"/>
              <a:t>Pair-breaking gaps </a:t>
            </a:r>
            <a:r>
              <a:rPr lang="en-US" sz="2000" b="1" dirty="0" smtClean="0"/>
              <a:t>2</a:t>
            </a:r>
            <a:r>
              <a:rPr lang="en-US" sz="2000" b="1" dirty="0" smtClean="0">
                <a:latin typeface="Symbol" pitchFamily="18" charset="2"/>
              </a:rPr>
              <a:t>D</a:t>
            </a:r>
            <a:r>
              <a:rPr lang="en-US" sz="2000" dirty="0" smtClean="0"/>
              <a:t> , hence tunneling, FFLO </a:t>
            </a:r>
            <a:r>
              <a:rPr lang="en-US" sz="2000" dirty="0" smtClean="0">
                <a:sym typeface="Wingdings" pitchFamily="2" charset="2"/>
              </a:rPr>
              <a:t> </a:t>
            </a:r>
            <a:r>
              <a:rPr lang="en-US" sz="2000" dirty="0" err="1" smtClean="0">
                <a:sym typeface="Wingdings" pitchFamily="2" charset="2"/>
              </a:rPr>
              <a:t>solitonic</a:t>
            </a:r>
            <a:r>
              <a:rPr lang="en-US" sz="2000" dirty="0" smtClean="0">
                <a:sym typeface="Wingdings" pitchFamily="2" charset="2"/>
              </a:rPr>
              <a:t> lattices</a:t>
            </a:r>
            <a:r>
              <a:rPr lang="en-US" sz="2000" dirty="0" smtClean="0"/>
              <a:t> </a:t>
            </a:r>
          </a:p>
          <a:p>
            <a:pPr marL="342900" indent="-342900"/>
            <a:endParaRPr lang="en-US" sz="2000" dirty="0" smtClean="0"/>
          </a:p>
          <a:p>
            <a:pPr marL="342900" indent="-342900"/>
            <a:r>
              <a:rPr lang="en-US" sz="2000" dirty="0" smtClean="0">
                <a:solidFill>
                  <a:srgbClr val="002060"/>
                </a:solidFill>
              </a:rPr>
              <a:t>Tighter links at </a:t>
            </a:r>
            <a:r>
              <a:rPr lang="en-US" sz="2000" b="1" dirty="0" smtClean="0">
                <a:solidFill>
                  <a:srgbClr val="002060"/>
                </a:solidFill>
              </a:rPr>
              <a:t>D=1</a:t>
            </a:r>
            <a:r>
              <a:rPr lang="en-US" sz="2000" dirty="0" smtClean="0">
                <a:solidFill>
                  <a:srgbClr val="002060"/>
                </a:solidFill>
              </a:rPr>
              <a:t>:</a:t>
            </a:r>
          </a:p>
          <a:p>
            <a:pPr marL="342900" indent="-342900"/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phases 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</a:t>
            </a:r>
            <a:r>
              <a:rPr lang="en-US" sz="2400" b="1" baseline="-25000" dirty="0" err="1" smtClean="0">
                <a:solidFill>
                  <a:srgbClr val="002060"/>
                </a:solidFill>
              </a:rPr>
              <a:t>cdw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</a:t>
            </a:r>
            <a:r>
              <a:rPr lang="en-US" sz="2400" b="1" baseline="-25000" dirty="0" smtClean="0">
                <a:solidFill>
                  <a:srgbClr val="002060"/>
                </a:solidFill>
              </a:rPr>
              <a:t>sc</a:t>
            </a:r>
            <a:r>
              <a:rPr lang="en-US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are in conjugation:	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[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i</a:t>
            </a:r>
            <a:r>
              <a:rPr lang="en-US" sz="2400" b="1" dirty="0" smtClean="0">
                <a:solidFill>
                  <a:srgbClr val="002060"/>
                </a:solidFill>
                <a:sym typeface="Symbol" pitchFamily="18" charset="2"/>
              </a:rPr>
              <a:t>, ∂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x</a:t>
            </a:r>
            <a:r>
              <a:rPr lang="en-US" sz="2400" b="1" dirty="0" err="1" smtClean="0">
                <a:solidFill>
                  <a:srgbClr val="002060"/>
                </a:solidFill>
                <a:sym typeface="Symbol" pitchFamily="18" charset="2"/>
              </a:rPr>
              <a:t></a:t>
            </a:r>
            <a:r>
              <a:rPr lang="en-US" sz="2400" b="1" baseline="-25000" dirty="0" err="1" smtClean="0">
                <a:solidFill>
                  <a:srgbClr val="002060"/>
                </a:solidFill>
                <a:sym typeface="Symbol" pitchFamily="18" charset="2"/>
              </a:rPr>
              <a:t>j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]~</a:t>
            </a:r>
            <a:r>
              <a:rPr lang="en-US" sz="2400" b="1" dirty="0" smtClean="0">
                <a:solidFill>
                  <a:srgbClr val="002060"/>
                </a:solidFill>
                <a:latin typeface="Symbol" pitchFamily="18" charset="2"/>
                <a:cs typeface="Arial" pitchFamily="34" charset="0"/>
              </a:rPr>
              <a:t>d</a:t>
            </a:r>
            <a:r>
              <a:rPr lang="en-US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(x)</a:t>
            </a:r>
          </a:p>
          <a:p>
            <a:pPr marL="342900" indent="-342900"/>
            <a:endParaRPr lang="en-US" sz="800" dirty="0" smtClean="0">
              <a:solidFill>
                <a:srgbClr val="002060"/>
              </a:solidFill>
            </a:endParaRPr>
          </a:p>
          <a:p>
            <a:pPr marL="342900" indent="-342900"/>
            <a:r>
              <a:rPr lang="en-US" sz="2000" b="1" dirty="0" smtClean="0">
                <a:solidFill>
                  <a:srgbClr val="002060"/>
                </a:solidFill>
              </a:rPr>
              <a:t>2</a:t>
            </a:r>
            <a:r>
              <a:rPr lang="en-US" sz="2000" b="1" dirty="0" smtClean="0">
                <a:solidFill>
                  <a:srgbClr val="002060"/>
                </a:solidFill>
                <a:latin typeface="Symbol" pitchFamily="18" charset="2"/>
              </a:rPr>
              <a:t>D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becomes the common spin gap; broken pair 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becomes 2 free </a:t>
            </a:r>
            <a:r>
              <a:rPr lang="en-US" sz="20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spinons</a:t>
            </a:r>
            <a:r>
              <a:rPr lang="en-US" sz="20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42900" indent="-342900"/>
            <a:endParaRPr lang="en-US" sz="8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/>
            <a:r>
              <a:rPr lang="en-U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Spinons</a:t>
            </a:r>
            <a:r>
              <a:rPr lang="en-US" sz="2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as amplitude </a:t>
            </a:r>
            <a:r>
              <a:rPr lang="en-US" sz="2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solitons</a:t>
            </a:r>
            <a:endParaRPr lang="en-US" sz="2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/>
            <a:endParaRPr lang="en-US" dirty="0">
              <a:latin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755576" y="1861427"/>
            <a:ext cx="8280920" cy="1842706"/>
            <a:chOff x="1" y="1524630"/>
            <a:chExt cx="10449543" cy="1523205"/>
          </a:xfrm>
        </p:grpSpPr>
        <p:pic>
          <p:nvPicPr>
            <p:cNvPr id="3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" y="1556792"/>
              <a:ext cx="4644008" cy="14401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3"/>
            <p:cNvSpPr txBox="1"/>
            <p:nvPr/>
          </p:nvSpPr>
          <p:spPr>
            <a:xfrm>
              <a:off x="4860032" y="1524630"/>
              <a:ext cx="4044797" cy="68691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 smtClean="0">
                  <a:solidFill>
                    <a:srgbClr val="003300"/>
                  </a:solidFill>
                </a:rPr>
                <a:t>Localisation</a:t>
              </a:r>
              <a:r>
                <a:rPr lang="en-US" sz="2400" dirty="0" smtClean="0">
                  <a:solidFill>
                    <a:srgbClr val="003300"/>
                  </a:solidFill>
                </a:rPr>
                <a:t> of the </a:t>
              </a:r>
              <a:br>
                <a:rPr lang="en-US" sz="2400" dirty="0" smtClean="0">
                  <a:solidFill>
                    <a:srgbClr val="003300"/>
                  </a:solidFill>
                </a:rPr>
              </a:br>
              <a:r>
                <a:rPr lang="en-US" sz="2400" dirty="0" smtClean="0">
                  <a:solidFill>
                    <a:srgbClr val="003300"/>
                  </a:solidFill>
                </a:rPr>
                <a:t>self-trapped electron</a:t>
              </a:r>
              <a:endParaRPr lang="en-US" sz="2400" dirty="0">
                <a:solidFill>
                  <a:srgbClr val="003300"/>
                </a:solidFill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5076057" y="2360922"/>
              <a:ext cx="5373487" cy="68691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A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,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ϕ</a:t>
              </a:r>
              <a:r>
                <a:rPr lang="en-US" sz="2400" dirty="0" smtClean="0">
                  <a:solidFill>
                    <a:srgbClr val="FF0000"/>
                  </a:solidFill>
                </a:rPr>
                <a:t>) trajectory of the </a:t>
              </a:r>
              <a:r>
                <a:rPr lang="en-US" sz="2400" dirty="0" err="1" smtClean="0">
                  <a:solidFill>
                    <a:srgbClr val="FF0000"/>
                  </a:solidFill>
                </a:rPr>
                <a:t>CDW</a:t>
              </a:r>
              <a:r>
                <a:rPr lang="en-US" sz="2400" dirty="0" smtClean="0">
                  <a:solidFill>
                    <a:srgbClr val="FF0000"/>
                  </a:solidFill>
                </a:rPr>
                <a:t> order parameter 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Acos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(</a:t>
              </a:r>
              <a:r>
                <a:rPr lang="en-US" sz="2400" b="1" dirty="0" err="1" smtClean="0">
                  <a:solidFill>
                    <a:srgbClr val="FF0000"/>
                  </a:solidFill>
                </a:rPr>
                <a:t>Qx+ϕ</a:t>
              </a:r>
              <a:r>
                <a:rPr lang="en-US" sz="2400" b="1" dirty="0" smtClean="0">
                  <a:solidFill>
                    <a:srgbClr val="FF0000"/>
                  </a:solidFill>
                </a:rPr>
                <a:t>)</a:t>
              </a:r>
              <a:endParaRPr lang="en-US" sz="2400" b="1" dirty="0">
                <a:solidFill>
                  <a:srgbClr val="FF0000"/>
                </a:solidFill>
              </a:endParaRPr>
            </a:p>
          </p:txBody>
        </p:sp>
        <p:cxnSp>
          <p:nvCxnSpPr>
            <p:cNvPr id="6" name="Connecteur droit avec flèche 5"/>
            <p:cNvCxnSpPr/>
            <p:nvPr/>
          </p:nvCxnSpPr>
          <p:spPr>
            <a:xfrm flipH="1">
              <a:off x="3779912" y="2774608"/>
              <a:ext cx="1353355" cy="32163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cteur droit avec flèche 6"/>
            <p:cNvCxnSpPr/>
            <p:nvPr/>
          </p:nvCxnSpPr>
          <p:spPr>
            <a:xfrm flipH="1">
              <a:off x="2339753" y="1687451"/>
              <a:ext cx="2566990" cy="226478"/>
            </a:xfrm>
            <a:prstGeom prst="straightConnector1">
              <a:avLst/>
            </a:prstGeom>
            <a:ln w="25400">
              <a:solidFill>
                <a:schemeClr val="accent3">
                  <a:lumMod val="5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ZoneTexte 7"/>
          <p:cNvSpPr txBox="1"/>
          <p:nvPr/>
        </p:nvSpPr>
        <p:spPr>
          <a:xfrm>
            <a:off x="0" y="123914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2060"/>
                </a:solidFill>
              </a:rPr>
              <a:t>Modeling for the amplitude </a:t>
            </a:r>
            <a:r>
              <a:rPr lang="en-US" sz="2400" b="1" dirty="0" smtClean="0">
                <a:solidFill>
                  <a:srgbClr val="002060"/>
                </a:solidFill>
                <a:latin typeface="Symbol" pitchFamily="18" charset="2"/>
              </a:rPr>
              <a:t>p</a:t>
            </a:r>
            <a:r>
              <a:rPr lang="en-US" sz="2400" dirty="0" smtClean="0">
                <a:solidFill>
                  <a:srgbClr val="002060"/>
                </a:solidFill>
              </a:rPr>
              <a:t>-soliton = </a:t>
            </a:r>
            <a:r>
              <a:rPr lang="en-US" sz="2400" dirty="0" err="1" smtClean="0">
                <a:solidFill>
                  <a:srgbClr val="002060"/>
                </a:solidFill>
              </a:rPr>
              <a:t>spinon</a:t>
            </a:r>
            <a:r>
              <a:rPr lang="en-US" sz="2400" dirty="0" smtClean="0">
                <a:solidFill>
                  <a:srgbClr val="002060"/>
                </a:solidFill>
              </a:rPr>
              <a:t> in the CDW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-36512" y="3717032"/>
            <a:ext cx="7369325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This is the state of a 1D </a:t>
            </a:r>
            <a:r>
              <a:rPr lang="en-US" sz="2400" dirty="0" err="1" smtClean="0"/>
              <a:t>CDW</a:t>
            </a:r>
            <a:r>
              <a:rPr lang="en-US" sz="2400" dirty="0" smtClean="0"/>
              <a:t> or 1D superconductor </a:t>
            </a:r>
            <a:br>
              <a:rPr lang="en-US" sz="2400" dirty="0" smtClean="0"/>
            </a:br>
            <a:r>
              <a:rPr lang="en-US" sz="2400" dirty="0" smtClean="0"/>
              <a:t>with one added unpaired electron.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581128"/>
            <a:ext cx="295232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ZoneTexte 13"/>
          <p:cNvSpPr txBox="1"/>
          <p:nvPr/>
        </p:nvSpPr>
        <p:spPr>
          <a:xfrm>
            <a:off x="395536" y="188640"/>
            <a:ext cx="77283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Complex order parameter , Incommensurate </a:t>
            </a:r>
            <a:r>
              <a:rPr lang="en-US" sz="2400" b="1" dirty="0" err="1" smtClean="0"/>
              <a:t>CDWs</a:t>
            </a:r>
            <a:r>
              <a:rPr lang="en-US" sz="2400" b="1" dirty="0" smtClean="0"/>
              <a:t>.</a:t>
            </a:r>
          </a:p>
          <a:p>
            <a:r>
              <a:rPr lang="en-US" sz="2400" b="1" dirty="0" smtClean="0"/>
              <a:t>		</a:t>
            </a:r>
            <a:r>
              <a:rPr lang="en-US" sz="2400" b="1" dirty="0" err="1" smtClean="0"/>
              <a:t>Noninteger</a:t>
            </a:r>
            <a:r>
              <a:rPr lang="en-US" sz="2400" b="1" dirty="0" smtClean="0"/>
              <a:t> variable charges.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0" y="4869160"/>
            <a:ext cx="615617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Solitons </a:t>
            </a:r>
            <a:r>
              <a:rPr lang="en-US" sz="2000" b="1" dirty="0" smtClean="0">
                <a:solidFill>
                  <a:prstClr val="black"/>
                </a:solidFill>
                <a:latin typeface="Calibri"/>
              </a:rPr>
              <a:t>are stable energetically but not topologically.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Special significance: 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allowance 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for a direct transformation of 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one electron  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into one soliton</a:t>
            </a:r>
            <a:r>
              <a:rPr lang="en-US" sz="2400" dirty="0" smtClean="0">
                <a:solidFill>
                  <a:srgbClr val="C00000"/>
                </a:solidFill>
                <a:latin typeface="Calibri"/>
              </a:rPr>
              <a:t>.</a:t>
            </a:r>
          </a:p>
          <a:p>
            <a:pPr marL="342900" lvl="0" indent="-342900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i="1" dirty="0" smtClean="0">
                <a:solidFill>
                  <a:srgbClr val="C00000"/>
                </a:solidFill>
                <a:latin typeface="Calibri"/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  <a:latin typeface="Calibri"/>
              </a:rPr>
              <a:t>(Only 2</a:t>
            </a:r>
            <a:r>
              <a:rPr lang="en-US" sz="2400" i="1" dirty="0" smtClean="0">
                <a:solidFill>
                  <a:srgbClr val="C00000"/>
                </a:solidFill>
                <a:latin typeface="Calibri"/>
                <a:sym typeface="Wingdings" pitchFamily="2" charset="2"/>
              </a:rPr>
              <a:t>2 allowed for dimerization kinks)</a:t>
            </a:r>
            <a:endParaRPr lang="en-US" sz="2000" i="1" dirty="0">
              <a:solidFill>
                <a:srgbClr val="C00000"/>
              </a:solidFill>
              <a:latin typeface="Calibri"/>
              <a:sym typeface="Wingdings" pitchFamily="2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/>
          <p:cNvSpPr txBox="1"/>
          <p:nvPr/>
        </p:nvSpPr>
        <p:spPr>
          <a:xfrm>
            <a:off x="0" y="0"/>
            <a:ext cx="91440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Add a single electron or hole near the gap rims, ±</a:t>
            </a:r>
            <a:r>
              <a:rPr lang="el-GR" sz="2200" dirty="0" smtClean="0"/>
              <a:t>Δ</a:t>
            </a:r>
            <a:r>
              <a:rPr lang="en-US" sz="2200" baseline="-25000" dirty="0" smtClean="0"/>
              <a:t>0</a:t>
            </a:r>
            <a:r>
              <a:rPr lang="en-US" sz="2200" dirty="0" smtClean="0"/>
              <a:t>, allow for deformations of the gap:  amplitude 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b="1" baseline="-25000" dirty="0" smtClean="0">
                <a:latin typeface="Times New Roman" pitchFamily="18" charset="0"/>
                <a:cs typeface="Times New Roman" pitchFamily="18" charset="0"/>
              </a:rPr>
              <a:t>0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+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</a:rPr>
              <a:t>δ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smtClean="0"/>
              <a:t>and phase </a:t>
            </a:r>
            <a:r>
              <a:rPr lang="el-GR" sz="2200" b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</a:t>
            </a:r>
            <a:r>
              <a:rPr lang="fr-FR" sz="2200" b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 </a:t>
            </a:r>
            <a:r>
              <a:rPr lang="en-US" sz="2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el-GR" sz="2200" b="1" i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</a:t>
            </a:r>
            <a:r>
              <a:rPr lang="fr-FR" sz="2200" b="1" i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 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/</a:t>
            </a:r>
            <a:r>
              <a:rPr lang="en-US" sz="2200" b="1" i="1" dirty="0" err="1" smtClean="0">
                <a:latin typeface="Times New Roman" pitchFamily="18" charset="0"/>
                <a:cs typeface="Times New Roman" pitchFamily="18" charset="0"/>
              </a:rPr>
              <a:t>dx</a:t>
            </a:r>
            <a:r>
              <a:rPr lang="en-US" sz="2200" b="1" i="1" dirty="0" smtClean="0">
                <a:latin typeface="Times New Roman" pitchFamily="18" charset="0"/>
                <a:cs typeface="Times New Roman" pitchFamily="18" charset="0"/>
              </a:rPr>
              <a:t>= </a:t>
            </a:r>
            <a:r>
              <a:rPr lang="el-GR" sz="2200" b="1" i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</a:t>
            </a:r>
            <a:r>
              <a:rPr lang="fr-FR" sz="2200" b="1" i="1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’</a:t>
            </a:r>
            <a:r>
              <a:rPr lang="en-US" sz="2200" b="1" i="1" baseline="30000" dirty="0" smtClean="0">
                <a:latin typeface="Times New Roman" pitchFamily="18" charset="0"/>
                <a:cs typeface="Times New Roman" pitchFamily="18" charset="0"/>
                <a:sym typeface="Mathematica1"/>
              </a:rPr>
              <a:t> </a:t>
            </a:r>
            <a:r>
              <a:rPr lang="en-US" sz="2200" dirty="0" smtClean="0"/>
              <a:t>.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Check for stability:</a:t>
            </a:r>
            <a:endParaRPr lang="en-US" sz="2200" dirty="0"/>
          </a:p>
        </p:txBody>
      </p:sp>
      <p:graphicFrame>
        <p:nvGraphicFramePr>
          <p:cNvPr id="130050" name="Object 2"/>
          <p:cNvGraphicFramePr>
            <a:graphicFrameLocks noChangeAspect="1"/>
          </p:cNvGraphicFramePr>
          <p:nvPr/>
        </p:nvGraphicFramePr>
        <p:xfrm>
          <a:off x="272232" y="3573016"/>
          <a:ext cx="3669457" cy="546671"/>
        </p:xfrm>
        <a:graphic>
          <a:graphicData uri="http://schemas.openxmlformats.org/presentationml/2006/ole">
            <p:oleObj spid="_x0000_s706562" name="Équation" r:id="rId3" imgW="1701720" imgH="253800" progId="Equation.3">
              <p:embed/>
            </p:oleObj>
          </a:graphicData>
        </a:graphic>
      </p:graphicFrame>
      <p:graphicFrame>
        <p:nvGraphicFramePr>
          <p:cNvPr id="130051" name="Object 3"/>
          <p:cNvGraphicFramePr>
            <a:graphicFrameLocks noChangeAspect="1"/>
          </p:cNvGraphicFramePr>
          <p:nvPr/>
        </p:nvGraphicFramePr>
        <p:xfrm>
          <a:off x="4716015" y="3501008"/>
          <a:ext cx="3018029" cy="572641"/>
        </p:xfrm>
        <a:graphic>
          <a:graphicData uri="http://schemas.openxmlformats.org/presentationml/2006/ole">
            <p:oleObj spid="_x0000_s706563" name="Équation" r:id="rId4" imgW="1206360" imgH="228600" progId="Equation.3">
              <p:embed/>
            </p:oleObj>
          </a:graphicData>
        </a:graphic>
      </p:graphicFrame>
      <p:graphicFrame>
        <p:nvGraphicFramePr>
          <p:cNvPr id="130052" name="Object 4"/>
          <p:cNvGraphicFramePr>
            <a:graphicFrameLocks noChangeAspect="1"/>
          </p:cNvGraphicFramePr>
          <p:nvPr/>
        </p:nvGraphicFramePr>
        <p:xfrm>
          <a:off x="33846" y="4149080"/>
          <a:ext cx="5023160" cy="834008"/>
        </p:xfrm>
        <a:graphic>
          <a:graphicData uri="http://schemas.openxmlformats.org/presentationml/2006/ole">
            <p:oleObj spid="_x0000_s706564" name="Équation" r:id="rId5" imgW="2450880" imgH="406080" progId="Equation.3">
              <p:embed/>
            </p:oleObj>
          </a:graphicData>
        </a:graphic>
      </p:graphicFrame>
      <p:graphicFrame>
        <p:nvGraphicFramePr>
          <p:cNvPr id="130053" name="Object 5"/>
          <p:cNvGraphicFramePr>
            <a:graphicFrameLocks noChangeAspect="1"/>
          </p:cNvGraphicFramePr>
          <p:nvPr/>
        </p:nvGraphicFramePr>
        <p:xfrm>
          <a:off x="189265" y="4869160"/>
          <a:ext cx="6326951" cy="1008112"/>
        </p:xfrm>
        <a:graphic>
          <a:graphicData uri="http://schemas.openxmlformats.org/presentationml/2006/ole">
            <p:oleObj spid="_x0000_s706565" name="Équation" r:id="rId6" imgW="2997000" imgH="431640" progId="Equation.3">
              <p:embed/>
            </p:oleObj>
          </a:graphicData>
        </a:graphic>
      </p:graphicFrame>
      <p:graphicFrame>
        <p:nvGraphicFramePr>
          <p:cNvPr id="15" name="Objet 14"/>
          <p:cNvGraphicFramePr>
            <a:graphicFrameLocks noChangeAspect="1"/>
          </p:cNvGraphicFramePr>
          <p:nvPr/>
        </p:nvGraphicFramePr>
        <p:xfrm>
          <a:off x="5004048" y="1628800"/>
          <a:ext cx="3274220" cy="1102289"/>
        </p:xfrm>
        <a:graphic>
          <a:graphicData uri="http://schemas.openxmlformats.org/presentationml/2006/ole">
            <p:oleObj spid="_x0000_s706566" name="Équation" r:id="rId7" imgW="1511280" imgH="507960" progId="Equation.3">
              <p:embed/>
            </p:oleObj>
          </a:graphicData>
        </a:graphic>
      </p:graphicFrame>
      <p:graphicFrame>
        <p:nvGraphicFramePr>
          <p:cNvPr id="130055" name="Object 7"/>
          <p:cNvGraphicFramePr>
            <a:graphicFrameLocks noChangeAspect="1"/>
          </p:cNvGraphicFramePr>
          <p:nvPr/>
        </p:nvGraphicFramePr>
        <p:xfrm>
          <a:off x="395536" y="1916832"/>
          <a:ext cx="3007922" cy="936104"/>
        </p:xfrm>
        <a:graphic>
          <a:graphicData uri="http://schemas.openxmlformats.org/presentationml/2006/ole">
            <p:oleObj spid="_x0000_s706567" name="Équation" r:id="rId8" imgW="1549080" imgH="482400" progId="Equation.3">
              <p:embed/>
            </p:oleObj>
          </a:graphicData>
        </a:graphic>
      </p:graphicFrame>
      <p:graphicFrame>
        <p:nvGraphicFramePr>
          <p:cNvPr id="18" name="Objet 17"/>
          <p:cNvGraphicFramePr>
            <a:graphicFrameLocks noChangeAspect="1"/>
          </p:cNvGraphicFramePr>
          <p:nvPr/>
        </p:nvGraphicFramePr>
        <p:xfrm>
          <a:off x="107504" y="1412776"/>
          <a:ext cx="3236931" cy="576064"/>
        </p:xfrm>
        <a:graphic>
          <a:graphicData uri="http://schemas.openxmlformats.org/presentationml/2006/ole">
            <p:oleObj spid="_x0000_s706568" name="Équation" r:id="rId9" imgW="1498320" imgH="266400" progId="Equation.3">
              <p:embed/>
            </p:oleObj>
          </a:graphicData>
        </a:graphic>
      </p:graphicFrame>
      <p:graphicFrame>
        <p:nvGraphicFramePr>
          <p:cNvPr id="19" name="Objet 18"/>
          <p:cNvGraphicFramePr>
            <a:graphicFrameLocks noChangeAspect="1"/>
          </p:cNvGraphicFramePr>
          <p:nvPr/>
        </p:nvGraphicFramePr>
        <p:xfrm>
          <a:off x="3793058" y="764704"/>
          <a:ext cx="4019302" cy="864096"/>
        </p:xfrm>
        <a:graphic>
          <a:graphicData uri="http://schemas.openxmlformats.org/presentationml/2006/ole">
            <p:oleObj spid="_x0000_s706569" name="Équation" r:id="rId10" imgW="2019240" imgH="355320" progId="Equation.3">
              <p:embed/>
            </p:oleObj>
          </a:graphicData>
        </a:graphic>
      </p:graphicFrame>
      <p:graphicFrame>
        <p:nvGraphicFramePr>
          <p:cNvPr id="22" name="Objet 21"/>
          <p:cNvGraphicFramePr>
            <a:graphicFrameLocks noChangeAspect="1"/>
          </p:cNvGraphicFramePr>
          <p:nvPr/>
        </p:nvGraphicFramePr>
        <p:xfrm>
          <a:off x="311530" y="2924944"/>
          <a:ext cx="2943324" cy="648072"/>
        </p:xfrm>
        <a:graphic>
          <a:graphicData uri="http://schemas.openxmlformats.org/presentationml/2006/ole">
            <p:oleObj spid="_x0000_s706570" name="Équation" r:id="rId11" imgW="1384200" imgH="304560" progId="Equation.3">
              <p:embed/>
            </p:oleObj>
          </a:graphicData>
        </a:graphic>
      </p:graphicFrame>
      <p:graphicFrame>
        <p:nvGraphicFramePr>
          <p:cNvPr id="23" name="Objet 22"/>
          <p:cNvGraphicFramePr>
            <a:graphicFrameLocks noChangeAspect="1"/>
          </p:cNvGraphicFramePr>
          <p:nvPr/>
        </p:nvGraphicFramePr>
        <p:xfrm>
          <a:off x="4716016" y="2708920"/>
          <a:ext cx="3071037" cy="785614"/>
        </p:xfrm>
        <a:graphic>
          <a:graphicData uri="http://schemas.openxmlformats.org/presentationml/2006/ole">
            <p:oleObj spid="_x0000_s706571" name="Équation" r:id="rId12" imgW="1638000" imgH="419040" progId="Equation.3">
              <p:embed/>
            </p:oleObj>
          </a:graphicData>
        </a:graphic>
      </p:graphicFrame>
      <p:graphicFrame>
        <p:nvGraphicFramePr>
          <p:cNvPr id="24" name="Objet 23"/>
          <p:cNvGraphicFramePr>
            <a:graphicFrameLocks noChangeAspect="1"/>
          </p:cNvGraphicFramePr>
          <p:nvPr/>
        </p:nvGraphicFramePr>
        <p:xfrm>
          <a:off x="251520" y="6021288"/>
          <a:ext cx="5120569" cy="576064"/>
        </p:xfrm>
        <a:graphic>
          <a:graphicData uri="http://schemas.openxmlformats.org/presentationml/2006/ole">
            <p:oleObj spid="_x0000_s706572" name="Équation" r:id="rId13" imgW="2031840" imgH="228600" progId="Equation.3">
              <p:embed/>
            </p:oleObj>
          </a:graphicData>
        </a:graphic>
      </p:graphicFrame>
      <p:graphicFrame>
        <p:nvGraphicFramePr>
          <p:cNvPr id="25" name="Objet 24"/>
          <p:cNvGraphicFramePr>
            <a:graphicFrameLocks noChangeAspect="1"/>
          </p:cNvGraphicFramePr>
          <p:nvPr/>
        </p:nvGraphicFramePr>
        <p:xfrm>
          <a:off x="5683624" y="4293096"/>
          <a:ext cx="3307868" cy="504056"/>
        </p:xfrm>
        <a:graphic>
          <a:graphicData uri="http://schemas.openxmlformats.org/presentationml/2006/ole">
            <p:oleObj spid="_x0000_s706573" name="Équation" r:id="rId14" imgW="1333440" imgH="203040" progId="Equation.3">
              <p:embed/>
            </p:oleObj>
          </a:graphicData>
        </a:graphic>
      </p:graphicFrame>
      <p:sp>
        <p:nvSpPr>
          <p:cNvPr id="16" name="ZoneTexte 15"/>
          <p:cNvSpPr txBox="1"/>
          <p:nvPr/>
        </p:nvSpPr>
        <p:spPr>
          <a:xfrm>
            <a:off x="5652120" y="5949280"/>
            <a:ext cx="30486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Charge of trapped electron </a:t>
            </a:r>
            <a:br>
              <a:rPr lang="en-US" sz="2000" dirty="0" smtClean="0"/>
            </a:br>
            <a:r>
              <a:rPr lang="en-US" sz="2000" dirty="0" smtClean="0"/>
              <a:t>is exactly compensated</a:t>
            </a:r>
            <a:endParaRPr lang="en-US" sz="2000" dirty="0"/>
          </a:p>
        </p:txBody>
      </p:sp>
      <p:sp>
        <p:nvSpPr>
          <p:cNvPr id="17" name="ZoneTexte 16"/>
          <p:cNvSpPr txBox="1"/>
          <p:nvPr/>
        </p:nvSpPr>
        <p:spPr>
          <a:xfrm>
            <a:off x="6766386" y="4859868"/>
            <a:ext cx="21981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Topological soliton </a:t>
            </a:r>
            <a:r>
              <a:rPr lang="en-US" dirty="0" smtClean="0"/>
              <a:t>!</a:t>
            </a:r>
            <a:endParaRPr lang="en-US" dirty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82" name="Text Box 50"/>
          <p:cNvSpPr txBox="1">
            <a:spLocks noChangeArrowheads="1"/>
          </p:cNvSpPr>
          <p:nvPr/>
        </p:nvSpPr>
        <p:spPr bwMode="auto">
          <a:xfrm>
            <a:off x="0" y="4437112"/>
            <a:ext cx="9144000" cy="2123658"/>
          </a:xfrm>
          <a:prstGeom prst="rect">
            <a:avLst/>
          </a:prstGeom>
          <a:noFill/>
          <a:ln w="952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indent="-342900">
              <a:buFontTx/>
              <a:buNone/>
            </a:pPr>
            <a:r>
              <a:rPr lang="en-US" sz="2200" i="0" dirty="0" smtClean="0"/>
              <a:t>Sequence </a:t>
            </a:r>
            <a:r>
              <a:rPr lang="en-US" sz="2200" i="0" dirty="0"/>
              <a:t>of </a:t>
            </a:r>
            <a:r>
              <a:rPr lang="en-US" sz="2200" i="0" dirty="0" err="1">
                <a:solidFill>
                  <a:srgbClr val="FF3300"/>
                </a:solidFill>
              </a:rPr>
              <a:t>chordus</a:t>
            </a:r>
            <a:r>
              <a:rPr lang="en-US" sz="2200" i="0" dirty="0">
                <a:solidFill>
                  <a:srgbClr val="FF3300"/>
                </a:solidFill>
              </a:rPr>
              <a:t> solitons</a:t>
            </a:r>
            <a:r>
              <a:rPr lang="en-US" sz="2200" i="0" dirty="0"/>
              <a:t> develops from bare </a:t>
            </a:r>
            <a:r>
              <a:rPr lang="el-GR" sz="2200" b="1" i="0" dirty="0">
                <a:cs typeface="Arial" pitchFamily="34" charset="0"/>
              </a:rPr>
              <a:t>θ</a:t>
            </a:r>
            <a:r>
              <a:rPr lang="en-US" sz="2200" b="1" i="0" dirty="0">
                <a:cs typeface="Arial" pitchFamily="34" charset="0"/>
              </a:rPr>
              <a:t>=0 </a:t>
            </a:r>
            <a:r>
              <a:rPr lang="en-US" sz="2200" i="0" dirty="0">
                <a:cs typeface="Arial" pitchFamily="34" charset="0"/>
              </a:rPr>
              <a:t>through </a:t>
            </a:r>
            <a:endParaRPr lang="en-US" sz="2200" i="0" dirty="0" smtClean="0">
              <a:cs typeface="Arial" pitchFamily="34" charset="0"/>
            </a:endParaRPr>
          </a:p>
          <a:p>
            <a:pPr marL="342900" indent="-342900">
              <a:buFontTx/>
              <a:buNone/>
            </a:pPr>
            <a:r>
              <a:rPr lang="en-US" sz="2200" dirty="0" smtClean="0">
                <a:cs typeface="Arial" pitchFamily="34" charset="0"/>
              </a:rPr>
              <a:t>the amplitude </a:t>
            </a:r>
            <a:r>
              <a:rPr lang="en-US" sz="2200" dirty="0" err="1" smtClean="0">
                <a:cs typeface="Arial" pitchFamily="34" charset="0"/>
              </a:rPr>
              <a:t>soliton</a:t>
            </a:r>
            <a:r>
              <a:rPr lang="en-US" sz="2200" i="0" dirty="0" smtClean="0">
                <a:cs typeface="Arial" pitchFamily="34" charset="0"/>
              </a:rPr>
              <a:t> at </a:t>
            </a:r>
            <a:r>
              <a:rPr lang="en-US" sz="2200" b="1" i="0" dirty="0">
                <a:cs typeface="Arial" pitchFamily="34" charset="0"/>
              </a:rPr>
              <a:t>2</a:t>
            </a:r>
            <a:r>
              <a:rPr lang="el-GR" sz="2200" b="1" i="0" dirty="0">
                <a:cs typeface="Arial" pitchFamily="34" charset="0"/>
              </a:rPr>
              <a:t>θ</a:t>
            </a:r>
            <a:r>
              <a:rPr lang="en-US" sz="2200" b="1" i="0" dirty="0">
                <a:cs typeface="Arial" pitchFamily="34" charset="0"/>
              </a:rPr>
              <a:t>=</a:t>
            </a:r>
            <a:r>
              <a:rPr lang="el-GR" sz="2200" b="1" i="0" dirty="0" smtClean="0">
                <a:cs typeface="Arial" pitchFamily="34" charset="0"/>
              </a:rPr>
              <a:t>π</a:t>
            </a:r>
            <a:r>
              <a:rPr lang="en-US" sz="2200" dirty="0" smtClean="0">
                <a:cs typeface="Arial" pitchFamily="34" charset="0"/>
              </a:rPr>
              <a:t> </a:t>
            </a:r>
            <a:r>
              <a:rPr lang="en-US" sz="2200" i="0" dirty="0" smtClean="0">
                <a:cs typeface="Arial" pitchFamily="34" charset="0"/>
              </a:rPr>
              <a:t>to </a:t>
            </a:r>
            <a:r>
              <a:rPr lang="en-US" sz="2200" i="0" dirty="0">
                <a:cs typeface="Arial" pitchFamily="34" charset="0"/>
              </a:rPr>
              <a:t>the full </a:t>
            </a:r>
            <a:r>
              <a:rPr lang="en-US" sz="2200" i="0" dirty="0">
                <a:solidFill>
                  <a:schemeClr val="accent2"/>
                </a:solidFill>
                <a:cs typeface="Arial" pitchFamily="34" charset="0"/>
              </a:rPr>
              <a:t>phase slip</a:t>
            </a:r>
            <a:r>
              <a:rPr lang="en-US" sz="2200" i="0" dirty="0">
                <a:cs typeface="Arial" pitchFamily="34" charset="0"/>
              </a:rPr>
              <a:t> </a:t>
            </a:r>
            <a:r>
              <a:rPr lang="en-US" sz="2200" b="1" i="0" dirty="0"/>
              <a:t>2</a:t>
            </a:r>
            <a:r>
              <a:rPr lang="el-GR" sz="2200" b="1" i="0" dirty="0"/>
              <a:t>θ</a:t>
            </a:r>
            <a:r>
              <a:rPr lang="en-US" sz="2200" b="1" i="0" dirty="0"/>
              <a:t>=2</a:t>
            </a:r>
            <a:r>
              <a:rPr lang="el-GR" sz="2200" b="1" i="0" dirty="0"/>
              <a:t>π</a:t>
            </a:r>
            <a:r>
              <a:rPr lang="en-US" sz="2200" i="0" dirty="0"/>
              <a:t>. </a:t>
            </a:r>
            <a:endParaRPr lang="en-US" sz="2200" i="0" dirty="0" smtClean="0"/>
          </a:p>
          <a:p>
            <a:pPr marL="342900" indent="-342900">
              <a:buFontTx/>
              <a:buNone/>
            </a:pPr>
            <a:r>
              <a:rPr lang="en-US" sz="2200" dirty="0" smtClean="0"/>
              <a:t>Intra-</a:t>
            </a:r>
            <a:r>
              <a:rPr lang="en-US" sz="2200" i="0" dirty="0" smtClean="0"/>
              <a:t>gap split-off state E evolves </a:t>
            </a:r>
            <a:r>
              <a:rPr lang="en-US" sz="2200" i="0" dirty="0"/>
              <a:t>from  </a:t>
            </a:r>
            <a:r>
              <a:rPr lang="en-US" sz="2200" b="1" i="0" dirty="0">
                <a:sym typeface="Symbol" pitchFamily="18" charset="2"/>
              </a:rPr>
              <a:t></a:t>
            </a:r>
            <a:r>
              <a:rPr lang="en-US" sz="2200" b="1" i="0" baseline="-25000" dirty="0">
                <a:sym typeface="Symbol" pitchFamily="18" charset="2"/>
              </a:rPr>
              <a:t>0</a:t>
            </a:r>
            <a:r>
              <a:rPr lang="en-US" sz="2200" i="0" dirty="0"/>
              <a:t> to </a:t>
            </a:r>
            <a:r>
              <a:rPr lang="en-US" sz="2200" b="1" i="0" dirty="0"/>
              <a:t>-</a:t>
            </a:r>
            <a:r>
              <a:rPr lang="en-US" sz="2200" b="1" i="0" dirty="0">
                <a:sym typeface="Symbol" pitchFamily="18" charset="2"/>
              </a:rPr>
              <a:t></a:t>
            </a:r>
            <a:r>
              <a:rPr lang="en-US" sz="2200" b="1" i="0" baseline="-25000" dirty="0">
                <a:sym typeface="Symbol" pitchFamily="18" charset="2"/>
              </a:rPr>
              <a:t>0</a:t>
            </a:r>
            <a:r>
              <a:rPr lang="en-US" sz="2200" i="0" dirty="0">
                <a:sym typeface="Symbol" pitchFamily="18" charset="2"/>
              </a:rPr>
              <a:t> providing spectral flow </a:t>
            </a:r>
            <a:r>
              <a:rPr lang="en-US" sz="2200" i="0" dirty="0" smtClean="0">
                <a:sym typeface="Symbol" pitchFamily="18" charset="2"/>
              </a:rPr>
              <a:t>across the gap together with the electrons’ conversion.</a:t>
            </a:r>
          </a:p>
          <a:p>
            <a:pPr marL="342900" indent="-342900"/>
            <a:r>
              <a:rPr lang="en-GB" altLang="ko-KR" sz="2200" dirty="0" err="1" smtClean="0">
                <a:ea typeface="Gulim" pitchFamily="34" charset="-127"/>
                <a:sym typeface="Symbol" pitchFamily="18" charset="2"/>
              </a:rPr>
              <a:t>V</a:t>
            </a:r>
            <a:r>
              <a:rPr lang="en-GB" altLang="ko-KR" sz="2200" baseline="-25000" dirty="0" err="1" smtClean="0">
                <a:ea typeface="Gulim" pitchFamily="34" charset="-127"/>
                <a:sym typeface="Symbol" pitchFamily="18" charset="2"/>
              </a:rPr>
              <a:t>n</a:t>
            </a:r>
            <a:r>
              <a:rPr lang="en-GB" altLang="ko-KR" sz="2200" dirty="0" smtClean="0">
                <a:ea typeface="Gulim" pitchFamily="34" charset="-127"/>
                <a:sym typeface="Symbol" pitchFamily="18" charset="2"/>
              </a:rPr>
              <a:t>(</a:t>
            </a:r>
            <a:r>
              <a:rPr lang="en-GB" altLang="ko-KR" sz="2200" dirty="0" smtClean="0">
                <a:ea typeface="Gulim" pitchFamily="34" charset="-127"/>
              </a:rPr>
              <a:t>) - </a:t>
            </a:r>
            <a:r>
              <a:rPr lang="en-GB" altLang="ko-KR" sz="2200" dirty="0" err="1" smtClean="0">
                <a:ea typeface="Gulim" pitchFamily="34" charset="-127"/>
                <a:sym typeface="Symbol" pitchFamily="18" charset="2"/>
              </a:rPr>
              <a:t>selftrapping</a:t>
            </a:r>
            <a:r>
              <a:rPr lang="en-GB" altLang="ko-KR" sz="2200" dirty="0" smtClean="0">
                <a:ea typeface="Gulim" pitchFamily="34" charset="-127"/>
                <a:sym typeface="Symbol" pitchFamily="18" charset="2"/>
              </a:rPr>
              <a:t> branches of the total energy </a:t>
            </a:r>
            <a:r>
              <a:rPr lang="en-GB" altLang="ko-KR" sz="2200" dirty="0" smtClean="0">
                <a:ea typeface="Gulim" pitchFamily="34" charset="-127"/>
              </a:rPr>
              <a:t>for </a:t>
            </a:r>
            <a:r>
              <a:rPr lang="en-GB" altLang="ko-KR" sz="2200" dirty="0" err="1" smtClean="0">
                <a:ea typeface="Gulim" pitchFamily="34" charset="-127"/>
              </a:rPr>
              <a:t>chordus</a:t>
            </a:r>
            <a:r>
              <a:rPr lang="en-GB" altLang="ko-KR" sz="2200" dirty="0" smtClean="0">
                <a:ea typeface="Gulim" pitchFamily="34" charset="-127"/>
              </a:rPr>
              <a:t> solitons</a:t>
            </a:r>
            <a:r>
              <a:rPr lang="en-GB" altLang="ko-KR" sz="2200" dirty="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GB" altLang="ko-KR" sz="2200" dirty="0" smtClean="0">
                <a:ea typeface="Gulim" pitchFamily="34" charset="-127"/>
              </a:rPr>
              <a:t>with         </a:t>
            </a:r>
          </a:p>
          <a:p>
            <a:pPr marL="342900" indent="-342900"/>
            <a:r>
              <a:rPr lang="en-GB" altLang="ko-KR" sz="2200" dirty="0" smtClean="0">
                <a:ea typeface="Gulim" pitchFamily="34" charset="-127"/>
              </a:rPr>
              <a:t>           the intragap state fillings</a:t>
            </a:r>
            <a:r>
              <a:rPr lang="en-GB" altLang="ko-KR" sz="2200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  n =1</a:t>
            </a:r>
            <a:r>
              <a:rPr lang="en-GB" altLang="ko-KR" sz="2200" dirty="0" smtClean="0">
                <a:ea typeface="Gulim" pitchFamily="34" charset="-127"/>
                <a:sym typeface="Symbol" pitchFamily="18" charset="2"/>
              </a:rPr>
              <a:t> </a:t>
            </a:r>
            <a:r>
              <a:rPr lang="en-GB" altLang="ko-KR" sz="2200" dirty="0" smtClean="0">
                <a:solidFill>
                  <a:srgbClr val="336600"/>
                </a:solidFill>
                <a:ea typeface="Gulim" pitchFamily="34" charset="-127"/>
                <a:sym typeface="Symbol" pitchFamily="18" charset="2"/>
              </a:rPr>
              <a:t>and n=2.</a:t>
            </a:r>
            <a:endParaRPr lang="en-GB" altLang="ko-KR" sz="2200" dirty="0" smtClean="0">
              <a:ea typeface="Gulim" pitchFamily="34" charset="-127"/>
              <a:sym typeface="Symbol" pitchFamily="18" charset="2"/>
            </a:endParaRPr>
          </a:p>
        </p:txBody>
      </p:sp>
      <p:graphicFrame>
        <p:nvGraphicFramePr>
          <p:cNvPr id="172083" name="Object 51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489474" name="Equation" r:id="rId4" imgW="114120" imgH="215640" progId="Equation.3">
              <p:embed/>
            </p:oleObj>
          </a:graphicData>
        </a:graphic>
      </p:graphicFrame>
      <p:sp>
        <p:nvSpPr>
          <p:cNvPr id="13" name="Rectangle 12"/>
          <p:cNvSpPr/>
          <p:nvPr/>
        </p:nvSpPr>
        <p:spPr>
          <a:xfrm>
            <a:off x="0" y="0"/>
            <a:ext cx="9144000" cy="6906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eaLnBrk="0" hangingPunct="0">
              <a:lnSpc>
                <a:spcPct val="80000"/>
              </a:lnSpc>
              <a:spcBef>
                <a:spcPct val="20000"/>
              </a:spcBef>
            </a:pP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Precisions from exact solutions</a:t>
            </a:r>
            <a:br>
              <a:rPr lang="en-US" sz="2400" dirty="0" smtClean="0">
                <a:solidFill>
                  <a:prstClr val="black"/>
                </a:solidFill>
                <a:latin typeface="Calibri"/>
              </a:rPr>
            </a:br>
            <a:r>
              <a:rPr lang="en-US" sz="2400" dirty="0" smtClean="0">
                <a:solidFill>
                  <a:prstClr val="black"/>
                </a:solidFill>
                <a:latin typeface="Calibri"/>
              </a:rPr>
              <a:t>family of chordus solitons</a:t>
            </a:r>
            <a:endParaRPr lang="en-US" sz="2400" i="1" dirty="0">
              <a:solidFill>
                <a:srgbClr val="C00000"/>
              </a:solidFill>
              <a:latin typeface="Calibri"/>
              <a:sym typeface="Wingdings" pitchFamily="2" charset="2"/>
            </a:endParaRPr>
          </a:p>
        </p:txBody>
      </p:sp>
      <p:grpSp>
        <p:nvGrpSpPr>
          <p:cNvPr id="2" name="Groupe 14"/>
          <p:cNvGrpSpPr/>
          <p:nvPr/>
        </p:nvGrpSpPr>
        <p:grpSpPr>
          <a:xfrm>
            <a:off x="323528" y="1628800"/>
            <a:ext cx="2648831" cy="2664470"/>
            <a:chOff x="34925" y="44450"/>
            <a:chExt cx="3097213" cy="3060700"/>
          </a:xfrm>
        </p:grpSpPr>
        <p:grpSp>
          <p:nvGrpSpPr>
            <p:cNvPr id="3" name="Group 323"/>
            <p:cNvGrpSpPr>
              <a:grpSpLocks/>
            </p:cNvGrpSpPr>
            <p:nvPr/>
          </p:nvGrpSpPr>
          <p:grpSpPr bwMode="auto">
            <a:xfrm>
              <a:off x="34925" y="44450"/>
              <a:ext cx="3097213" cy="3060700"/>
              <a:chOff x="22" y="28"/>
              <a:chExt cx="1951" cy="1928"/>
            </a:xfrm>
          </p:grpSpPr>
          <p:sp>
            <p:nvSpPr>
              <p:cNvPr id="20" name="AutoShape 324"/>
              <p:cNvSpPr>
                <a:spLocks noChangeAspect="1" noChangeArrowheads="1" noTextEdit="1"/>
              </p:cNvSpPr>
              <p:nvPr/>
            </p:nvSpPr>
            <p:spPr bwMode="auto">
              <a:xfrm>
                <a:off x="22" y="28"/>
                <a:ext cx="1951" cy="1928"/>
              </a:xfrm>
              <a:prstGeom prst="rect">
                <a:avLst/>
              </a:prstGeom>
              <a:solidFill>
                <a:srgbClr val="FFFF99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325"/>
              <p:cNvGrpSpPr>
                <a:grpSpLocks/>
              </p:cNvGrpSpPr>
              <p:nvPr/>
            </p:nvGrpSpPr>
            <p:grpSpPr bwMode="auto">
              <a:xfrm>
                <a:off x="33" y="181"/>
                <a:ext cx="1345" cy="1655"/>
                <a:chOff x="140" y="176"/>
                <a:chExt cx="1345" cy="1655"/>
              </a:xfrm>
            </p:grpSpPr>
            <p:sp>
              <p:nvSpPr>
                <p:cNvPr id="725" name="Rectangle 326"/>
                <p:cNvSpPr>
                  <a:spLocks noChangeArrowheads="1"/>
                </p:cNvSpPr>
                <p:nvPr/>
              </p:nvSpPr>
              <p:spPr bwMode="auto">
                <a:xfrm>
                  <a:off x="140" y="176"/>
                  <a:ext cx="1" cy="1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fr-FR" altLang="ko-KR">
                    <a:ea typeface="Gulim" pitchFamily="34" charset="-127"/>
                  </a:endParaRPr>
                </a:p>
              </p:txBody>
            </p:sp>
            <p:sp>
              <p:nvSpPr>
                <p:cNvPr id="726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979" y="1830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7" name="Line 328"/>
                <p:cNvSpPr>
                  <a:spLocks noChangeShapeType="1"/>
                </p:cNvSpPr>
                <p:nvPr/>
              </p:nvSpPr>
              <p:spPr bwMode="auto">
                <a:xfrm>
                  <a:off x="953" y="1830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8" name="Line 329"/>
                <p:cNvSpPr>
                  <a:spLocks noChangeShapeType="1"/>
                </p:cNvSpPr>
                <p:nvPr/>
              </p:nvSpPr>
              <p:spPr bwMode="auto">
                <a:xfrm>
                  <a:off x="927" y="1828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9" name="Line 330"/>
                <p:cNvSpPr>
                  <a:spLocks noChangeShapeType="1"/>
                </p:cNvSpPr>
                <p:nvPr/>
              </p:nvSpPr>
              <p:spPr bwMode="auto">
                <a:xfrm>
                  <a:off x="901" y="1826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0" name="Line 331"/>
                <p:cNvSpPr>
                  <a:spLocks noChangeShapeType="1"/>
                </p:cNvSpPr>
                <p:nvPr/>
              </p:nvSpPr>
              <p:spPr bwMode="auto">
                <a:xfrm>
                  <a:off x="876" y="1823"/>
                  <a:ext cx="2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1" name="Line 332"/>
                <p:cNvSpPr>
                  <a:spLocks noChangeShapeType="1"/>
                </p:cNvSpPr>
                <p:nvPr/>
              </p:nvSpPr>
              <p:spPr bwMode="auto">
                <a:xfrm>
                  <a:off x="850" y="1820"/>
                  <a:ext cx="26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2" name="Line 333"/>
                <p:cNvSpPr>
                  <a:spLocks noChangeShapeType="1"/>
                </p:cNvSpPr>
                <p:nvPr/>
              </p:nvSpPr>
              <p:spPr bwMode="auto">
                <a:xfrm>
                  <a:off x="825" y="1815"/>
                  <a:ext cx="25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3" name="Line 334"/>
                <p:cNvSpPr>
                  <a:spLocks noChangeShapeType="1"/>
                </p:cNvSpPr>
                <p:nvPr/>
              </p:nvSpPr>
              <p:spPr bwMode="auto">
                <a:xfrm>
                  <a:off x="800" y="1809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4" name="Line 335"/>
                <p:cNvSpPr>
                  <a:spLocks noChangeShapeType="1"/>
                </p:cNvSpPr>
                <p:nvPr/>
              </p:nvSpPr>
              <p:spPr bwMode="auto">
                <a:xfrm>
                  <a:off x="775" y="1803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5" name="Line 336"/>
                <p:cNvSpPr>
                  <a:spLocks noChangeShapeType="1"/>
                </p:cNvSpPr>
                <p:nvPr/>
              </p:nvSpPr>
              <p:spPr bwMode="auto">
                <a:xfrm>
                  <a:off x="750" y="1796"/>
                  <a:ext cx="25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6" name="Line 337"/>
                <p:cNvSpPr>
                  <a:spLocks noChangeShapeType="1"/>
                </p:cNvSpPr>
                <p:nvPr/>
              </p:nvSpPr>
              <p:spPr bwMode="auto">
                <a:xfrm>
                  <a:off x="725" y="1788"/>
                  <a:ext cx="25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7" name="Line 338"/>
                <p:cNvSpPr>
                  <a:spLocks noChangeShapeType="1"/>
                </p:cNvSpPr>
                <p:nvPr/>
              </p:nvSpPr>
              <p:spPr bwMode="auto">
                <a:xfrm>
                  <a:off x="701" y="1780"/>
                  <a:ext cx="24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8" name="Line 339"/>
                <p:cNvSpPr>
                  <a:spLocks noChangeShapeType="1"/>
                </p:cNvSpPr>
                <p:nvPr/>
              </p:nvSpPr>
              <p:spPr bwMode="auto">
                <a:xfrm>
                  <a:off x="677" y="1770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39" name="Line 340"/>
                <p:cNvSpPr>
                  <a:spLocks noChangeShapeType="1"/>
                </p:cNvSpPr>
                <p:nvPr/>
              </p:nvSpPr>
              <p:spPr bwMode="auto">
                <a:xfrm>
                  <a:off x="653" y="1760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0" name="Line 341"/>
                <p:cNvSpPr>
                  <a:spLocks noChangeShapeType="1"/>
                </p:cNvSpPr>
                <p:nvPr/>
              </p:nvSpPr>
              <p:spPr bwMode="auto">
                <a:xfrm>
                  <a:off x="630" y="1749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1" name="Line 342"/>
                <p:cNvSpPr>
                  <a:spLocks noChangeShapeType="1"/>
                </p:cNvSpPr>
                <p:nvPr/>
              </p:nvSpPr>
              <p:spPr bwMode="auto">
                <a:xfrm>
                  <a:off x="607" y="1738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2" name="Line 343"/>
                <p:cNvSpPr>
                  <a:spLocks noChangeShapeType="1"/>
                </p:cNvSpPr>
                <p:nvPr/>
              </p:nvSpPr>
              <p:spPr bwMode="auto">
                <a:xfrm>
                  <a:off x="584" y="1725"/>
                  <a:ext cx="23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3" name="Line 344"/>
                <p:cNvSpPr>
                  <a:spLocks noChangeShapeType="1"/>
                </p:cNvSpPr>
                <p:nvPr/>
              </p:nvSpPr>
              <p:spPr bwMode="auto">
                <a:xfrm>
                  <a:off x="562" y="1712"/>
                  <a:ext cx="22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4" name="Line 345"/>
                <p:cNvSpPr>
                  <a:spLocks noChangeShapeType="1"/>
                </p:cNvSpPr>
                <p:nvPr/>
              </p:nvSpPr>
              <p:spPr bwMode="auto">
                <a:xfrm>
                  <a:off x="540" y="1698"/>
                  <a:ext cx="22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5" name="Line 346"/>
                <p:cNvSpPr>
                  <a:spLocks noChangeShapeType="1"/>
                </p:cNvSpPr>
                <p:nvPr/>
              </p:nvSpPr>
              <p:spPr bwMode="auto">
                <a:xfrm>
                  <a:off x="519" y="1684"/>
                  <a:ext cx="21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6" name="Line 347"/>
                <p:cNvSpPr>
                  <a:spLocks noChangeShapeType="1"/>
                </p:cNvSpPr>
                <p:nvPr/>
              </p:nvSpPr>
              <p:spPr bwMode="auto">
                <a:xfrm>
                  <a:off x="498" y="1669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7" name="Line 348"/>
                <p:cNvSpPr>
                  <a:spLocks noChangeShapeType="1"/>
                </p:cNvSpPr>
                <p:nvPr/>
              </p:nvSpPr>
              <p:spPr bwMode="auto">
                <a:xfrm>
                  <a:off x="477" y="1653"/>
                  <a:ext cx="21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8" name="Line 349"/>
                <p:cNvSpPr>
                  <a:spLocks noChangeShapeType="1"/>
                </p:cNvSpPr>
                <p:nvPr/>
              </p:nvSpPr>
              <p:spPr bwMode="auto">
                <a:xfrm>
                  <a:off x="458" y="1637"/>
                  <a:ext cx="19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49" name="Line 350"/>
                <p:cNvSpPr>
                  <a:spLocks noChangeShapeType="1"/>
                </p:cNvSpPr>
                <p:nvPr/>
              </p:nvSpPr>
              <p:spPr bwMode="auto">
                <a:xfrm>
                  <a:off x="438" y="1619"/>
                  <a:ext cx="20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0" name="Line 351"/>
                <p:cNvSpPr>
                  <a:spLocks noChangeShapeType="1"/>
                </p:cNvSpPr>
                <p:nvPr/>
              </p:nvSpPr>
              <p:spPr bwMode="auto">
                <a:xfrm>
                  <a:off x="419" y="1602"/>
                  <a:ext cx="19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1" name="Line 352"/>
                <p:cNvSpPr>
                  <a:spLocks noChangeShapeType="1"/>
                </p:cNvSpPr>
                <p:nvPr/>
              </p:nvSpPr>
              <p:spPr bwMode="auto">
                <a:xfrm>
                  <a:off x="401" y="1583"/>
                  <a:ext cx="18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2" name="Line 353"/>
                <p:cNvSpPr>
                  <a:spLocks noChangeShapeType="1"/>
                </p:cNvSpPr>
                <p:nvPr/>
              </p:nvSpPr>
              <p:spPr bwMode="auto">
                <a:xfrm>
                  <a:off x="383" y="1565"/>
                  <a:ext cx="18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3" name="Line 354"/>
                <p:cNvSpPr>
                  <a:spLocks noChangeShapeType="1"/>
                </p:cNvSpPr>
                <p:nvPr/>
              </p:nvSpPr>
              <p:spPr bwMode="auto">
                <a:xfrm>
                  <a:off x="366" y="1545"/>
                  <a:ext cx="17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4" name="Line 355"/>
                <p:cNvSpPr>
                  <a:spLocks noChangeShapeType="1"/>
                </p:cNvSpPr>
                <p:nvPr/>
              </p:nvSpPr>
              <p:spPr bwMode="auto">
                <a:xfrm>
                  <a:off x="350" y="1525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5" name="Line 356"/>
                <p:cNvSpPr>
                  <a:spLocks noChangeShapeType="1"/>
                </p:cNvSpPr>
                <p:nvPr/>
              </p:nvSpPr>
              <p:spPr bwMode="auto">
                <a:xfrm>
                  <a:off x="334" y="1505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6" name="Line 357"/>
                <p:cNvSpPr>
                  <a:spLocks noChangeShapeType="1"/>
                </p:cNvSpPr>
                <p:nvPr/>
              </p:nvSpPr>
              <p:spPr bwMode="auto">
                <a:xfrm>
                  <a:off x="319" y="1484"/>
                  <a:ext cx="1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7" name="Line 358"/>
                <p:cNvSpPr>
                  <a:spLocks noChangeShapeType="1"/>
                </p:cNvSpPr>
                <p:nvPr/>
              </p:nvSpPr>
              <p:spPr bwMode="auto">
                <a:xfrm>
                  <a:off x="305" y="1462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8" name="Line 359"/>
                <p:cNvSpPr>
                  <a:spLocks noChangeShapeType="1"/>
                </p:cNvSpPr>
                <p:nvPr/>
              </p:nvSpPr>
              <p:spPr bwMode="auto">
                <a:xfrm>
                  <a:off x="291" y="1440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59" name="Line 360"/>
                <p:cNvSpPr>
                  <a:spLocks noChangeShapeType="1"/>
                </p:cNvSpPr>
                <p:nvPr/>
              </p:nvSpPr>
              <p:spPr bwMode="auto">
                <a:xfrm>
                  <a:off x="278" y="1418"/>
                  <a:ext cx="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0" name="Line 361"/>
                <p:cNvSpPr>
                  <a:spLocks noChangeShapeType="1"/>
                </p:cNvSpPr>
                <p:nvPr/>
              </p:nvSpPr>
              <p:spPr bwMode="auto">
                <a:xfrm>
                  <a:off x="266" y="1396"/>
                  <a:ext cx="12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1" name="Line 362"/>
                <p:cNvSpPr>
                  <a:spLocks noChangeShapeType="1"/>
                </p:cNvSpPr>
                <p:nvPr/>
              </p:nvSpPr>
              <p:spPr bwMode="auto">
                <a:xfrm>
                  <a:off x="254" y="1372"/>
                  <a:ext cx="12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2" name="Line 363"/>
                <p:cNvSpPr>
                  <a:spLocks noChangeShapeType="1"/>
                </p:cNvSpPr>
                <p:nvPr/>
              </p:nvSpPr>
              <p:spPr bwMode="auto">
                <a:xfrm>
                  <a:off x="243" y="1349"/>
                  <a:ext cx="11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3" name="Line 364"/>
                <p:cNvSpPr>
                  <a:spLocks noChangeShapeType="1"/>
                </p:cNvSpPr>
                <p:nvPr/>
              </p:nvSpPr>
              <p:spPr bwMode="auto">
                <a:xfrm>
                  <a:off x="234" y="1325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4" name="Line 365"/>
                <p:cNvSpPr>
                  <a:spLocks noChangeShapeType="1"/>
                </p:cNvSpPr>
                <p:nvPr/>
              </p:nvSpPr>
              <p:spPr bwMode="auto">
                <a:xfrm>
                  <a:off x="224" y="1301"/>
                  <a:ext cx="10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5" name="Line 366"/>
                <p:cNvSpPr>
                  <a:spLocks noChangeShapeType="1"/>
                </p:cNvSpPr>
                <p:nvPr/>
              </p:nvSpPr>
              <p:spPr bwMode="auto">
                <a:xfrm>
                  <a:off x="216" y="1277"/>
                  <a:ext cx="8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6" name="Line 367"/>
                <p:cNvSpPr>
                  <a:spLocks noChangeShapeType="1"/>
                </p:cNvSpPr>
                <p:nvPr/>
              </p:nvSpPr>
              <p:spPr bwMode="auto">
                <a:xfrm>
                  <a:off x="208" y="1252"/>
                  <a:ext cx="8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7" name="Line 368"/>
                <p:cNvSpPr>
                  <a:spLocks noChangeShapeType="1"/>
                </p:cNvSpPr>
                <p:nvPr/>
              </p:nvSpPr>
              <p:spPr bwMode="auto">
                <a:xfrm>
                  <a:off x="201" y="1227"/>
                  <a:ext cx="7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8" name="Line 369"/>
                <p:cNvSpPr>
                  <a:spLocks noChangeShapeType="1"/>
                </p:cNvSpPr>
                <p:nvPr/>
              </p:nvSpPr>
              <p:spPr bwMode="auto">
                <a:xfrm>
                  <a:off x="195" y="1202"/>
                  <a:ext cx="6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69" name="Line 370"/>
                <p:cNvSpPr>
                  <a:spLocks noChangeShapeType="1"/>
                </p:cNvSpPr>
                <p:nvPr/>
              </p:nvSpPr>
              <p:spPr bwMode="auto">
                <a:xfrm>
                  <a:off x="190" y="1177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0" name="Line 371"/>
                <p:cNvSpPr>
                  <a:spLocks noChangeShapeType="1"/>
                </p:cNvSpPr>
                <p:nvPr/>
              </p:nvSpPr>
              <p:spPr bwMode="auto">
                <a:xfrm>
                  <a:off x="185" y="1152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1" name="Line 372"/>
                <p:cNvSpPr>
                  <a:spLocks noChangeShapeType="1"/>
                </p:cNvSpPr>
                <p:nvPr/>
              </p:nvSpPr>
              <p:spPr bwMode="auto">
                <a:xfrm>
                  <a:off x="181" y="1126"/>
                  <a:ext cx="4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2" name="Line 373"/>
                <p:cNvSpPr>
                  <a:spLocks noChangeShapeType="1"/>
                </p:cNvSpPr>
                <p:nvPr/>
              </p:nvSpPr>
              <p:spPr bwMode="auto">
                <a:xfrm>
                  <a:off x="178" y="1101"/>
                  <a:ext cx="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3" name="Line 374"/>
                <p:cNvSpPr>
                  <a:spLocks noChangeShapeType="1"/>
                </p:cNvSpPr>
                <p:nvPr/>
              </p:nvSpPr>
              <p:spPr bwMode="auto">
                <a:xfrm>
                  <a:off x="176" y="1075"/>
                  <a:ext cx="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4" name="Line 375"/>
                <p:cNvSpPr>
                  <a:spLocks noChangeShapeType="1"/>
                </p:cNvSpPr>
                <p:nvPr/>
              </p:nvSpPr>
              <p:spPr bwMode="auto">
                <a:xfrm>
                  <a:off x="175" y="1049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5" name="Line 376"/>
                <p:cNvSpPr>
                  <a:spLocks noChangeShapeType="1"/>
                </p:cNvSpPr>
                <p:nvPr/>
              </p:nvSpPr>
              <p:spPr bwMode="auto">
                <a:xfrm>
                  <a:off x="174" y="1023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6" name="Line 377"/>
                <p:cNvSpPr>
                  <a:spLocks noChangeShapeType="1"/>
                </p:cNvSpPr>
                <p:nvPr/>
              </p:nvSpPr>
              <p:spPr bwMode="auto">
                <a:xfrm flipH="1">
                  <a:off x="174" y="997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7" name="Line 378"/>
                <p:cNvSpPr>
                  <a:spLocks noChangeShapeType="1"/>
                </p:cNvSpPr>
                <p:nvPr/>
              </p:nvSpPr>
              <p:spPr bwMode="auto">
                <a:xfrm flipH="1">
                  <a:off x="175" y="972"/>
                  <a:ext cx="1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8" name="Line 379"/>
                <p:cNvSpPr>
                  <a:spLocks noChangeShapeType="1"/>
                </p:cNvSpPr>
                <p:nvPr/>
              </p:nvSpPr>
              <p:spPr bwMode="auto">
                <a:xfrm flipH="1">
                  <a:off x="176" y="946"/>
                  <a:ext cx="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79" name="Line 380"/>
                <p:cNvSpPr>
                  <a:spLocks noChangeShapeType="1"/>
                </p:cNvSpPr>
                <p:nvPr/>
              </p:nvSpPr>
              <p:spPr bwMode="auto">
                <a:xfrm flipH="1">
                  <a:off x="178" y="920"/>
                  <a:ext cx="3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0" name="Line 381"/>
                <p:cNvSpPr>
                  <a:spLocks noChangeShapeType="1"/>
                </p:cNvSpPr>
                <p:nvPr/>
              </p:nvSpPr>
              <p:spPr bwMode="auto">
                <a:xfrm flipH="1">
                  <a:off x="181" y="895"/>
                  <a:ext cx="4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1" name="Line 382"/>
                <p:cNvSpPr>
                  <a:spLocks noChangeShapeType="1"/>
                </p:cNvSpPr>
                <p:nvPr/>
              </p:nvSpPr>
              <p:spPr bwMode="auto">
                <a:xfrm flipH="1">
                  <a:off x="185" y="869"/>
                  <a:ext cx="4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2" name="Line 383"/>
                <p:cNvSpPr>
                  <a:spLocks noChangeShapeType="1"/>
                </p:cNvSpPr>
                <p:nvPr/>
              </p:nvSpPr>
              <p:spPr bwMode="auto">
                <a:xfrm flipH="1">
                  <a:off x="189" y="844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3" name="Line 384"/>
                <p:cNvSpPr>
                  <a:spLocks noChangeShapeType="1"/>
                </p:cNvSpPr>
                <p:nvPr/>
              </p:nvSpPr>
              <p:spPr bwMode="auto">
                <a:xfrm flipH="1">
                  <a:off x="194" y="819"/>
                  <a:ext cx="6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4" name="Line 385"/>
                <p:cNvSpPr>
                  <a:spLocks noChangeShapeType="1"/>
                </p:cNvSpPr>
                <p:nvPr/>
              </p:nvSpPr>
              <p:spPr bwMode="auto">
                <a:xfrm flipH="1">
                  <a:off x="200" y="794"/>
                  <a:ext cx="8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5" name="Line 386"/>
                <p:cNvSpPr>
                  <a:spLocks noChangeShapeType="1"/>
                </p:cNvSpPr>
                <p:nvPr/>
              </p:nvSpPr>
              <p:spPr bwMode="auto">
                <a:xfrm flipH="1">
                  <a:off x="208" y="769"/>
                  <a:ext cx="7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6" name="Line 387"/>
                <p:cNvSpPr>
                  <a:spLocks noChangeShapeType="1"/>
                </p:cNvSpPr>
                <p:nvPr/>
              </p:nvSpPr>
              <p:spPr bwMode="auto">
                <a:xfrm flipH="1">
                  <a:off x="215" y="745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7" name="Line 388"/>
                <p:cNvSpPr>
                  <a:spLocks noChangeShapeType="1"/>
                </p:cNvSpPr>
                <p:nvPr/>
              </p:nvSpPr>
              <p:spPr bwMode="auto">
                <a:xfrm flipH="1">
                  <a:off x="224" y="721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8" name="Line 389"/>
                <p:cNvSpPr>
                  <a:spLocks noChangeShapeType="1"/>
                </p:cNvSpPr>
                <p:nvPr/>
              </p:nvSpPr>
              <p:spPr bwMode="auto">
                <a:xfrm flipH="1">
                  <a:off x="233" y="697"/>
                  <a:ext cx="10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89" name="Line 390"/>
                <p:cNvSpPr>
                  <a:spLocks noChangeShapeType="1"/>
                </p:cNvSpPr>
                <p:nvPr/>
              </p:nvSpPr>
              <p:spPr bwMode="auto">
                <a:xfrm flipH="1">
                  <a:off x="243" y="674"/>
                  <a:ext cx="1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0" name="Line 391"/>
                <p:cNvSpPr>
                  <a:spLocks noChangeShapeType="1"/>
                </p:cNvSpPr>
                <p:nvPr/>
              </p:nvSpPr>
              <p:spPr bwMode="auto">
                <a:xfrm flipH="1">
                  <a:off x="253" y="651"/>
                  <a:ext cx="12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1" name="Line 392"/>
                <p:cNvSpPr>
                  <a:spLocks noChangeShapeType="1"/>
                </p:cNvSpPr>
                <p:nvPr/>
              </p:nvSpPr>
              <p:spPr bwMode="auto">
                <a:xfrm flipH="1">
                  <a:off x="265" y="628"/>
                  <a:ext cx="12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2" name="Line 393"/>
                <p:cNvSpPr>
                  <a:spLocks noChangeShapeType="1"/>
                </p:cNvSpPr>
                <p:nvPr/>
              </p:nvSpPr>
              <p:spPr bwMode="auto">
                <a:xfrm flipH="1">
                  <a:off x="277" y="606"/>
                  <a:ext cx="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3" name="Line 394"/>
                <p:cNvSpPr>
                  <a:spLocks noChangeShapeType="1"/>
                </p:cNvSpPr>
                <p:nvPr/>
              </p:nvSpPr>
              <p:spPr bwMode="auto">
                <a:xfrm flipH="1">
                  <a:off x="290" y="584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4" name="Line 395"/>
                <p:cNvSpPr>
                  <a:spLocks noChangeShapeType="1"/>
                </p:cNvSpPr>
                <p:nvPr/>
              </p:nvSpPr>
              <p:spPr bwMode="auto">
                <a:xfrm flipH="1">
                  <a:off x="304" y="562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5" name="Line 396"/>
                <p:cNvSpPr>
                  <a:spLocks noChangeShapeType="1"/>
                </p:cNvSpPr>
                <p:nvPr/>
              </p:nvSpPr>
              <p:spPr bwMode="auto">
                <a:xfrm flipH="1">
                  <a:off x="318" y="541"/>
                  <a:ext cx="1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6" name="Line 397"/>
                <p:cNvSpPr>
                  <a:spLocks noChangeShapeType="1"/>
                </p:cNvSpPr>
                <p:nvPr/>
              </p:nvSpPr>
              <p:spPr bwMode="auto">
                <a:xfrm flipH="1">
                  <a:off x="333" y="521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7" name="Line 398"/>
                <p:cNvSpPr>
                  <a:spLocks noChangeShapeType="1"/>
                </p:cNvSpPr>
                <p:nvPr/>
              </p:nvSpPr>
              <p:spPr bwMode="auto">
                <a:xfrm flipH="1">
                  <a:off x="349" y="501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8" name="Line 399"/>
                <p:cNvSpPr>
                  <a:spLocks noChangeShapeType="1"/>
                </p:cNvSpPr>
                <p:nvPr/>
              </p:nvSpPr>
              <p:spPr bwMode="auto">
                <a:xfrm flipH="1">
                  <a:off x="365" y="481"/>
                  <a:ext cx="17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99" name="Line 400"/>
                <p:cNvSpPr>
                  <a:spLocks noChangeShapeType="1"/>
                </p:cNvSpPr>
                <p:nvPr/>
              </p:nvSpPr>
              <p:spPr bwMode="auto">
                <a:xfrm flipH="1">
                  <a:off x="382" y="462"/>
                  <a:ext cx="18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0" name="Line 401"/>
                <p:cNvSpPr>
                  <a:spLocks noChangeShapeType="1"/>
                </p:cNvSpPr>
                <p:nvPr/>
              </p:nvSpPr>
              <p:spPr bwMode="auto">
                <a:xfrm flipH="1">
                  <a:off x="400" y="444"/>
                  <a:ext cx="18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1" name="Line 402"/>
                <p:cNvSpPr>
                  <a:spLocks noChangeShapeType="1"/>
                </p:cNvSpPr>
                <p:nvPr/>
              </p:nvSpPr>
              <p:spPr bwMode="auto">
                <a:xfrm flipH="1">
                  <a:off x="418" y="426"/>
                  <a:ext cx="19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2" name="Line 403"/>
                <p:cNvSpPr>
                  <a:spLocks noChangeShapeType="1"/>
                </p:cNvSpPr>
                <p:nvPr/>
              </p:nvSpPr>
              <p:spPr bwMode="auto">
                <a:xfrm flipH="1">
                  <a:off x="437" y="409"/>
                  <a:ext cx="19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3" name="Line 404"/>
                <p:cNvSpPr>
                  <a:spLocks noChangeShapeType="1"/>
                </p:cNvSpPr>
                <p:nvPr/>
              </p:nvSpPr>
              <p:spPr bwMode="auto">
                <a:xfrm flipH="1">
                  <a:off x="456" y="393"/>
                  <a:ext cx="20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4" name="Line 405"/>
                <p:cNvSpPr>
                  <a:spLocks noChangeShapeType="1"/>
                </p:cNvSpPr>
                <p:nvPr/>
              </p:nvSpPr>
              <p:spPr bwMode="auto">
                <a:xfrm flipH="1">
                  <a:off x="476" y="377"/>
                  <a:ext cx="20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5" name="Line 406"/>
                <p:cNvSpPr>
                  <a:spLocks noChangeShapeType="1"/>
                </p:cNvSpPr>
                <p:nvPr/>
              </p:nvSpPr>
              <p:spPr bwMode="auto">
                <a:xfrm flipH="1">
                  <a:off x="496" y="362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6" name="Line 407"/>
                <p:cNvSpPr>
                  <a:spLocks noChangeShapeType="1"/>
                </p:cNvSpPr>
                <p:nvPr/>
              </p:nvSpPr>
              <p:spPr bwMode="auto">
                <a:xfrm flipH="1">
                  <a:off x="517" y="347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7" name="Line 408"/>
                <p:cNvSpPr>
                  <a:spLocks noChangeShapeType="1"/>
                </p:cNvSpPr>
                <p:nvPr/>
              </p:nvSpPr>
              <p:spPr bwMode="auto">
                <a:xfrm flipH="1">
                  <a:off x="538" y="333"/>
                  <a:ext cx="22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8" name="Line 409"/>
                <p:cNvSpPr>
                  <a:spLocks noChangeShapeType="1"/>
                </p:cNvSpPr>
                <p:nvPr/>
              </p:nvSpPr>
              <p:spPr bwMode="auto">
                <a:xfrm flipH="1">
                  <a:off x="560" y="320"/>
                  <a:ext cx="22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09" name="Line 410"/>
                <p:cNvSpPr>
                  <a:spLocks noChangeShapeType="1"/>
                </p:cNvSpPr>
                <p:nvPr/>
              </p:nvSpPr>
              <p:spPr bwMode="auto">
                <a:xfrm flipH="1">
                  <a:off x="582" y="308"/>
                  <a:ext cx="23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0" name="Line 411"/>
                <p:cNvSpPr>
                  <a:spLocks noChangeShapeType="1"/>
                </p:cNvSpPr>
                <p:nvPr/>
              </p:nvSpPr>
              <p:spPr bwMode="auto">
                <a:xfrm flipH="1">
                  <a:off x="605" y="296"/>
                  <a:ext cx="23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1" name="Line 412"/>
                <p:cNvSpPr>
                  <a:spLocks noChangeShapeType="1"/>
                </p:cNvSpPr>
                <p:nvPr/>
              </p:nvSpPr>
              <p:spPr bwMode="auto">
                <a:xfrm flipH="1">
                  <a:off x="628" y="285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2" name="Line 413"/>
                <p:cNvSpPr>
                  <a:spLocks noChangeShapeType="1"/>
                </p:cNvSpPr>
                <p:nvPr/>
              </p:nvSpPr>
              <p:spPr bwMode="auto">
                <a:xfrm flipH="1">
                  <a:off x="651" y="275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3" name="Line 414"/>
                <p:cNvSpPr>
                  <a:spLocks noChangeShapeType="1"/>
                </p:cNvSpPr>
                <p:nvPr/>
              </p:nvSpPr>
              <p:spPr bwMode="auto">
                <a:xfrm flipH="1">
                  <a:off x="675" y="265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4" name="Line 415"/>
                <p:cNvSpPr>
                  <a:spLocks noChangeShapeType="1"/>
                </p:cNvSpPr>
                <p:nvPr/>
              </p:nvSpPr>
              <p:spPr bwMode="auto">
                <a:xfrm flipH="1">
                  <a:off x="699" y="257"/>
                  <a:ext cx="24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5" name="Line 416"/>
                <p:cNvSpPr>
                  <a:spLocks noChangeShapeType="1"/>
                </p:cNvSpPr>
                <p:nvPr/>
              </p:nvSpPr>
              <p:spPr bwMode="auto">
                <a:xfrm flipH="1">
                  <a:off x="723" y="249"/>
                  <a:ext cx="25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6" name="Line 417"/>
                <p:cNvSpPr>
                  <a:spLocks noChangeShapeType="1"/>
                </p:cNvSpPr>
                <p:nvPr/>
              </p:nvSpPr>
              <p:spPr bwMode="auto">
                <a:xfrm flipH="1">
                  <a:off x="748" y="242"/>
                  <a:ext cx="25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7" name="Line 418"/>
                <p:cNvSpPr>
                  <a:spLocks noChangeShapeType="1"/>
                </p:cNvSpPr>
                <p:nvPr/>
              </p:nvSpPr>
              <p:spPr bwMode="auto">
                <a:xfrm flipH="1">
                  <a:off x="773" y="236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8" name="Line 419"/>
                <p:cNvSpPr>
                  <a:spLocks noChangeShapeType="1"/>
                </p:cNvSpPr>
                <p:nvPr/>
              </p:nvSpPr>
              <p:spPr bwMode="auto">
                <a:xfrm flipH="1">
                  <a:off x="798" y="230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19" name="Line 420"/>
                <p:cNvSpPr>
                  <a:spLocks noChangeShapeType="1"/>
                </p:cNvSpPr>
                <p:nvPr/>
              </p:nvSpPr>
              <p:spPr bwMode="auto">
                <a:xfrm flipH="1">
                  <a:off x="823" y="225"/>
                  <a:ext cx="26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0" name="Line 421"/>
                <p:cNvSpPr>
                  <a:spLocks noChangeShapeType="1"/>
                </p:cNvSpPr>
                <p:nvPr/>
              </p:nvSpPr>
              <p:spPr bwMode="auto">
                <a:xfrm flipH="1">
                  <a:off x="849" y="221"/>
                  <a:ext cx="2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1" name="Line 422"/>
                <p:cNvSpPr>
                  <a:spLocks noChangeShapeType="1"/>
                </p:cNvSpPr>
                <p:nvPr/>
              </p:nvSpPr>
              <p:spPr bwMode="auto">
                <a:xfrm flipH="1">
                  <a:off x="874" y="219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2" name="Line 423"/>
                <p:cNvSpPr>
                  <a:spLocks noChangeShapeType="1"/>
                </p:cNvSpPr>
                <p:nvPr/>
              </p:nvSpPr>
              <p:spPr bwMode="auto">
                <a:xfrm flipH="1">
                  <a:off x="900" y="216"/>
                  <a:ext cx="2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3" name="Line 424"/>
                <p:cNvSpPr>
                  <a:spLocks noChangeShapeType="1"/>
                </p:cNvSpPr>
                <p:nvPr/>
              </p:nvSpPr>
              <p:spPr bwMode="auto">
                <a:xfrm flipH="1">
                  <a:off x="925" y="215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4" name="Line 425"/>
                <p:cNvSpPr>
                  <a:spLocks noChangeShapeType="1"/>
                </p:cNvSpPr>
                <p:nvPr/>
              </p:nvSpPr>
              <p:spPr bwMode="auto">
                <a:xfrm flipH="1">
                  <a:off x="951" y="214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5" name="Line 426"/>
                <p:cNvSpPr>
                  <a:spLocks noChangeShapeType="1"/>
                </p:cNvSpPr>
                <p:nvPr/>
              </p:nvSpPr>
              <p:spPr bwMode="auto">
                <a:xfrm flipV="1">
                  <a:off x="1475" y="38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6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1464" y="402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7" name="Line 428"/>
                <p:cNvSpPr>
                  <a:spLocks noChangeShapeType="1"/>
                </p:cNvSpPr>
                <p:nvPr/>
              </p:nvSpPr>
              <p:spPr bwMode="auto">
                <a:xfrm flipV="1">
                  <a:off x="1454" y="41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8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1444" y="42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29" name="Line 430"/>
                <p:cNvSpPr>
                  <a:spLocks noChangeShapeType="1"/>
                </p:cNvSpPr>
                <p:nvPr/>
              </p:nvSpPr>
              <p:spPr bwMode="auto">
                <a:xfrm flipV="1">
                  <a:off x="1434" y="44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0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1424" y="45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1" name="Line 432"/>
                <p:cNvSpPr>
                  <a:spLocks noChangeShapeType="1"/>
                </p:cNvSpPr>
                <p:nvPr/>
              </p:nvSpPr>
              <p:spPr bwMode="auto">
                <a:xfrm flipV="1">
                  <a:off x="1413" y="467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2" name="Line 433"/>
                <p:cNvSpPr>
                  <a:spLocks noChangeShapeType="1"/>
                </p:cNvSpPr>
                <p:nvPr/>
              </p:nvSpPr>
              <p:spPr bwMode="auto">
                <a:xfrm flipV="1">
                  <a:off x="1403" y="479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3" name="Line 434"/>
                <p:cNvSpPr>
                  <a:spLocks noChangeShapeType="1"/>
                </p:cNvSpPr>
                <p:nvPr/>
              </p:nvSpPr>
              <p:spPr bwMode="auto">
                <a:xfrm flipV="1">
                  <a:off x="1393" y="493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4" name="Line 435"/>
                <p:cNvSpPr>
                  <a:spLocks noChangeShapeType="1"/>
                </p:cNvSpPr>
                <p:nvPr/>
              </p:nvSpPr>
              <p:spPr bwMode="auto">
                <a:xfrm flipV="1">
                  <a:off x="1383" y="50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5" name="Line 436"/>
                <p:cNvSpPr>
                  <a:spLocks noChangeShapeType="1"/>
                </p:cNvSpPr>
                <p:nvPr/>
              </p:nvSpPr>
              <p:spPr bwMode="auto">
                <a:xfrm flipV="1">
                  <a:off x="1372" y="518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6" name="Line 437"/>
                <p:cNvSpPr>
                  <a:spLocks noChangeShapeType="1"/>
                </p:cNvSpPr>
                <p:nvPr/>
              </p:nvSpPr>
              <p:spPr bwMode="auto">
                <a:xfrm flipV="1">
                  <a:off x="1362" y="53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7" name="Line 438"/>
                <p:cNvSpPr>
                  <a:spLocks noChangeShapeType="1"/>
                </p:cNvSpPr>
                <p:nvPr/>
              </p:nvSpPr>
              <p:spPr bwMode="auto">
                <a:xfrm flipV="1">
                  <a:off x="1352" y="54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8" name="Line 439"/>
                <p:cNvSpPr>
                  <a:spLocks noChangeShapeType="1"/>
                </p:cNvSpPr>
                <p:nvPr/>
              </p:nvSpPr>
              <p:spPr bwMode="auto">
                <a:xfrm flipV="1">
                  <a:off x="1342" y="55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39" name="Line 440"/>
                <p:cNvSpPr>
                  <a:spLocks noChangeShapeType="1"/>
                </p:cNvSpPr>
                <p:nvPr/>
              </p:nvSpPr>
              <p:spPr bwMode="auto">
                <a:xfrm flipV="1">
                  <a:off x="1331" y="57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0" name="Line 441"/>
                <p:cNvSpPr>
                  <a:spLocks noChangeShapeType="1"/>
                </p:cNvSpPr>
                <p:nvPr/>
              </p:nvSpPr>
              <p:spPr bwMode="auto">
                <a:xfrm flipV="1">
                  <a:off x="1321" y="58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1" name="Line 442"/>
                <p:cNvSpPr>
                  <a:spLocks noChangeShapeType="1"/>
                </p:cNvSpPr>
                <p:nvPr/>
              </p:nvSpPr>
              <p:spPr bwMode="auto">
                <a:xfrm flipV="1">
                  <a:off x="1311" y="59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2" name="Line 443"/>
                <p:cNvSpPr>
                  <a:spLocks noChangeShapeType="1"/>
                </p:cNvSpPr>
                <p:nvPr/>
              </p:nvSpPr>
              <p:spPr bwMode="auto">
                <a:xfrm flipV="1">
                  <a:off x="1300" y="609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3" name="Line 444"/>
                <p:cNvSpPr>
                  <a:spLocks noChangeShapeType="1"/>
                </p:cNvSpPr>
                <p:nvPr/>
              </p:nvSpPr>
              <p:spPr bwMode="auto">
                <a:xfrm flipV="1">
                  <a:off x="1290" y="622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4" name="Line 445"/>
                <p:cNvSpPr>
                  <a:spLocks noChangeShapeType="1"/>
                </p:cNvSpPr>
                <p:nvPr/>
              </p:nvSpPr>
              <p:spPr bwMode="auto">
                <a:xfrm flipV="1">
                  <a:off x="1280" y="634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5" name="Line 446"/>
                <p:cNvSpPr>
                  <a:spLocks noChangeShapeType="1"/>
                </p:cNvSpPr>
                <p:nvPr/>
              </p:nvSpPr>
              <p:spPr bwMode="auto">
                <a:xfrm flipV="1">
                  <a:off x="1270" y="648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6" name="Line 447"/>
                <p:cNvSpPr>
                  <a:spLocks noChangeShapeType="1"/>
                </p:cNvSpPr>
                <p:nvPr/>
              </p:nvSpPr>
              <p:spPr bwMode="auto">
                <a:xfrm flipV="1">
                  <a:off x="1259" y="66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7" name="Line 448"/>
                <p:cNvSpPr>
                  <a:spLocks noChangeShapeType="1"/>
                </p:cNvSpPr>
                <p:nvPr/>
              </p:nvSpPr>
              <p:spPr bwMode="auto">
                <a:xfrm flipV="1">
                  <a:off x="1249" y="67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8" name="Line 449"/>
                <p:cNvSpPr>
                  <a:spLocks noChangeShapeType="1"/>
                </p:cNvSpPr>
                <p:nvPr/>
              </p:nvSpPr>
              <p:spPr bwMode="auto">
                <a:xfrm flipV="1">
                  <a:off x="1239" y="68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49" name="Line 450"/>
                <p:cNvSpPr>
                  <a:spLocks noChangeShapeType="1"/>
                </p:cNvSpPr>
                <p:nvPr/>
              </p:nvSpPr>
              <p:spPr bwMode="auto">
                <a:xfrm flipV="1">
                  <a:off x="1229" y="69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0" name="Line 451"/>
                <p:cNvSpPr>
                  <a:spLocks noChangeShapeType="1"/>
                </p:cNvSpPr>
                <p:nvPr/>
              </p:nvSpPr>
              <p:spPr bwMode="auto">
                <a:xfrm flipV="1">
                  <a:off x="1219" y="71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1" name="Line 452"/>
                <p:cNvSpPr>
                  <a:spLocks noChangeShapeType="1"/>
                </p:cNvSpPr>
                <p:nvPr/>
              </p:nvSpPr>
              <p:spPr bwMode="auto">
                <a:xfrm flipV="1">
                  <a:off x="1208" y="72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2" name="Line 453"/>
                <p:cNvSpPr>
                  <a:spLocks noChangeShapeType="1"/>
                </p:cNvSpPr>
                <p:nvPr/>
              </p:nvSpPr>
              <p:spPr bwMode="auto">
                <a:xfrm flipV="1">
                  <a:off x="1198" y="73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3" name="Line 454"/>
                <p:cNvSpPr>
                  <a:spLocks noChangeShapeType="1"/>
                </p:cNvSpPr>
                <p:nvPr/>
              </p:nvSpPr>
              <p:spPr bwMode="auto">
                <a:xfrm flipV="1">
                  <a:off x="1188" y="75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4" name="Line 455"/>
                <p:cNvSpPr>
                  <a:spLocks noChangeShapeType="1"/>
                </p:cNvSpPr>
                <p:nvPr/>
              </p:nvSpPr>
              <p:spPr bwMode="auto">
                <a:xfrm flipV="1">
                  <a:off x="1178" y="76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5" name="Line 456"/>
                <p:cNvSpPr>
                  <a:spLocks noChangeShapeType="1"/>
                </p:cNvSpPr>
                <p:nvPr/>
              </p:nvSpPr>
              <p:spPr bwMode="auto">
                <a:xfrm flipV="1">
                  <a:off x="1167" y="777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6" name="Line 457"/>
                <p:cNvSpPr>
                  <a:spLocks noChangeShapeType="1"/>
                </p:cNvSpPr>
                <p:nvPr/>
              </p:nvSpPr>
              <p:spPr bwMode="auto">
                <a:xfrm flipV="1">
                  <a:off x="1157" y="79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7" name="Line 458"/>
                <p:cNvSpPr>
                  <a:spLocks noChangeShapeType="1"/>
                </p:cNvSpPr>
                <p:nvPr/>
              </p:nvSpPr>
              <p:spPr bwMode="auto">
                <a:xfrm flipV="1">
                  <a:off x="1147" y="80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8" name="Line 459"/>
                <p:cNvSpPr>
                  <a:spLocks noChangeShapeType="1"/>
                </p:cNvSpPr>
                <p:nvPr/>
              </p:nvSpPr>
              <p:spPr bwMode="auto">
                <a:xfrm flipV="1">
                  <a:off x="1136" y="816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59" name="Line 460"/>
                <p:cNvSpPr>
                  <a:spLocks noChangeShapeType="1"/>
                </p:cNvSpPr>
                <p:nvPr/>
              </p:nvSpPr>
              <p:spPr bwMode="auto">
                <a:xfrm flipV="1">
                  <a:off x="1126" y="82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0" name="Line 461"/>
                <p:cNvSpPr>
                  <a:spLocks noChangeShapeType="1"/>
                </p:cNvSpPr>
                <p:nvPr/>
              </p:nvSpPr>
              <p:spPr bwMode="auto">
                <a:xfrm flipV="1">
                  <a:off x="1116" y="84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1" name="Line 462"/>
                <p:cNvSpPr>
                  <a:spLocks noChangeShapeType="1"/>
                </p:cNvSpPr>
                <p:nvPr/>
              </p:nvSpPr>
              <p:spPr bwMode="auto">
                <a:xfrm flipV="1">
                  <a:off x="1106" y="85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2" name="Line 463"/>
                <p:cNvSpPr>
                  <a:spLocks noChangeShapeType="1"/>
                </p:cNvSpPr>
                <p:nvPr/>
              </p:nvSpPr>
              <p:spPr bwMode="auto">
                <a:xfrm flipV="1">
                  <a:off x="1095" y="867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3" name="Line 464"/>
                <p:cNvSpPr>
                  <a:spLocks noChangeShapeType="1"/>
                </p:cNvSpPr>
                <p:nvPr/>
              </p:nvSpPr>
              <p:spPr bwMode="auto">
                <a:xfrm flipV="1">
                  <a:off x="1085" y="88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4" name="Line 465"/>
                <p:cNvSpPr>
                  <a:spLocks noChangeShapeType="1"/>
                </p:cNvSpPr>
                <p:nvPr/>
              </p:nvSpPr>
              <p:spPr bwMode="auto">
                <a:xfrm flipV="1">
                  <a:off x="1075" y="89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5" name="Line 466"/>
                <p:cNvSpPr>
                  <a:spLocks noChangeShapeType="1"/>
                </p:cNvSpPr>
                <p:nvPr/>
              </p:nvSpPr>
              <p:spPr bwMode="auto">
                <a:xfrm flipV="1">
                  <a:off x="1065" y="90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6" name="Line 467"/>
                <p:cNvSpPr>
                  <a:spLocks noChangeShapeType="1"/>
                </p:cNvSpPr>
                <p:nvPr/>
              </p:nvSpPr>
              <p:spPr bwMode="auto">
                <a:xfrm flipV="1">
                  <a:off x="1055" y="91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7" name="Line 468"/>
                <p:cNvSpPr>
                  <a:spLocks noChangeShapeType="1"/>
                </p:cNvSpPr>
                <p:nvPr/>
              </p:nvSpPr>
              <p:spPr bwMode="auto">
                <a:xfrm flipV="1">
                  <a:off x="1044" y="932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8" name="Line 469"/>
                <p:cNvSpPr>
                  <a:spLocks noChangeShapeType="1"/>
                </p:cNvSpPr>
                <p:nvPr/>
              </p:nvSpPr>
              <p:spPr bwMode="auto">
                <a:xfrm flipV="1">
                  <a:off x="1034" y="94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69" name="Line 470"/>
                <p:cNvSpPr>
                  <a:spLocks noChangeShapeType="1"/>
                </p:cNvSpPr>
                <p:nvPr/>
              </p:nvSpPr>
              <p:spPr bwMode="auto">
                <a:xfrm flipV="1">
                  <a:off x="1024" y="95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0" name="Line 471"/>
                <p:cNvSpPr>
                  <a:spLocks noChangeShapeType="1"/>
                </p:cNvSpPr>
                <p:nvPr/>
              </p:nvSpPr>
              <p:spPr bwMode="auto">
                <a:xfrm flipV="1">
                  <a:off x="1014" y="97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1" name="Line 472"/>
                <p:cNvSpPr>
                  <a:spLocks noChangeShapeType="1"/>
                </p:cNvSpPr>
                <p:nvPr/>
              </p:nvSpPr>
              <p:spPr bwMode="auto">
                <a:xfrm flipV="1">
                  <a:off x="1003" y="98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2" name="Line 473"/>
                <p:cNvSpPr>
                  <a:spLocks noChangeShapeType="1"/>
                </p:cNvSpPr>
                <p:nvPr/>
              </p:nvSpPr>
              <p:spPr bwMode="auto">
                <a:xfrm flipV="1">
                  <a:off x="993" y="99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3" name="Line 474"/>
                <p:cNvSpPr>
                  <a:spLocks noChangeShapeType="1"/>
                </p:cNvSpPr>
                <p:nvPr/>
              </p:nvSpPr>
              <p:spPr bwMode="auto">
                <a:xfrm flipV="1">
                  <a:off x="983" y="100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4" name="Line 475"/>
                <p:cNvSpPr>
                  <a:spLocks noChangeShapeType="1"/>
                </p:cNvSpPr>
                <p:nvPr/>
              </p:nvSpPr>
              <p:spPr bwMode="auto">
                <a:xfrm>
                  <a:off x="1475" y="164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5" name="Line 476"/>
                <p:cNvSpPr>
                  <a:spLocks noChangeShapeType="1"/>
                </p:cNvSpPr>
                <p:nvPr/>
              </p:nvSpPr>
              <p:spPr bwMode="auto">
                <a:xfrm>
                  <a:off x="1464" y="1629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6" name="Line 477"/>
                <p:cNvSpPr>
                  <a:spLocks noChangeShapeType="1"/>
                </p:cNvSpPr>
                <p:nvPr/>
              </p:nvSpPr>
              <p:spPr bwMode="auto">
                <a:xfrm>
                  <a:off x="1454" y="1617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7" name="Line 478"/>
                <p:cNvSpPr>
                  <a:spLocks noChangeShapeType="1"/>
                </p:cNvSpPr>
                <p:nvPr/>
              </p:nvSpPr>
              <p:spPr bwMode="auto">
                <a:xfrm>
                  <a:off x="1444" y="1603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8" name="Line 479"/>
                <p:cNvSpPr>
                  <a:spLocks noChangeShapeType="1"/>
                </p:cNvSpPr>
                <p:nvPr/>
              </p:nvSpPr>
              <p:spPr bwMode="auto">
                <a:xfrm>
                  <a:off x="1434" y="159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79" name="Line 480"/>
                <p:cNvSpPr>
                  <a:spLocks noChangeShapeType="1"/>
                </p:cNvSpPr>
                <p:nvPr/>
              </p:nvSpPr>
              <p:spPr bwMode="auto">
                <a:xfrm>
                  <a:off x="1424" y="157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0" name="Line 481"/>
                <p:cNvSpPr>
                  <a:spLocks noChangeShapeType="1"/>
                </p:cNvSpPr>
                <p:nvPr/>
              </p:nvSpPr>
              <p:spPr bwMode="auto">
                <a:xfrm>
                  <a:off x="1413" y="156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1" name="Line 482"/>
                <p:cNvSpPr>
                  <a:spLocks noChangeShapeType="1"/>
                </p:cNvSpPr>
                <p:nvPr/>
              </p:nvSpPr>
              <p:spPr bwMode="auto">
                <a:xfrm>
                  <a:off x="1403" y="155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2" name="Line 483"/>
                <p:cNvSpPr>
                  <a:spLocks noChangeShapeType="1"/>
                </p:cNvSpPr>
                <p:nvPr/>
              </p:nvSpPr>
              <p:spPr bwMode="auto">
                <a:xfrm>
                  <a:off x="1393" y="153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3" name="Line 484"/>
                <p:cNvSpPr>
                  <a:spLocks noChangeShapeType="1"/>
                </p:cNvSpPr>
                <p:nvPr/>
              </p:nvSpPr>
              <p:spPr bwMode="auto">
                <a:xfrm>
                  <a:off x="1383" y="152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4" name="Line 485"/>
                <p:cNvSpPr>
                  <a:spLocks noChangeShapeType="1"/>
                </p:cNvSpPr>
                <p:nvPr/>
              </p:nvSpPr>
              <p:spPr bwMode="auto">
                <a:xfrm>
                  <a:off x="1372" y="151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5" name="Line 486"/>
                <p:cNvSpPr>
                  <a:spLocks noChangeShapeType="1"/>
                </p:cNvSpPr>
                <p:nvPr/>
              </p:nvSpPr>
              <p:spPr bwMode="auto">
                <a:xfrm>
                  <a:off x="1362" y="150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6" name="Line 487"/>
                <p:cNvSpPr>
                  <a:spLocks noChangeShapeType="1"/>
                </p:cNvSpPr>
                <p:nvPr/>
              </p:nvSpPr>
              <p:spPr bwMode="auto">
                <a:xfrm>
                  <a:off x="1352" y="148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7" name="Line 488"/>
                <p:cNvSpPr>
                  <a:spLocks noChangeShapeType="1"/>
                </p:cNvSpPr>
                <p:nvPr/>
              </p:nvSpPr>
              <p:spPr bwMode="auto">
                <a:xfrm>
                  <a:off x="1342" y="147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8" name="Line 489"/>
                <p:cNvSpPr>
                  <a:spLocks noChangeShapeType="1"/>
                </p:cNvSpPr>
                <p:nvPr/>
              </p:nvSpPr>
              <p:spPr bwMode="auto">
                <a:xfrm>
                  <a:off x="1331" y="1462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89" name="Line 490"/>
                <p:cNvSpPr>
                  <a:spLocks noChangeShapeType="1"/>
                </p:cNvSpPr>
                <p:nvPr/>
              </p:nvSpPr>
              <p:spPr bwMode="auto">
                <a:xfrm>
                  <a:off x="1321" y="1448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0" name="Line 491"/>
                <p:cNvSpPr>
                  <a:spLocks noChangeShapeType="1"/>
                </p:cNvSpPr>
                <p:nvPr/>
              </p:nvSpPr>
              <p:spPr bwMode="auto">
                <a:xfrm>
                  <a:off x="1311" y="1436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1" name="Line 492"/>
                <p:cNvSpPr>
                  <a:spLocks noChangeShapeType="1"/>
                </p:cNvSpPr>
                <p:nvPr/>
              </p:nvSpPr>
              <p:spPr bwMode="auto">
                <a:xfrm>
                  <a:off x="1300" y="142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2" name="Line 493"/>
                <p:cNvSpPr>
                  <a:spLocks noChangeShapeType="1"/>
                </p:cNvSpPr>
                <p:nvPr/>
              </p:nvSpPr>
              <p:spPr bwMode="auto">
                <a:xfrm>
                  <a:off x="1290" y="141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3" name="Line 494"/>
                <p:cNvSpPr>
                  <a:spLocks noChangeShapeType="1"/>
                </p:cNvSpPr>
                <p:nvPr/>
              </p:nvSpPr>
              <p:spPr bwMode="auto">
                <a:xfrm>
                  <a:off x="1280" y="139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4" name="Line 495"/>
                <p:cNvSpPr>
                  <a:spLocks noChangeShapeType="1"/>
                </p:cNvSpPr>
                <p:nvPr/>
              </p:nvSpPr>
              <p:spPr bwMode="auto">
                <a:xfrm>
                  <a:off x="1270" y="138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5" name="Line 496"/>
                <p:cNvSpPr>
                  <a:spLocks noChangeShapeType="1"/>
                </p:cNvSpPr>
                <p:nvPr/>
              </p:nvSpPr>
              <p:spPr bwMode="auto">
                <a:xfrm>
                  <a:off x="1259" y="1371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6" name="Line 497"/>
                <p:cNvSpPr>
                  <a:spLocks noChangeShapeType="1"/>
                </p:cNvSpPr>
                <p:nvPr/>
              </p:nvSpPr>
              <p:spPr bwMode="auto">
                <a:xfrm>
                  <a:off x="1249" y="135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7" name="Line 498"/>
                <p:cNvSpPr>
                  <a:spLocks noChangeShapeType="1"/>
                </p:cNvSpPr>
                <p:nvPr/>
              </p:nvSpPr>
              <p:spPr bwMode="auto">
                <a:xfrm>
                  <a:off x="1239" y="134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8" name="Line 499"/>
                <p:cNvSpPr>
                  <a:spLocks noChangeShapeType="1"/>
                </p:cNvSpPr>
                <p:nvPr/>
              </p:nvSpPr>
              <p:spPr bwMode="auto">
                <a:xfrm>
                  <a:off x="1229" y="133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899" name="Line 500"/>
                <p:cNvSpPr>
                  <a:spLocks noChangeShapeType="1"/>
                </p:cNvSpPr>
                <p:nvPr/>
              </p:nvSpPr>
              <p:spPr bwMode="auto">
                <a:xfrm>
                  <a:off x="1219" y="131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0" name="Line 501"/>
                <p:cNvSpPr>
                  <a:spLocks noChangeShapeType="1"/>
                </p:cNvSpPr>
                <p:nvPr/>
              </p:nvSpPr>
              <p:spPr bwMode="auto">
                <a:xfrm>
                  <a:off x="1208" y="1307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1" name="Line 502"/>
                <p:cNvSpPr>
                  <a:spLocks noChangeShapeType="1"/>
                </p:cNvSpPr>
                <p:nvPr/>
              </p:nvSpPr>
              <p:spPr bwMode="auto">
                <a:xfrm>
                  <a:off x="1198" y="1293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2" name="Line 503"/>
                <p:cNvSpPr>
                  <a:spLocks noChangeShapeType="1"/>
                </p:cNvSpPr>
                <p:nvPr/>
              </p:nvSpPr>
              <p:spPr bwMode="auto">
                <a:xfrm>
                  <a:off x="1188" y="128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3" name="Line 504"/>
                <p:cNvSpPr>
                  <a:spLocks noChangeShapeType="1"/>
                </p:cNvSpPr>
                <p:nvPr/>
              </p:nvSpPr>
              <p:spPr bwMode="auto">
                <a:xfrm>
                  <a:off x="1178" y="126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4" name="Line 505"/>
                <p:cNvSpPr>
                  <a:spLocks noChangeShapeType="1"/>
                </p:cNvSpPr>
                <p:nvPr/>
              </p:nvSpPr>
              <p:spPr bwMode="auto">
                <a:xfrm>
                  <a:off x="1167" y="125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5" name="Line 506"/>
                <p:cNvSpPr>
                  <a:spLocks noChangeShapeType="1"/>
                </p:cNvSpPr>
                <p:nvPr/>
              </p:nvSpPr>
              <p:spPr bwMode="auto">
                <a:xfrm>
                  <a:off x="1157" y="124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6" name="Line 507"/>
                <p:cNvSpPr>
                  <a:spLocks noChangeShapeType="1"/>
                </p:cNvSpPr>
                <p:nvPr/>
              </p:nvSpPr>
              <p:spPr bwMode="auto">
                <a:xfrm>
                  <a:off x="1147" y="122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7" name="Line 508"/>
                <p:cNvSpPr>
                  <a:spLocks noChangeShapeType="1"/>
                </p:cNvSpPr>
                <p:nvPr/>
              </p:nvSpPr>
              <p:spPr bwMode="auto">
                <a:xfrm>
                  <a:off x="1136" y="1216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8" name="Line 509"/>
                <p:cNvSpPr>
                  <a:spLocks noChangeShapeType="1"/>
                </p:cNvSpPr>
                <p:nvPr/>
              </p:nvSpPr>
              <p:spPr bwMode="auto">
                <a:xfrm>
                  <a:off x="1126" y="120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09" name="Line 510"/>
                <p:cNvSpPr>
                  <a:spLocks noChangeShapeType="1"/>
                </p:cNvSpPr>
                <p:nvPr/>
              </p:nvSpPr>
              <p:spPr bwMode="auto">
                <a:xfrm>
                  <a:off x="1116" y="119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0" name="Line 511"/>
                <p:cNvSpPr>
                  <a:spLocks noChangeShapeType="1"/>
                </p:cNvSpPr>
                <p:nvPr/>
              </p:nvSpPr>
              <p:spPr bwMode="auto">
                <a:xfrm>
                  <a:off x="1106" y="117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1" name="Line 512"/>
                <p:cNvSpPr>
                  <a:spLocks noChangeShapeType="1"/>
                </p:cNvSpPr>
                <p:nvPr/>
              </p:nvSpPr>
              <p:spPr bwMode="auto">
                <a:xfrm>
                  <a:off x="1095" y="1164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2" name="Line 513"/>
                <p:cNvSpPr>
                  <a:spLocks noChangeShapeType="1"/>
                </p:cNvSpPr>
                <p:nvPr/>
              </p:nvSpPr>
              <p:spPr bwMode="auto">
                <a:xfrm>
                  <a:off x="1085" y="1152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3" name="Line 514"/>
                <p:cNvSpPr>
                  <a:spLocks noChangeShapeType="1"/>
                </p:cNvSpPr>
                <p:nvPr/>
              </p:nvSpPr>
              <p:spPr bwMode="auto">
                <a:xfrm>
                  <a:off x="1075" y="1138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4" name="Line 515"/>
                <p:cNvSpPr>
                  <a:spLocks noChangeShapeType="1"/>
                </p:cNvSpPr>
                <p:nvPr/>
              </p:nvSpPr>
              <p:spPr bwMode="auto">
                <a:xfrm>
                  <a:off x="1065" y="1126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5" name="Line 516"/>
                <p:cNvSpPr>
                  <a:spLocks noChangeShapeType="1"/>
                </p:cNvSpPr>
                <p:nvPr/>
              </p:nvSpPr>
              <p:spPr bwMode="auto">
                <a:xfrm>
                  <a:off x="1055" y="111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6" name="Line 517"/>
                <p:cNvSpPr>
                  <a:spLocks noChangeShapeType="1"/>
                </p:cNvSpPr>
                <p:nvPr/>
              </p:nvSpPr>
              <p:spPr bwMode="auto">
                <a:xfrm>
                  <a:off x="1044" y="110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7" name="Line 518"/>
                <p:cNvSpPr>
                  <a:spLocks noChangeShapeType="1"/>
                </p:cNvSpPr>
                <p:nvPr/>
              </p:nvSpPr>
              <p:spPr bwMode="auto">
                <a:xfrm>
                  <a:off x="1034" y="108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8" name="Line 519"/>
                <p:cNvSpPr>
                  <a:spLocks noChangeShapeType="1"/>
                </p:cNvSpPr>
                <p:nvPr/>
              </p:nvSpPr>
              <p:spPr bwMode="auto">
                <a:xfrm>
                  <a:off x="1024" y="107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19" name="Line 520"/>
                <p:cNvSpPr>
                  <a:spLocks noChangeShapeType="1"/>
                </p:cNvSpPr>
                <p:nvPr/>
              </p:nvSpPr>
              <p:spPr bwMode="auto">
                <a:xfrm>
                  <a:off x="1014" y="106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0" name="Line 521"/>
                <p:cNvSpPr>
                  <a:spLocks noChangeShapeType="1"/>
                </p:cNvSpPr>
                <p:nvPr/>
              </p:nvSpPr>
              <p:spPr bwMode="auto">
                <a:xfrm>
                  <a:off x="1003" y="1048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1" name="Line 522"/>
                <p:cNvSpPr>
                  <a:spLocks noChangeShapeType="1"/>
                </p:cNvSpPr>
                <p:nvPr/>
              </p:nvSpPr>
              <p:spPr bwMode="auto">
                <a:xfrm>
                  <a:off x="993" y="103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2" name="Line 523"/>
                <p:cNvSpPr>
                  <a:spLocks noChangeShapeType="1"/>
                </p:cNvSpPr>
                <p:nvPr/>
              </p:nvSpPr>
              <p:spPr bwMode="auto">
                <a:xfrm>
                  <a:off x="983" y="102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3" name="Line 524"/>
                <p:cNvSpPr>
                  <a:spLocks noChangeShapeType="1"/>
                </p:cNvSpPr>
                <p:nvPr/>
              </p:nvSpPr>
              <p:spPr bwMode="auto">
                <a:xfrm flipV="1">
                  <a:off x="983" y="21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924" name="Line 525"/>
                <p:cNvSpPr>
                  <a:spLocks noChangeShapeType="1"/>
                </p:cNvSpPr>
                <p:nvPr/>
              </p:nvSpPr>
              <p:spPr bwMode="auto">
                <a:xfrm flipV="1">
                  <a:off x="983" y="24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5" name="Group 526"/>
              <p:cNvGrpSpPr>
                <a:grpSpLocks/>
              </p:cNvGrpSpPr>
              <p:nvPr/>
            </p:nvGrpSpPr>
            <p:grpSpPr bwMode="auto">
              <a:xfrm>
                <a:off x="870" y="211"/>
                <a:ext cx="823" cy="1632"/>
                <a:chOff x="977" y="206"/>
                <a:chExt cx="823" cy="1632"/>
              </a:xfrm>
            </p:grpSpPr>
            <p:sp>
              <p:nvSpPr>
                <p:cNvPr id="525" name="Line 527"/>
                <p:cNvSpPr>
                  <a:spLocks noChangeShapeType="1"/>
                </p:cNvSpPr>
                <p:nvPr/>
              </p:nvSpPr>
              <p:spPr bwMode="auto">
                <a:xfrm flipV="1">
                  <a:off x="983" y="28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6" name="Line 528"/>
                <p:cNvSpPr>
                  <a:spLocks noChangeShapeType="1"/>
                </p:cNvSpPr>
                <p:nvPr/>
              </p:nvSpPr>
              <p:spPr bwMode="auto">
                <a:xfrm flipV="1">
                  <a:off x="983" y="31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7" name="Line 529"/>
                <p:cNvSpPr>
                  <a:spLocks noChangeShapeType="1"/>
                </p:cNvSpPr>
                <p:nvPr/>
              </p:nvSpPr>
              <p:spPr bwMode="auto">
                <a:xfrm flipV="1">
                  <a:off x="983" y="34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8" name="Line 530"/>
                <p:cNvSpPr>
                  <a:spLocks noChangeShapeType="1"/>
                </p:cNvSpPr>
                <p:nvPr/>
              </p:nvSpPr>
              <p:spPr bwMode="auto">
                <a:xfrm flipV="1">
                  <a:off x="983" y="37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9" name="Line 531"/>
                <p:cNvSpPr>
                  <a:spLocks noChangeShapeType="1"/>
                </p:cNvSpPr>
                <p:nvPr/>
              </p:nvSpPr>
              <p:spPr bwMode="auto">
                <a:xfrm flipV="1">
                  <a:off x="983" y="41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0" name="Line 532"/>
                <p:cNvSpPr>
                  <a:spLocks noChangeShapeType="1"/>
                </p:cNvSpPr>
                <p:nvPr/>
              </p:nvSpPr>
              <p:spPr bwMode="auto">
                <a:xfrm flipV="1">
                  <a:off x="983" y="44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1" name="Line 533"/>
                <p:cNvSpPr>
                  <a:spLocks noChangeShapeType="1"/>
                </p:cNvSpPr>
                <p:nvPr/>
              </p:nvSpPr>
              <p:spPr bwMode="auto">
                <a:xfrm flipV="1">
                  <a:off x="983" y="47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2" name="Line 534"/>
                <p:cNvSpPr>
                  <a:spLocks noChangeShapeType="1"/>
                </p:cNvSpPr>
                <p:nvPr/>
              </p:nvSpPr>
              <p:spPr bwMode="auto">
                <a:xfrm flipV="1">
                  <a:off x="983" y="51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3" name="Line 535"/>
                <p:cNvSpPr>
                  <a:spLocks noChangeShapeType="1"/>
                </p:cNvSpPr>
                <p:nvPr/>
              </p:nvSpPr>
              <p:spPr bwMode="auto">
                <a:xfrm flipV="1">
                  <a:off x="983" y="54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4" name="Line 536"/>
                <p:cNvSpPr>
                  <a:spLocks noChangeShapeType="1"/>
                </p:cNvSpPr>
                <p:nvPr/>
              </p:nvSpPr>
              <p:spPr bwMode="auto">
                <a:xfrm flipV="1">
                  <a:off x="983" y="57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5" name="Line 537"/>
                <p:cNvSpPr>
                  <a:spLocks noChangeShapeType="1"/>
                </p:cNvSpPr>
                <p:nvPr/>
              </p:nvSpPr>
              <p:spPr bwMode="auto">
                <a:xfrm flipV="1">
                  <a:off x="983" y="61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6" name="Line 538"/>
                <p:cNvSpPr>
                  <a:spLocks noChangeShapeType="1"/>
                </p:cNvSpPr>
                <p:nvPr/>
              </p:nvSpPr>
              <p:spPr bwMode="auto">
                <a:xfrm flipV="1">
                  <a:off x="983" y="64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7" name="Line 539"/>
                <p:cNvSpPr>
                  <a:spLocks noChangeShapeType="1"/>
                </p:cNvSpPr>
                <p:nvPr/>
              </p:nvSpPr>
              <p:spPr bwMode="auto">
                <a:xfrm flipV="1">
                  <a:off x="983" y="67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8" name="Line 540"/>
                <p:cNvSpPr>
                  <a:spLocks noChangeShapeType="1"/>
                </p:cNvSpPr>
                <p:nvPr/>
              </p:nvSpPr>
              <p:spPr bwMode="auto">
                <a:xfrm flipV="1">
                  <a:off x="983" y="70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39" name="Line 541"/>
                <p:cNvSpPr>
                  <a:spLocks noChangeShapeType="1"/>
                </p:cNvSpPr>
                <p:nvPr/>
              </p:nvSpPr>
              <p:spPr bwMode="auto">
                <a:xfrm flipV="1">
                  <a:off x="983" y="74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0" name="Line 542"/>
                <p:cNvSpPr>
                  <a:spLocks noChangeShapeType="1"/>
                </p:cNvSpPr>
                <p:nvPr/>
              </p:nvSpPr>
              <p:spPr bwMode="auto">
                <a:xfrm flipV="1">
                  <a:off x="983" y="77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1" name="Line 543"/>
                <p:cNvSpPr>
                  <a:spLocks noChangeShapeType="1"/>
                </p:cNvSpPr>
                <p:nvPr/>
              </p:nvSpPr>
              <p:spPr bwMode="auto">
                <a:xfrm flipV="1">
                  <a:off x="983" y="80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2" name="Line 544"/>
                <p:cNvSpPr>
                  <a:spLocks noChangeShapeType="1"/>
                </p:cNvSpPr>
                <p:nvPr/>
              </p:nvSpPr>
              <p:spPr bwMode="auto">
                <a:xfrm flipV="1">
                  <a:off x="983" y="84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3" name="Line 545"/>
                <p:cNvSpPr>
                  <a:spLocks noChangeShapeType="1"/>
                </p:cNvSpPr>
                <p:nvPr/>
              </p:nvSpPr>
              <p:spPr bwMode="auto">
                <a:xfrm flipV="1">
                  <a:off x="983" y="87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4" name="Line 546"/>
                <p:cNvSpPr>
                  <a:spLocks noChangeShapeType="1"/>
                </p:cNvSpPr>
                <p:nvPr/>
              </p:nvSpPr>
              <p:spPr bwMode="auto">
                <a:xfrm flipV="1">
                  <a:off x="983" y="90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5" name="Line 547"/>
                <p:cNvSpPr>
                  <a:spLocks noChangeShapeType="1"/>
                </p:cNvSpPr>
                <p:nvPr/>
              </p:nvSpPr>
              <p:spPr bwMode="auto">
                <a:xfrm flipV="1">
                  <a:off x="983" y="94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6" name="Line 548"/>
                <p:cNvSpPr>
                  <a:spLocks noChangeShapeType="1"/>
                </p:cNvSpPr>
                <p:nvPr/>
              </p:nvSpPr>
              <p:spPr bwMode="auto">
                <a:xfrm flipV="1">
                  <a:off x="983" y="97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7" name="Line 549"/>
                <p:cNvSpPr>
                  <a:spLocks noChangeShapeType="1"/>
                </p:cNvSpPr>
                <p:nvPr/>
              </p:nvSpPr>
              <p:spPr bwMode="auto">
                <a:xfrm flipV="1">
                  <a:off x="983" y="100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8" name="Line 550"/>
                <p:cNvSpPr>
                  <a:spLocks noChangeShapeType="1"/>
                </p:cNvSpPr>
                <p:nvPr/>
              </p:nvSpPr>
              <p:spPr bwMode="auto">
                <a:xfrm flipV="1">
                  <a:off x="983" y="103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49" name="Line 551"/>
                <p:cNvSpPr>
                  <a:spLocks noChangeShapeType="1"/>
                </p:cNvSpPr>
                <p:nvPr/>
              </p:nvSpPr>
              <p:spPr bwMode="auto">
                <a:xfrm flipV="1">
                  <a:off x="983" y="107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0" name="Line 552"/>
                <p:cNvSpPr>
                  <a:spLocks noChangeShapeType="1"/>
                </p:cNvSpPr>
                <p:nvPr/>
              </p:nvSpPr>
              <p:spPr bwMode="auto">
                <a:xfrm flipV="1">
                  <a:off x="983" y="110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1" name="Line 553"/>
                <p:cNvSpPr>
                  <a:spLocks noChangeShapeType="1"/>
                </p:cNvSpPr>
                <p:nvPr/>
              </p:nvSpPr>
              <p:spPr bwMode="auto">
                <a:xfrm flipV="1">
                  <a:off x="983" y="113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2" name="Line 554"/>
                <p:cNvSpPr>
                  <a:spLocks noChangeShapeType="1"/>
                </p:cNvSpPr>
                <p:nvPr/>
              </p:nvSpPr>
              <p:spPr bwMode="auto">
                <a:xfrm flipV="1">
                  <a:off x="983" y="117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3" name="Line 555"/>
                <p:cNvSpPr>
                  <a:spLocks noChangeShapeType="1"/>
                </p:cNvSpPr>
                <p:nvPr/>
              </p:nvSpPr>
              <p:spPr bwMode="auto">
                <a:xfrm flipV="1">
                  <a:off x="983" y="120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4" name="Line 556"/>
                <p:cNvSpPr>
                  <a:spLocks noChangeShapeType="1"/>
                </p:cNvSpPr>
                <p:nvPr/>
              </p:nvSpPr>
              <p:spPr bwMode="auto">
                <a:xfrm flipV="1">
                  <a:off x="983" y="123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5" name="Line 557"/>
                <p:cNvSpPr>
                  <a:spLocks noChangeShapeType="1"/>
                </p:cNvSpPr>
                <p:nvPr/>
              </p:nvSpPr>
              <p:spPr bwMode="auto">
                <a:xfrm flipV="1">
                  <a:off x="983" y="127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6" name="Line 558"/>
                <p:cNvSpPr>
                  <a:spLocks noChangeShapeType="1"/>
                </p:cNvSpPr>
                <p:nvPr/>
              </p:nvSpPr>
              <p:spPr bwMode="auto">
                <a:xfrm flipV="1">
                  <a:off x="983" y="1303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7" name="Line 559"/>
                <p:cNvSpPr>
                  <a:spLocks noChangeShapeType="1"/>
                </p:cNvSpPr>
                <p:nvPr/>
              </p:nvSpPr>
              <p:spPr bwMode="auto">
                <a:xfrm flipV="1">
                  <a:off x="983" y="1335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8" name="Line 560"/>
                <p:cNvSpPr>
                  <a:spLocks noChangeShapeType="1"/>
                </p:cNvSpPr>
                <p:nvPr/>
              </p:nvSpPr>
              <p:spPr bwMode="auto">
                <a:xfrm flipV="1">
                  <a:off x="983" y="136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59" name="Line 561"/>
                <p:cNvSpPr>
                  <a:spLocks noChangeShapeType="1"/>
                </p:cNvSpPr>
                <p:nvPr/>
              </p:nvSpPr>
              <p:spPr bwMode="auto">
                <a:xfrm flipV="1">
                  <a:off x="983" y="140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0" name="Line 562"/>
                <p:cNvSpPr>
                  <a:spLocks noChangeShapeType="1"/>
                </p:cNvSpPr>
                <p:nvPr/>
              </p:nvSpPr>
              <p:spPr bwMode="auto">
                <a:xfrm flipV="1">
                  <a:off x="983" y="1435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1" name="Line 563"/>
                <p:cNvSpPr>
                  <a:spLocks noChangeShapeType="1"/>
                </p:cNvSpPr>
                <p:nvPr/>
              </p:nvSpPr>
              <p:spPr bwMode="auto">
                <a:xfrm flipV="1">
                  <a:off x="983" y="146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2" name="Line 564"/>
                <p:cNvSpPr>
                  <a:spLocks noChangeShapeType="1"/>
                </p:cNvSpPr>
                <p:nvPr/>
              </p:nvSpPr>
              <p:spPr bwMode="auto">
                <a:xfrm flipV="1">
                  <a:off x="983" y="1500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3" name="Line 565"/>
                <p:cNvSpPr>
                  <a:spLocks noChangeShapeType="1"/>
                </p:cNvSpPr>
                <p:nvPr/>
              </p:nvSpPr>
              <p:spPr bwMode="auto">
                <a:xfrm flipV="1">
                  <a:off x="983" y="153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4" name="Line 566"/>
                <p:cNvSpPr>
                  <a:spLocks noChangeShapeType="1"/>
                </p:cNvSpPr>
                <p:nvPr/>
              </p:nvSpPr>
              <p:spPr bwMode="auto">
                <a:xfrm flipV="1">
                  <a:off x="983" y="1567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5" name="Line 567"/>
                <p:cNvSpPr>
                  <a:spLocks noChangeShapeType="1"/>
                </p:cNvSpPr>
                <p:nvPr/>
              </p:nvSpPr>
              <p:spPr bwMode="auto">
                <a:xfrm flipV="1">
                  <a:off x="983" y="159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6" name="Line 568"/>
                <p:cNvSpPr>
                  <a:spLocks noChangeShapeType="1"/>
                </p:cNvSpPr>
                <p:nvPr/>
              </p:nvSpPr>
              <p:spPr bwMode="auto">
                <a:xfrm flipV="1">
                  <a:off x="983" y="163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7" name="Line 569"/>
                <p:cNvSpPr>
                  <a:spLocks noChangeShapeType="1"/>
                </p:cNvSpPr>
                <p:nvPr/>
              </p:nvSpPr>
              <p:spPr bwMode="auto">
                <a:xfrm flipV="1">
                  <a:off x="983" y="166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8" name="Line 570"/>
                <p:cNvSpPr>
                  <a:spLocks noChangeShapeType="1"/>
                </p:cNvSpPr>
                <p:nvPr/>
              </p:nvSpPr>
              <p:spPr bwMode="auto">
                <a:xfrm flipV="1">
                  <a:off x="983" y="169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69" name="Line 571"/>
                <p:cNvSpPr>
                  <a:spLocks noChangeShapeType="1"/>
                </p:cNvSpPr>
                <p:nvPr/>
              </p:nvSpPr>
              <p:spPr bwMode="auto">
                <a:xfrm flipV="1">
                  <a:off x="983" y="173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0" name="Line 572"/>
                <p:cNvSpPr>
                  <a:spLocks noChangeShapeType="1"/>
                </p:cNvSpPr>
                <p:nvPr/>
              </p:nvSpPr>
              <p:spPr bwMode="auto">
                <a:xfrm flipV="1">
                  <a:off x="983" y="176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1" name="Line 573"/>
                <p:cNvSpPr>
                  <a:spLocks noChangeShapeType="1"/>
                </p:cNvSpPr>
                <p:nvPr/>
              </p:nvSpPr>
              <p:spPr bwMode="auto">
                <a:xfrm flipV="1">
                  <a:off x="983" y="179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2" name="Line 574"/>
                <p:cNvSpPr>
                  <a:spLocks noChangeShapeType="1"/>
                </p:cNvSpPr>
                <p:nvPr/>
              </p:nvSpPr>
              <p:spPr bwMode="auto">
                <a:xfrm flipH="1" flipV="1">
                  <a:off x="1485" y="389"/>
                  <a:ext cx="12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3" name="Line 575"/>
                <p:cNvSpPr>
                  <a:spLocks noChangeShapeType="1"/>
                </p:cNvSpPr>
                <p:nvPr/>
              </p:nvSpPr>
              <p:spPr bwMode="auto">
                <a:xfrm flipH="1" flipV="1">
                  <a:off x="1497" y="399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4" name="Line 576"/>
                <p:cNvSpPr>
                  <a:spLocks noChangeShapeType="1"/>
                </p:cNvSpPr>
                <p:nvPr/>
              </p:nvSpPr>
              <p:spPr bwMode="auto">
                <a:xfrm flipH="1" flipV="1">
                  <a:off x="1508" y="408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5" name="Line 577"/>
                <p:cNvSpPr>
                  <a:spLocks noChangeShapeType="1"/>
                </p:cNvSpPr>
                <p:nvPr/>
              </p:nvSpPr>
              <p:spPr bwMode="auto">
                <a:xfrm flipH="1" flipV="1">
                  <a:off x="1519" y="418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6" name="Line 578"/>
                <p:cNvSpPr>
                  <a:spLocks noChangeShapeType="1"/>
                </p:cNvSpPr>
                <p:nvPr/>
              </p:nvSpPr>
              <p:spPr bwMode="auto">
                <a:xfrm flipH="1" flipV="1">
                  <a:off x="1530" y="42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7" name="Line 579"/>
                <p:cNvSpPr>
                  <a:spLocks noChangeShapeType="1"/>
                </p:cNvSpPr>
                <p:nvPr/>
              </p:nvSpPr>
              <p:spPr bwMode="auto">
                <a:xfrm flipH="1" flipV="1">
                  <a:off x="1541" y="437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8" name="Line 580"/>
                <p:cNvSpPr>
                  <a:spLocks noChangeShapeType="1"/>
                </p:cNvSpPr>
                <p:nvPr/>
              </p:nvSpPr>
              <p:spPr bwMode="auto">
                <a:xfrm flipH="1" flipV="1">
                  <a:off x="1551" y="448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79" name="Line 581"/>
                <p:cNvSpPr>
                  <a:spLocks noChangeShapeType="1"/>
                </p:cNvSpPr>
                <p:nvPr/>
              </p:nvSpPr>
              <p:spPr bwMode="auto">
                <a:xfrm flipH="1" flipV="1">
                  <a:off x="1561" y="458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0" name="Line 582"/>
                <p:cNvSpPr>
                  <a:spLocks noChangeShapeType="1"/>
                </p:cNvSpPr>
                <p:nvPr/>
              </p:nvSpPr>
              <p:spPr bwMode="auto">
                <a:xfrm flipH="1" flipV="1">
                  <a:off x="1571" y="469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1" name="Line 583"/>
                <p:cNvSpPr>
                  <a:spLocks noChangeShapeType="1"/>
                </p:cNvSpPr>
                <p:nvPr/>
              </p:nvSpPr>
              <p:spPr bwMode="auto">
                <a:xfrm flipH="1" flipV="1">
                  <a:off x="1582" y="479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2" name="Line 584"/>
                <p:cNvSpPr>
                  <a:spLocks noChangeShapeType="1"/>
                </p:cNvSpPr>
                <p:nvPr/>
              </p:nvSpPr>
              <p:spPr bwMode="auto">
                <a:xfrm flipH="1" flipV="1">
                  <a:off x="1591" y="490"/>
                  <a:ext cx="10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3" name="Line 585"/>
                <p:cNvSpPr>
                  <a:spLocks noChangeShapeType="1"/>
                </p:cNvSpPr>
                <p:nvPr/>
              </p:nvSpPr>
              <p:spPr bwMode="auto">
                <a:xfrm flipH="1" flipV="1">
                  <a:off x="1601" y="502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4" name="Line 586"/>
                <p:cNvSpPr>
                  <a:spLocks noChangeShapeType="1"/>
                </p:cNvSpPr>
                <p:nvPr/>
              </p:nvSpPr>
              <p:spPr bwMode="auto">
                <a:xfrm flipH="1" flipV="1">
                  <a:off x="1610" y="513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5" name="Line 587"/>
                <p:cNvSpPr>
                  <a:spLocks noChangeShapeType="1"/>
                </p:cNvSpPr>
                <p:nvPr/>
              </p:nvSpPr>
              <p:spPr bwMode="auto">
                <a:xfrm flipH="1" flipV="1">
                  <a:off x="1619" y="524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6" name="Line 588"/>
                <p:cNvSpPr>
                  <a:spLocks noChangeShapeType="1"/>
                </p:cNvSpPr>
                <p:nvPr/>
              </p:nvSpPr>
              <p:spPr bwMode="auto">
                <a:xfrm flipH="1" flipV="1">
                  <a:off x="1628" y="536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7" name="Line 589"/>
                <p:cNvSpPr>
                  <a:spLocks noChangeShapeType="1"/>
                </p:cNvSpPr>
                <p:nvPr/>
              </p:nvSpPr>
              <p:spPr bwMode="auto">
                <a:xfrm flipH="1" flipV="1">
                  <a:off x="1637" y="548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8" name="Line 590"/>
                <p:cNvSpPr>
                  <a:spLocks noChangeShapeType="1"/>
                </p:cNvSpPr>
                <p:nvPr/>
              </p:nvSpPr>
              <p:spPr bwMode="auto">
                <a:xfrm flipH="1" flipV="1">
                  <a:off x="1646" y="560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89" name="Line 591"/>
                <p:cNvSpPr>
                  <a:spLocks noChangeShapeType="1"/>
                </p:cNvSpPr>
                <p:nvPr/>
              </p:nvSpPr>
              <p:spPr bwMode="auto">
                <a:xfrm flipH="1" flipV="1">
                  <a:off x="1654" y="572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0" name="Line 592"/>
                <p:cNvSpPr>
                  <a:spLocks noChangeShapeType="1"/>
                </p:cNvSpPr>
                <p:nvPr/>
              </p:nvSpPr>
              <p:spPr bwMode="auto">
                <a:xfrm flipH="1" flipV="1">
                  <a:off x="1662" y="584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1" name="Line 593"/>
                <p:cNvSpPr>
                  <a:spLocks noChangeShapeType="1"/>
                </p:cNvSpPr>
                <p:nvPr/>
              </p:nvSpPr>
              <p:spPr bwMode="auto">
                <a:xfrm flipH="1" flipV="1">
                  <a:off x="1670" y="597"/>
                  <a:ext cx="7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2" name="Line 594"/>
                <p:cNvSpPr>
                  <a:spLocks noChangeShapeType="1"/>
                </p:cNvSpPr>
                <p:nvPr/>
              </p:nvSpPr>
              <p:spPr bwMode="auto">
                <a:xfrm flipH="1" flipV="1">
                  <a:off x="1677" y="609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3" name="Line 595"/>
                <p:cNvSpPr>
                  <a:spLocks noChangeShapeType="1"/>
                </p:cNvSpPr>
                <p:nvPr/>
              </p:nvSpPr>
              <p:spPr bwMode="auto">
                <a:xfrm flipH="1" flipV="1">
                  <a:off x="1685" y="622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4" name="Line 596"/>
                <p:cNvSpPr>
                  <a:spLocks noChangeShapeType="1"/>
                </p:cNvSpPr>
                <p:nvPr/>
              </p:nvSpPr>
              <p:spPr bwMode="auto">
                <a:xfrm flipH="1" flipV="1">
                  <a:off x="1692" y="635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5" name="Line 597"/>
                <p:cNvSpPr>
                  <a:spLocks noChangeShapeType="1"/>
                </p:cNvSpPr>
                <p:nvPr/>
              </p:nvSpPr>
              <p:spPr bwMode="auto">
                <a:xfrm flipH="1" flipV="1">
                  <a:off x="1699" y="648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6" name="Line 598"/>
                <p:cNvSpPr>
                  <a:spLocks noChangeShapeType="1"/>
                </p:cNvSpPr>
                <p:nvPr/>
              </p:nvSpPr>
              <p:spPr bwMode="auto">
                <a:xfrm flipH="1" flipV="1">
                  <a:off x="1706" y="661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7" name="Line 599"/>
                <p:cNvSpPr>
                  <a:spLocks noChangeShapeType="1"/>
                </p:cNvSpPr>
                <p:nvPr/>
              </p:nvSpPr>
              <p:spPr bwMode="auto">
                <a:xfrm flipH="1" flipV="1">
                  <a:off x="1712" y="674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8" name="Line 600"/>
                <p:cNvSpPr>
                  <a:spLocks noChangeShapeType="1"/>
                </p:cNvSpPr>
                <p:nvPr/>
              </p:nvSpPr>
              <p:spPr bwMode="auto">
                <a:xfrm flipH="1" flipV="1">
                  <a:off x="1718" y="687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99" name="Line 601"/>
                <p:cNvSpPr>
                  <a:spLocks noChangeShapeType="1"/>
                </p:cNvSpPr>
                <p:nvPr/>
              </p:nvSpPr>
              <p:spPr bwMode="auto">
                <a:xfrm flipH="1" flipV="1">
                  <a:off x="1724" y="701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0" name="Line 602"/>
                <p:cNvSpPr>
                  <a:spLocks noChangeShapeType="1"/>
                </p:cNvSpPr>
                <p:nvPr/>
              </p:nvSpPr>
              <p:spPr bwMode="auto">
                <a:xfrm flipH="1" flipV="1">
                  <a:off x="1730" y="714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1" name="Line 603"/>
                <p:cNvSpPr>
                  <a:spLocks noChangeShapeType="1"/>
                </p:cNvSpPr>
                <p:nvPr/>
              </p:nvSpPr>
              <p:spPr bwMode="auto">
                <a:xfrm flipH="1" flipV="1">
                  <a:off x="1735" y="728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2" name="Line 604"/>
                <p:cNvSpPr>
                  <a:spLocks noChangeShapeType="1"/>
                </p:cNvSpPr>
                <p:nvPr/>
              </p:nvSpPr>
              <p:spPr bwMode="auto">
                <a:xfrm flipH="1" flipV="1">
                  <a:off x="1741" y="742"/>
                  <a:ext cx="5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3" name="Line 605"/>
                <p:cNvSpPr>
                  <a:spLocks noChangeShapeType="1"/>
                </p:cNvSpPr>
                <p:nvPr/>
              </p:nvSpPr>
              <p:spPr bwMode="auto">
                <a:xfrm flipH="1" flipV="1">
                  <a:off x="1746" y="755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4" name="Line 606"/>
                <p:cNvSpPr>
                  <a:spLocks noChangeShapeType="1"/>
                </p:cNvSpPr>
                <p:nvPr/>
              </p:nvSpPr>
              <p:spPr bwMode="auto">
                <a:xfrm flipH="1" flipV="1">
                  <a:off x="1750" y="769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5" name="Line 607"/>
                <p:cNvSpPr>
                  <a:spLocks noChangeShapeType="1"/>
                </p:cNvSpPr>
                <p:nvPr/>
              </p:nvSpPr>
              <p:spPr bwMode="auto">
                <a:xfrm flipH="1" flipV="1">
                  <a:off x="1755" y="783"/>
                  <a:ext cx="4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6" name="Line 608"/>
                <p:cNvSpPr>
                  <a:spLocks noChangeShapeType="1"/>
                </p:cNvSpPr>
                <p:nvPr/>
              </p:nvSpPr>
              <p:spPr bwMode="auto">
                <a:xfrm flipH="1" flipV="1">
                  <a:off x="1759" y="798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7" name="Line 609"/>
                <p:cNvSpPr>
                  <a:spLocks noChangeShapeType="1"/>
                </p:cNvSpPr>
                <p:nvPr/>
              </p:nvSpPr>
              <p:spPr bwMode="auto">
                <a:xfrm flipH="1" flipV="1">
                  <a:off x="1763" y="812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8" name="Line 610"/>
                <p:cNvSpPr>
                  <a:spLocks noChangeShapeType="1"/>
                </p:cNvSpPr>
                <p:nvPr/>
              </p:nvSpPr>
              <p:spPr bwMode="auto">
                <a:xfrm flipH="1" flipV="1">
                  <a:off x="1767" y="826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09" name="Line 61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0" y="840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0" name="Line 612"/>
                <p:cNvSpPr>
                  <a:spLocks noChangeShapeType="1"/>
                </p:cNvSpPr>
                <p:nvPr/>
              </p:nvSpPr>
              <p:spPr bwMode="auto">
                <a:xfrm flipH="1" flipV="1">
                  <a:off x="1773" y="854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1" name="Line 613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869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2" name="Line 614"/>
                <p:cNvSpPr>
                  <a:spLocks noChangeShapeType="1"/>
                </p:cNvSpPr>
                <p:nvPr/>
              </p:nvSpPr>
              <p:spPr bwMode="auto">
                <a:xfrm flipH="1" flipV="1">
                  <a:off x="1779" y="883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3" name="Line 615"/>
                <p:cNvSpPr>
                  <a:spLocks noChangeShapeType="1"/>
                </p:cNvSpPr>
                <p:nvPr/>
              </p:nvSpPr>
              <p:spPr bwMode="auto">
                <a:xfrm flipH="1" flipV="1">
                  <a:off x="1781" y="898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4" name="Line 616"/>
                <p:cNvSpPr>
                  <a:spLocks noChangeShapeType="1"/>
                </p:cNvSpPr>
                <p:nvPr/>
              </p:nvSpPr>
              <p:spPr bwMode="auto">
                <a:xfrm flipH="1" flipV="1">
                  <a:off x="1783" y="912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5" name="Line 617"/>
                <p:cNvSpPr>
                  <a:spLocks noChangeShapeType="1"/>
                </p:cNvSpPr>
                <p:nvPr/>
              </p:nvSpPr>
              <p:spPr bwMode="auto">
                <a:xfrm flipH="1" flipV="1">
                  <a:off x="1785" y="927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6" name="Line 618"/>
                <p:cNvSpPr>
                  <a:spLocks noChangeShapeType="1"/>
                </p:cNvSpPr>
                <p:nvPr/>
              </p:nvSpPr>
              <p:spPr bwMode="auto">
                <a:xfrm flipH="1" flipV="1">
                  <a:off x="1787" y="942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7" name="Line 619"/>
                <p:cNvSpPr>
                  <a:spLocks noChangeShapeType="1"/>
                </p:cNvSpPr>
                <p:nvPr/>
              </p:nvSpPr>
              <p:spPr bwMode="auto">
                <a:xfrm flipH="1" flipV="1">
                  <a:off x="1788" y="956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8" name="Line 620"/>
                <p:cNvSpPr>
                  <a:spLocks noChangeShapeType="1"/>
                </p:cNvSpPr>
                <p:nvPr/>
              </p:nvSpPr>
              <p:spPr bwMode="auto">
                <a:xfrm flipH="1" flipV="1">
                  <a:off x="1789" y="971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19" name="Line 621"/>
                <p:cNvSpPr>
                  <a:spLocks noChangeShapeType="1"/>
                </p:cNvSpPr>
                <p:nvPr/>
              </p:nvSpPr>
              <p:spPr bwMode="auto">
                <a:xfrm flipH="1" flipV="1">
                  <a:off x="1790" y="986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0" name="Line 622"/>
                <p:cNvSpPr>
                  <a:spLocks noChangeShapeType="1"/>
                </p:cNvSpPr>
                <p:nvPr/>
              </p:nvSpPr>
              <p:spPr bwMode="auto">
                <a:xfrm flipH="1" flipV="1">
                  <a:off x="1791" y="1000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1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1791" y="1015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2" name="Line 624"/>
                <p:cNvSpPr>
                  <a:spLocks noChangeShapeType="1"/>
                </p:cNvSpPr>
                <p:nvPr/>
              </p:nvSpPr>
              <p:spPr bwMode="auto">
                <a:xfrm flipV="1">
                  <a:off x="1791" y="1030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3" name="Line 625"/>
                <p:cNvSpPr>
                  <a:spLocks noChangeShapeType="1"/>
                </p:cNvSpPr>
                <p:nvPr/>
              </p:nvSpPr>
              <p:spPr bwMode="auto">
                <a:xfrm flipV="1">
                  <a:off x="1790" y="1044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4" name="Line 626"/>
                <p:cNvSpPr>
                  <a:spLocks noChangeShapeType="1"/>
                </p:cNvSpPr>
                <p:nvPr/>
              </p:nvSpPr>
              <p:spPr bwMode="auto">
                <a:xfrm flipV="1">
                  <a:off x="1789" y="1059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5" name="Line 627"/>
                <p:cNvSpPr>
                  <a:spLocks noChangeShapeType="1"/>
                </p:cNvSpPr>
                <p:nvPr/>
              </p:nvSpPr>
              <p:spPr bwMode="auto">
                <a:xfrm flipV="1">
                  <a:off x="1788" y="1074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6" name="Line 628"/>
                <p:cNvSpPr>
                  <a:spLocks noChangeShapeType="1"/>
                </p:cNvSpPr>
                <p:nvPr/>
              </p:nvSpPr>
              <p:spPr bwMode="auto">
                <a:xfrm flipV="1">
                  <a:off x="1787" y="1088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7" name="Line 629"/>
                <p:cNvSpPr>
                  <a:spLocks noChangeShapeType="1"/>
                </p:cNvSpPr>
                <p:nvPr/>
              </p:nvSpPr>
              <p:spPr bwMode="auto">
                <a:xfrm flipV="1">
                  <a:off x="1785" y="1103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8" name="Line 630"/>
                <p:cNvSpPr>
                  <a:spLocks noChangeShapeType="1"/>
                </p:cNvSpPr>
                <p:nvPr/>
              </p:nvSpPr>
              <p:spPr bwMode="auto">
                <a:xfrm flipV="1">
                  <a:off x="1783" y="1118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29" name="Line 631"/>
                <p:cNvSpPr>
                  <a:spLocks noChangeShapeType="1"/>
                </p:cNvSpPr>
                <p:nvPr/>
              </p:nvSpPr>
              <p:spPr bwMode="auto">
                <a:xfrm flipV="1">
                  <a:off x="1781" y="1132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0" name="Line 632"/>
                <p:cNvSpPr>
                  <a:spLocks noChangeShapeType="1"/>
                </p:cNvSpPr>
                <p:nvPr/>
              </p:nvSpPr>
              <p:spPr bwMode="auto">
                <a:xfrm flipV="1">
                  <a:off x="1779" y="1147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1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1776" y="1161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2" name="Line 634"/>
                <p:cNvSpPr>
                  <a:spLocks noChangeShapeType="1"/>
                </p:cNvSpPr>
                <p:nvPr/>
              </p:nvSpPr>
              <p:spPr bwMode="auto">
                <a:xfrm flipV="1">
                  <a:off x="1773" y="1176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3" name="Line 635"/>
                <p:cNvSpPr>
                  <a:spLocks noChangeShapeType="1"/>
                </p:cNvSpPr>
                <p:nvPr/>
              </p:nvSpPr>
              <p:spPr bwMode="auto">
                <a:xfrm flipV="1">
                  <a:off x="1770" y="1190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4" name="Line 636"/>
                <p:cNvSpPr>
                  <a:spLocks noChangeShapeType="1"/>
                </p:cNvSpPr>
                <p:nvPr/>
              </p:nvSpPr>
              <p:spPr bwMode="auto">
                <a:xfrm flipV="1">
                  <a:off x="1767" y="1204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5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1763" y="1219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6" name="Line 638"/>
                <p:cNvSpPr>
                  <a:spLocks noChangeShapeType="1"/>
                </p:cNvSpPr>
                <p:nvPr/>
              </p:nvSpPr>
              <p:spPr bwMode="auto">
                <a:xfrm flipV="1">
                  <a:off x="1759" y="1233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7" name="Line 639"/>
                <p:cNvSpPr>
                  <a:spLocks noChangeShapeType="1"/>
                </p:cNvSpPr>
                <p:nvPr/>
              </p:nvSpPr>
              <p:spPr bwMode="auto">
                <a:xfrm flipV="1">
                  <a:off x="1755" y="1247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8" name="Line 640"/>
                <p:cNvSpPr>
                  <a:spLocks noChangeShapeType="1"/>
                </p:cNvSpPr>
                <p:nvPr/>
              </p:nvSpPr>
              <p:spPr bwMode="auto">
                <a:xfrm flipV="1">
                  <a:off x="1750" y="1261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39" name="Line 641"/>
                <p:cNvSpPr>
                  <a:spLocks noChangeShapeType="1"/>
                </p:cNvSpPr>
                <p:nvPr/>
              </p:nvSpPr>
              <p:spPr bwMode="auto">
                <a:xfrm flipV="1">
                  <a:off x="1746" y="1275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0" name="Line 642"/>
                <p:cNvSpPr>
                  <a:spLocks noChangeShapeType="1"/>
                </p:cNvSpPr>
                <p:nvPr/>
              </p:nvSpPr>
              <p:spPr bwMode="auto">
                <a:xfrm flipV="1">
                  <a:off x="1741" y="1289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1" name="Line 643"/>
                <p:cNvSpPr>
                  <a:spLocks noChangeShapeType="1"/>
                </p:cNvSpPr>
                <p:nvPr/>
              </p:nvSpPr>
              <p:spPr bwMode="auto">
                <a:xfrm flipV="1">
                  <a:off x="1735" y="1303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2" name="Line 644"/>
                <p:cNvSpPr>
                  <a:spLocks noChangeShapeType="1"/>
                </p:cNvSpPr>
                <p:nvPr/>
              </p:nvSpPr>
              <p:spPr bwMode="auto">
                <a:xfrm flipV="1">
                  <a:off x="1730" y="1317"/>
                  <a:ext cx="5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3" name="Line 645"/>
                <p:cNvSpPr>
                  <a:spLocks noChangeShapeType="1"/>
                </p:cNvSpPr>
                <p:nvPr/>
              </p:nvSpPr>
              <p:spPr bwMode="auto">
                <a:xfrm flipV="1">
                  <a:off x="1724" y="1330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4" name="Line 646"/>
                <p:cNvSpPr>
                  <a:spLocks noChangeShapeType="1"/>
                </p:cNvSpPr>
                <p:nvPr/>
              </p:nvSpPr>
              <p:spPr bwMode="auto">
                <a:xfrm flipV="1">
                  <a:off x="1718" y="1344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5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1712" y="1357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6" name="Line 648"/>
                <p:cNvSpPr>
                  <a:spLocks noChangeShapeType="1"/>
                </p:cNvSpPr>
                <p:nvPr/>
              </p:nvSpPr>
              <p:spPr bwMode="auto">
                <a:xfrm flipV="1">
                  <a:off x="1706" y="1370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7" name="Line 649"/>
                <p:cNvSpPr>
                  <a:spLocks noChangeShapeType="1"/>
                </p:cNvSpPr>
                <p:nvPr/>
              </p:nvSpPr>
              <p:spPr bwMode="auto">
                <a:xfrm flipV="1">
                  <a:off x="1699" y="1384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8" name="Line 650"/>
                <p:cNvSpPr>
                  <a:spLocks noChangeShapeType="1"/>
                </p:cNvSpPr>
                <p:nvPr/>
              </p:nvSpPr>
              <p:spPr bwMode="auto">
                <a:xfrm flipV="1">
                  <a:off x="1692" y="1397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49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1685" y="1410"/>
                  <a:ext cx="7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0" name="Line 652"/>
                <p:cNvSpPr>
                  <a:spLocks noChangeShapeType="1"/>
                </p:cNvSpPr>
                <p:nvPr/>
              </p:nvSpPr>
              <p:spPr bwMode="auto">
                <a:xfrm flipV="1">
                  <a:off x="1677" y="1422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1" name="Line 653"/>
                <p:cNvSpPr>
                  <a:spLocks noChangeShapeType="1"/>
                </p:cNvSpPr>
                <p:nvPr/>
              </p:nvSpPr>
              <p:spPr bwMode="auto">
                <a:xfrm flipV="1">
                  <a:off x="1670" y="1435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2" name="Line 654"/>
                <p:cNvSpPr>
                  <a:spLocks noChangeShapeType="1"/>
                </p:cNvSpPr>
                <p:nvPr/>
              </p:nvSpPr>
              <p:spPr bwMode="auto">
                <a:xfrm flipV="1">
                  <a:off x="1662" y="1448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3" name="Line 655"/>
                <p:cNvSpPr>
                  <a:spLocks noChangeShapeType="1"/>
                </p:cNvSpPr>
                <p:nvPr/>
              </p:nvSpPr>
              <p:spPr bwMode="auto">
                <a:xfrm flipV="1">
                  <a:off x="1654" y="1460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4" name="Line 656"/>
                <p:cNvSpPr>
                  <a:spLocks noChangeShapeType="1"/>
                </p:cNvSpPr>
                <p:nvPr/>
              </p:nvSpPr>
              <p:spPr bwMode="auto">
                <a:xfrm flipV="1">
                  <a:off x="1646" y="1473"/>
                  <a:ext cx="8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5" name="Line 657"/>
                <p:cNvSpPr>
                  <a:spLocks noChangeShapeType="1"/>
                </p:cNvSpPr>
                <p:nvPr/>
              </p:nvSpPr>
              <p:spPr bwMode="auto">
                <a:xfrm flipV="1">
                  <a:off x="1637" y="1484"/>
                  <a:ext cx="9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6" name="Line 658"/>
                <p:cNvSpPr>
                  <a:spLocks noChangeShapeType="1"/>
                </p:cNvSpPr>
                <p:nvPr/>
              </p:nvSpPr>
              <p:spPr bwMode="auto">
                <a:xfrm flipV="1">
                  <a:off x="1628" y="1497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7" name="Line 659"/>
                <p:cNvSpPr>
                  <a:spLocks noChangeShapeType="1"/>
                </p:cNvSpPr>
                <p:nvPr/>
              </p:nvSpPr>
              <p:spPr bwMode="auto">
                <a:xfrm flipV="1">
                  <a:off x="1619" y="1508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8" name="Line 660"/>
                <p:cNvSpPr>
                  <a:spLocks noChangeShapeType="1"/>
                </p:cNvSpPr>
                <p:nvPr/>
              </p:nvSpPr>
              <p:spPr bwMode="auto">
                <a:xfrm flipV="1">
                  <a:off x="1610" y="1520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59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1601" y="1532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0" name="Line 662"/>
                <p:cNvSpPr>
                  <a:spLocks noChangeShapeType="1"/>
                </p:cNvSpPr>
                <p:nvPr/>
              </p:nvSpPr>
              <p:spPr bwMode="auto">
                <a:xfrm flipV="1">
                  <a:off x="1591" y="1543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1" name="Line 663"/>
                <p:cNvSpPr>
                  <a:spLocks noChangeShapeType="1"/>
                </p:cNvSpPr>
                <p:nvPr/>
              </p:nvSpPr>
              <p:spPr bwMode="auto">
                <a:xfrm flipV="1">
                  <a:off x="1582" y="1554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2" name="Line 664"/>
                <p:cNvSpPr>
                  <a:spLocks noChangeShapeType="1"/>
                </p:cNvSpPr>
                <p:nvPr/>
              </p:nvSpPr>
              <p:spPr bwMode="auto">
                <a:xfrm flipV="1">
                  <a:off x="1571" y="1565"/>
                  <a:ext cx="11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3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1561" y="1576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4" name="Line 666"/>
                <p:cNvSpPr>
                  <a:spLocks noChangeShapeType="1"/>
                </p:cNvSpPr>
                <p:nvPr/>
              </p:nvSpPr>
              <p:spPr bwMode="auto">
                <a:xfrm flipV="1">
                  <a:off x="1551" y="1586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5" name="Line 667"/>
                <p:cNvSpPr>
                  <a:spLocks noChangeShapeType="1"/>
                </p:cNvSpPr>
                <p:nvPr/>
              </p:nvSpPr>
              <p:spPr bwMode="auto">
                <a:xfrm flipV="1">
                  <a:off x="1541" y="1597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6" name="Line 668"/>
                <p:cNvSpPr>
                  <a:spLocks noChangeShapeType="1"/>
                </p:cNvSpPr>
                <p:nvPr/>
              </p:nvSpPr>
              <p:spPr bwMode="auto">
                <a:xfrm flipV="1">
                  <a:off x="1530" y="160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7" name="Line 669"/>
                <p:cNvSpPr>
                  <a:spLocks noChangeShapeType="1"/>
                </p:cNvSpPr>
                <p:nvPr/>
              </p:nvSpPr>
              <p:spPr bwMode="auto">
                <a:xfrm flipV="1">
                  <a:off x="1519" y="161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8" name="Line 670"/>
                <p:cNvSpPr>
                  <a:spLocks noChangeShapeType="1"/>
                </p:cNvSpPr>
                <p:nvPr/>
              </p:nvSpPr>
              <p:spPr bwMode="auto">
                <a:xfrm flipV="1">
                  <a:off x="1508" y="162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69" name="Line 671"/>
                <p:cNvSpPr>
                  <a:spLocks noChangeShapeType="1"/>
                </p:cNvSpPr>
                <p:nvPr/>
              </p:nvSpPr>
              <p:spPr bwMode="auto">
                <a:xfrm flipV="1">
                  <a:off x="1497" y="1637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0" name="Line 672"/>
                <p:cNvSpPr>
                  <a:spLocks noChangeShapeType="1"/>
                </p:cNvSpPr>
                <p:nvPr/>
              </p:nvSpPr>
              <p:spPr bwMode="auto">
                <a:xfrm flipV="1">
                  <a:off x="1485" y="1646"/>
                  <a:ext cx="12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1" name="Line 673"/>
                <p:cNvSpPr>
                  <a:spLocks noChangeShapeType="1"/>
                </p:cNvSpPr>
                <p:nvPr/>
              </p:nvSpPr>
              <p:spPr bwMode="auto">
                <a:xfrm flipH="1" flipV="1">
                  <a:off x="977" y="206"/>
                  <a:ext cx="52" cy="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2" name="Line 674"/>
                <p:cNvSpPr>
                  <a:spLocks noChangeShapeType="1"/>
                </p:cNvSpPr>
                <p:nvPr/>
              </p:nvSpPr>
              <p:spPr bwMode="auto">
                <a:xfrm flipH="1" flipV="1">
                  <a:off x="1029" y="207"/>
                  <a:ext cx="53" cy="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3" name="Line 675"/>
                <p:cNvSpPr>
                  <a:spLocks noChangeShapeType="1"/>
                </p:cNvSpPr>
                <p:nvPr/>
              </p:nvSpPr>
              <p:spPr bwMode="auto">
                <a:xfrm flipH="1" flipV="1">
                  <a:off x="1082" y="212"/>
                  <a:ext cx="52" cy="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4" name="Line 676"/>
                <p:cNvSpPr>
                  <a:spLocks noChangeShapeType="1"/>
                </p:cNvSpPr>
                <p:nvPr/>
              </p:nvSpPr>
              <p:spPr bwMode="auto">
                <a:xfrm flipH="1" flipV="1">
                  <a:off x="1134" y="220"/>
                  <a:ext cx="51" cy="1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5" name="Line 677"/>
                <p:cNvSpPr>
                  <a:spLocks noChangeShapeType="1"/>
                </p:cNvSpPr>
                <p:nvPr/>
              </p:nvSpPr>
              <p:spPr bwMode="auto">
                <a:xfrm flipH="1" flipV="1">
                  <a:off x="1185" y="231"/>
                  <a:ext cx="51" cy="1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6" name="Line 678"/>
                <p:cNvSpPr>
                  <a:spLocks noChangeShapeType="1"/>
                </p:cNvSpPr>
                <p:nvPr/>
              </p:nvSpPr>
              <p:spPr bwMode="auto">
                <a:xfrm flipH="1" flipV="1">
                  <a:off x="1236" y="246"/>
                  <a:ext cx="49" cy="1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7" name="Line 679"/>
                <p:cNvSpPr>
                  <a:spLocks noChangeShapeType="1"/>
                </p:cNvSpPr>
                <p:nvPr/>
              </p:nvSpPr>
              <p:spPr bwMode="auto">
                <a:xfrm flipH="1" flipV="1">
                  <a:off x="1285" y="264"/>
                  <a:ext cx="48" cy="2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8" name="Line 680"/>
                <p:cNvSpPr>
                  <a:spLocks noChangeShapeType="1"/>
                </p:cNvSpPr>
                <p:nvPr/>
              </p:nvSpPr>
              <p:spPr bwMode="auto">
                <a:xfrm flipH="1" flipV="1">
                  <a:off x="1333" y="285"/>
                  <a:ext cx="47" cy="2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79" name="Line 681"/>
                <p:cNvSpPr>
                  <a:spLocks noChangeShapeType="1"/>
                </p:cNvSpPr>
                <p:nvPr/>
              </p:nvSpPr>
              <p:spPr bwMode="auto">
                <a:xfrm flipH="1" flipV="1">
                  <a:off x="1380" y="309"/>
                  <a:ext cx="45" cy="2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0" name="Line 682"/>
                <p:cNvSpPr>
                  <a:spLocks noChangeShapeType="1"/>
                </p:cNvSpPr>
                <p:nvPr/>
              </p:nvSpPr>
              <p:spPr bwMode="auto">
                <a:xfrm flipH="1" flipV="1">
                  <a:off x="1425" y="336"/>
                  <a:ext cx="43" cy="3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1" name="Line 683"/>
                <p:cNvSpPr>
                  <a:spLocks noChangeShapeType="1"/>
                </p:cNvSpPr>
                <p:nvPr/>
              </p:nvSpPr>
              <p:spPr bwMode="auto">
                <a:xfrm flipH="1" flipV="1">
                  <a:off x="1468" y="366"/>
                  <a:ext cx="4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2" name="Line 684"/>
                <p:cNvSpPr>
                  <a:spLocks noChangeShapeType="1"/>
                </p:cNvSpPr>
                <p:nvPr/>
              </p:nvSpPr>
              <p:spPr bwMode="auto">
                <a:xfrm flipH="1" flipV="1">
                  <a:off x="1509" y="399"/>
                  <a:ext cx="39" cy="3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3" name="Line 685"/>
                <p:cNvSpPr>
                  <a:spLocks noChangeShapeType="1"/>
                </p:cNvSpPr>
                <p:nvPr/>
              </p:nvSpPr>
              <p:spPr bwMode="auto">
                <a:xfrm flipH="1" flipV="1">
                  <a:off x="1548" y="434"/>
                  <a:ext cx="37" cy="3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4" name="Line 686"/>
                <p:cNvSpPr>
                  <a:spLocks noChangeShapeType="1"/>
                </p:cNvSpPr>
                <p:nvPr/>
              </p:nvSpPr>
              <p:spPr bwMode="auto">
                <a:xfrm flipH="1" flipV="1">
                  <a:off x="1585" y="471"/>
                  <a:ext cx="34" cy="4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5" name="Line 687"/>
                <p:cNvSpPr>
                  <a:spLocks noChangeShapeType="1"/>
                </p:cNvSpPr>
                <p:nvPr/>
              </p:nvSpPr>
              <p:spPr bwMode="auto">
                <a:xfrm flipH="1" flipV="1">
                  <a:off x="1619" y="511"/>
                  <a:ext cx="32" cy="4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6" name="Line 688"/>
                <p:cNvSpPr>
                  <a:spLocks noChangeShapeType="1"/>
                </p:cNvSpPr>
                <p:nvPr/>
              </p:nvSpPr>
              <p:spPr bwMode="auto">
                <a:xfrm flipH="1" flipV="1">
                  <a:off x="1651" y="553"/>
                  <a:ext cx="29" cy="4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7" name="Line 689"/>
                <p:cNvSpPr>
                  <a:spLocks noChangeShapeType="1"/>
                </p:cNvSpPr>
                <p:nvPr/>
              </p:nvSpPr>
              <p:spPr bwMode="auto">
                <a:xfrm flipH="1" flipV="1">
                  <a:off x="1680" y="597"/>
                  <a:ext cx="26" cy="46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8" name="Line 690"/>
                <p:cNvSpPr>
                  <a:spLocks noChangeShapeType="1"/>
                </p:cNvSpPr>
                <p:nvPr/>
              </p:nvSpPr>
              <p:spPr bwMode="auto">
                <a:xfrm flipH="1" flipV="1">
                  <a:off x="1706" y="643"/>
                  <a:ext cx="22" cy="4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89" name="Line 691"/>
                <p:cNvSpPr>
                  <a:spLocks noChangeShapeType="1"/>
                </p:cNvSpPr>
                <p:nvPr/>
              </p:nvSpPr>
              <p:spPr bwMode="auto">
                <a:xfrm flipH="1" flipV="1">
                  <a:off x="1728" y="690"/>
                  <a:ext cx="20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0" name="Line 692"/>
                <p:cNvSpPr>
                  <a:spLocks noChangeShapeType="1"/>
                </p:cNvSpPr>
                <p:nvPr/>
              </p:nvSpPr>
              <p:spPr bwMode="auto">
                <a:xfrm flipH="1" flipV="1">
                  <a:off x="1748" y="739"/>
                  <a:ext cx="17" cy="5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1" name="Line 693"/>
                <p:cNvSpPr>
                  <a:spLocks noChangeShapeType="1"/>
                </p:cNvSpPr>
                <p:nvPr/>
              </p:nvSpPr>
              <p:spPr bwMode="auto">
                <a:xfrm flipH="1" flipV="1">
                  <a:off x="1765" y="789"/>
                  <a:ext cx="13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2" name="Line 694"/>
                <p:cNvSpPr>
                  <a:spLocks noChangeShapeType="1"/>
                </p:cNvSpPr>
                <p:nvPr/>
              </p:nvSpPr>
              <p:spPr bwMode="auto">
                <a:xfrm flipH="1" flipV="1">
                  <a:off x="1778" y="840"/>
                  <a:ext cx="10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3" name="Line 695"/>
                <p:cNvSpPr>
                  <a:spLocks noChangeShapeType="1"/>
                </p:cNvSpPr>
                <p:nvPr/>
              </p:nvSpPr>
              <p:spPr bwMode="auto">
                <a:xfrm flipH="1" flipV="1">
                  <a:off x="1788" y="891"/>
                  <a:ext cx="7" cy="5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4" name="Line 696"/>
                <p:cNvSpPr>
                  <a:spLocks noChangeShapeType="1"/>
                </p:cNvSpPr>
                <p:nvPr/>
              </p:nvSpPr>
              <p:spPr bwMode="auto">
                <a:xfrm flipH="1" flipV="1">
                  <a:off x="1795" y="944"/>
                  <a:ext cx="4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5" name="Line 697"/>
                <p:cNvSpPr>
                  <a:spLocks noChangeShapeType="1"/>
                </p:cNvSpPr>
                <p:nvPr/>
              </p:nvSpPr>
              <p:spPr bwMode="auto">
                <a:xfrm flipV="1">
                  <a:off x="1799" y="996"/>
                  <a:ext cx="1" cy="5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6" name="Line 698"/>
                <p:cNvSpPr>
                  <a:spLocks noChangeShapeType="1"/>
                </p:cNvSpPr>
                <p:nvPr/>
              </p:nvSpPr>
              <p:spPr bwMode="auto">
                <a:xfrm flipV="1">
                  <a:off x="1795" y="1049"/>
                  <a:ext cx="4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7" name="Line 699"/>
                <p:cNvSpPr>
                  <a:spLocks noChangeShapeType="1"/>
                </p:cNvSpPr>
                <p:nvPr/>
              </p:nvSpPr>
              <p:spPr bwMode="auto">
                <a:xfrm flipV="1">
                  <a:off x="1788" y="1101"/>
                  <a:ext cx="7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8" name="Line 700"/>
                <p:cNvSpPr>
                  <a:spLocks noChangeShapeType="1"/>
                </p:cNvSpPr>
                <p:nvPr/>
              </p:nvSpPr>
              <p:spPr bwMode="auto">
                <a:xfrm flipV="1">
                  <a:off x="1778" y="1153"/>
                  <a:ext cx="10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699" name="Line 701"/>
                <p:cNvSpPr>
                  <a:spLocks noChangeShapeType="1"/>
                </p:cNvSpPr>
                <p:nvPr/>
              </p:nvSpPr>
              <p:spPr bwMode="auto">
                <a:xfrm flipV="1">
                  <a:off x="1765" y="1205"/>
                  <a:ext cx="13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0" name="Line 702"/>
                <p:cNvSpPr>
                  <a:spLocks noChangeShapeType="1"/>
                </p:cNvSpPr>
                <p:nvPr/>
              </p:nvSpPr>
              <p:spPr bwMode="auto">
                <a:xfrm flipV="1">
                  <a:off x="1748" y="1256"/>
                  <a:ext cx="17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1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1728" y="1305"/>
                  <a:ext cx="20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2" name="Line 704"/>
                <p:cNvSpPr>
                  <a:spLocks noChangeShapeType="1"/>
                </p:cNvSpPr>
                <p:nvPr/>
              </p:nvSpPr>
              <p:spPr bwMode="auto">
                <a:xfrm flipV="1">
                  <a:off x="1706" y="1354"/>
                  <a:ext cx="22" cy="4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3" name="Line 705"/>
                <p:cNvSpPr>
                  <a:spLocks noChangeShapeType="1"/>
                </p:cNvSpPr>
                <p:nvPr/>
              </p:nvSpPr>
              <p:spPr bwMode="auto">
                <a:xfrm flipV="1">
                  <a:off x="1680" y="1401"/>
                  <a:ext cx="26" cy="46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4" name="Line 706"/>
                <p:cNvSpPr>
                  <a:spLocks noChangeShapeType="1"/>
                </p:cNvSpPr>
                <p:nvPr/>
              </p:nvSpPr>
              <p:spPr bwMode="auto">
                <a:xfrm flipV="1">
                  <a:off x="1651" y="1447"/>
                  <a:ext cx="29" cy="4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5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1619" y="1491"/>
                  <a:ext cx="32" cy="4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6" name="Line 708"/>
                <p:cNvSpPr>
                  <a:spLocks noChangeShapeType="1"/>
                </p:cNvSpPr>
                <p:nvPr/>
              </p:nvSpPr>
              <p:spPr bwMode="auto">
                <a:xfrm flipV="1">
                  <a:off x="1585" y="1533"/>
                  <a:ext cx="34" cy="4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7" name="Line 709"/>
                <p:cNvSpPr>
                  <a:spLocks noChangeShapeType="1"/>
                </p:cNvSpPr>
                <p:nvPr/>
              </p:nvSpPr>
              <p:spPr bwMode="auto">
                <a:xfrm flipV="1">
                  <a:off x="1548" y="1573"/>
                  <a:ext cx="37" cy="3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8" name="Line 710"/>
                <p:cNvSpPr>
                  <a:spLocks noChangeShapeType="1"/>
                </p:cNvSpPr>
                <p:nvPr/>
              </p:nvSpPr>
              <p:spPr bwMode="auto">
                <a:xfrm flipV="1">
                  <a:off x="1509" y="1611"/>
                  <a:ext cx="39" cy="3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09" name="Line 711"/>
                <p:cNvSpPr>
                  <a:spLocks noChangeShapeType="1"/>
                </p:cNvSpPr>
                <p:nvPr/>
              </p:nvSpPr>
              <p:spPr bwMode="auto">
                <a:xfrm flipV="1">
                  <a:off x="1468" y="1646"/>
                  <a:ext cx="4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0" name="Line 712"/>
                <p:cNvSpPr>
                  <a:spLocks noChangeShapeType="1"/>
                </p:cNvSpPr>
                <p:nvPr/>
              </p:nvSpPr>
              <p:spPr bwMode="auto">
                <a:xfrm flipV="1">
                  <a:off x="1425" y="1678"/>
                  <a:ext cx="43" cy="3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1" name="Line 713"/>
                <p:cNvSpPr>
                  <a:spLocks noChangeShapeType="1"/>
                </p:cNvSpPr>
                <p:nvPr/>
              </p:nvSpPr>
              <p:spPr bwMode="auto">
                <a:xfrm flipV="1">
                  <a:off x="1380" y="1708"/>
                  <a:ext cx="45" cy="2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2" name="Line 714"/>
                <p:cNvSpPr>
                  <a:spLocks noChangeShapeType="1"/>
                </p:cNvSpPr>
                <p:nvPr/>
              </p:nvSpPr>
              <p:spPr bwMode="auto">
                <a:xfrm flipV="1">
                  <a:off x="1333" y="1735"/>
                  <a:ext cx="47" cy="2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3" name="Line 715"/>
                <p:cNvSpPr>
                  <a:spLocks noChangeShapeType="1"/>
                </p:cNvSpPr>
                <p:nvPr/>
              </p:nvSpPr>
              <p:spPr bwMode="auto">
                <a:xfrm flipV="1">
                  <a:off x="1285" y="1759"/>
                  <a:ext cx="48" cy="2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4" name="Line 716"/>
                <p:cNvSpPr>
                  <a:spLocks noChangeShapeType="1"/>
                </p:cNvSpPr>
                <p:nvPr/>
              </p:nvSpPr>
              <p:spPr bwMode="auto">
                <a:xfrm flipV="1">
                  <a:off x="1236" y="1780"/>
                  <a:ext cx="49" cy="1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5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1185" y="1798"/>
                  <a:ext cx="51" cy="1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6" name="Line 718"/>
                <p:cNvSpPr>
                  <a:spLocks noChangeShapeType="1"/>
                </p:cNvSpPr>
                <p:nvPr/>
              </p:nvSpPr>
              <p:spPr bwMode="auto">
                <a:xfrm flipV="1">
                  <a:off x="1134" y="1813"/>
                  <a:ext cx="51" cy="1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7" name="Line 719"/>
                <p:cNvSpPr>
                  <a:spLocks noChangeShapeType="1"/>
                </p:cNvSpPr>
                <p:nvPr/>
              </p:nvSpPr>
              <p:spPr bwMode="auto">
                <a:xfrm flipV="1">
                  <a:off x="1082" y="1824"/>
                  <a:ext cx="52" cy="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8" name="Line 720"/>
                <p:cNvSpPr>
                  <a:spLocks noChangeShapeType="1"/>
                </p:cNvSpPr>
                <p:nvPr/>
              </p:nvSpPr>
              <p:spPr bwMode="auto">
                <a:xfrm flipV="1">
                  <a:off x="1029" y="1832"/>
                  <a:ext cx="53" cy="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19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977" y="1837"/>
                  <a:ext cx="52" cy="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0" name="Line 7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83" y="896"/>
                  <a:ext cx="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1" name="Line 723"/>
                <p:cNvSpPr>
                  <a:spLocks noChangeShapeType="1"/>
                </p:cNvSpPr>
                <p:nvPr/>
              </p:nvSpPr>
              <p:spPr bwMode="auto">
                <a:xfrm flipH="1" flipV="1">
                  <a:off x="1088" y="899"/>
                  <a:ext cx="4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2" name="Line 724"/>
                <p:cNvSpPr>
                  <a:spLocks noChangeShapeType="1"/>
                </p:cNvSpPr>
                <p:nvPr/>
              </p:nvSpPr>
              <p:spPr bwMode="auto">
                <a:xfrm flipH="1" flipV="1">
                  <a:off x="1092" y="903"/>
                  <a:ext cx="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3" name="Line 725"/>
                <p:cNvSpPr>
                  <a:spLocks noChangeShapeType="1"/>
                </p:cNvSpPr>
                <p:nvPr/>
              </p:nvSpPr>
              <p:spPr bwMode="auto">
                <a:xfrm flipH="1" flipV="1">
                  <a:off x="1097" y="907"/>
                  <a:ext cx="3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724" name="Line 726"/>
                <p:cNvSpPr>
                  <a:spLocks noChangeShapeType="1"/>
                </p:cNvSpPr>
                <p:nvPr/>
              </p:nvSpPr>
              <p:spPr bwMode="auto">
                <a:xfrm flipH="1" flipV="1">
                  <a:off x="1100" y="912"/>
                  <a:ext cx="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3" name="Line 727"/>
              <p:cNvSpPr>
                <a:spLocks noChangeShapeType="1"/>
              </p:cNvSpPr>
              <p:nvPr/>
            </p:nvSpPr>
            <p:spPr bwMode="auto">
              <a:xfrm flipH="1" flipV="1">
                <a:off x="998" y="921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4" name="Line 728"/>
              <p:cNvSpPr>
                <a:spLocks noChangeShapeType="1"/>
              </p:cNvSpPr>
              <p:nvPr/>
            </p:nvSpPr>
            <p:spPr bwMode="auto">
              <a:xfrm flipH="1" flipV="1">
                <a:off x="1002" y="926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5" name="Line 729"/>
              <p:cNvSpPr>
                <a:spLocks noChangeShapeType="1"/>
              </p:cNvSpPr>
              <p:nvPr/>
            </p:nvSpPr>
            <p:spPr bwMode="auto">
              <a:xfrm flipH="1" flipV="1">
                <a:off x="1005" y="930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Line 730"/>
              <p:cNvSpPr>
                <a:spLocks noChangeShapeType="1"/>
              </p:cNvSpPr>
              <p:nvPr/>
            </p:nvSpPr>
            <p:spPr bwMode="auto">
              <a:xfrm flipH="1" flipV="1">
                <a:off x="1009" y="935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Line 731"/>
              <p:cNvSpPr>
                <a:spLocks noChangeShapeType="1"/>
              </p:cNvSpPr>
              <p:nvPr/>
            </p:nvSpPr>
            <p:spPr bwMode="auto">
              <a:xfrm flipH="1" flipV="1">
                <a:off x="1012" y="940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Line 732"/>
              <p:cNvSpPr>
                <a:spLocks noChangeShapeType="1"/>
              </p:cNvSpPr>
              <p:nvPr/>
            </p:nvSpPr>
            <p:spPr bwMode="auto">
              <a:xfrm flipH="1" flipV="1">
                <a:off x="1015" y="945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733"/>
              <p:cNvSpPr>
                <a:spLocks noChangeShapeType="1"/>
              </p:cNvSpPr>
              <p:nvPr/>
            </p:nvSpPr>
            <p:spPr bwMode="auto">
              <a:xfrm flipH="1" flipV="1">
                <a:off x="1018" y="950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Line 734"/>
              <p:cNvSpPr>
                <a:spLocks noChangeShapeType="1"/>
              </p:cNvSpPr>
              <p:nvPr/>
            </p:nvSpPr>
            <p:spPr bwMode="auto">
              <a:xfrm flipH="1" flipV="1">
                <a:off x="1020" y="956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Line 735"/>
              <p:cNvSpPr>
                <a:spLocks noChangeShapeType="1"/>
              </p:cNvSpPr>
              <p:nvPr/>
            </p:nvSpPr>
            <p:spPr bwMode="auto">
              <a:xfrm flipH="1" flipV="1">
                <a:off x="1023" y="961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Line 736"/>
              <p:cNvSpPr>
                <a:spLocks noChangeShapeType="1"/>
              </p:cNvSpPr>
              <p:nvPr/>
            </p:nvSpPr>
            <p:spPr bwMode="auto">
              <a:xfrm flipH="1" flipV="1">
                <a:off x="1026" y="967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3" name="Line 737"/>
              <p:cNvSpPr>
                <a:spLocks noChangeShapeType="1"/>
              </p:cNvSpPr>
              <p:nvPr/>
            </p:nvSpPr>
            <p:spPr bwMode="auto">
              <a:xfrm flipH="1" flipV="1">
                <a:off x="1028" y="972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4" name="Line 738"/>
              <p:cNvSpPr>
                <a:spLocks noChangeShapeType="1"/>
              </p:cNvSpPr>
              <p:nvPr/>
            </p:nvSpPr>
            <p:spPr bwMode="auto">
              <a:xfrm flipH="1" flipV="1">
                <a:off x="1029" y="977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Line 739"/>
              <p:cNvSpPr>
                <a:spLocks noChangeShapeType="1"/>
              </p:cNvSpPr>
              <p:nvPr/>
            </p:nvSpPr>
            <p:spPr bwMode="auto">
              <a:xfrm flipH="1" flipV="1">
                <a:off x="1031" y="983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Line 740"/>
              <p:cNvSpPr>
                <a:spLocks noChangeShapeType="1"/>
              </p:cNvSpPr>
              <p:nvPr/>
            </p:nvSpPr>
            <p:spPr bwMode="auto">
              <a:xfrm flipH="1" flipV="1">
                <a:off x="1033" y="989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7" name="Line 741"/>
              <p:cNvSpPr>
                <a:spLocks noChangeShapeType="1"/>
              </p:cNvSpPr>
              <p:nvPr/>
            </p:nvSpPr>
            <p:spPr bwMode="auto">
              <a:xfrm flipH="1" flipV="1">
                <a:off x="1034" y="995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8" name="Line 742"/>
              <p:cNvSpPr>
                <a:spLocks noChangeShapeType="1"/>
              </p:cNvSpPr>
              <p:nvPr/>
            </p:nvSpPr>
            <p:spPr bwMode="auto">
              <a:xfrm flipH="1" flipV="1">
                <a:off x="1035" y="1001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9" name="Line 743"/>
              <p:cNvSpPr>
                <a:spLocks noChangeShapeType="1"/>
              </p:cNvSpPr>
              <p:nvPr/>
            </p:nvSpPr>
            <p:spPr bwMode="auto">
              <a:xfrm flipH="1" flipV="1">
                <a:off x="1036" y="100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0" name="Line 744"/>
              <p:cNvSpPr>
                <a:spLocks noChangeShapeType="1"/>
              </p:cNvSpPr>
              <p:nvPr/>
            </p:nvSpPr>
            <p:spPr bwMode="auto">
              <a:xfrm flipH="1" flipV="1">
                <a:off x="1037" y="101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Line 745"/>
              <p:cNvSpPr>
                <a:spLocks noChangeShapeType="1"/>
              </p:cNvSpPr>
              <p:nvPr/>
            </p:nvSpPr>
            <p:spPr bwMode="auto">
              <a:xfrm flipH="1" flipV="1">
                <a:off x="1037" y="1018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Line 746"/>
              <p:cNvSpPr>
                <a:spLocks noChangeShapeType="1"/>
              </p:cNvSpPr>
              <p:nvPr/>
            </p:nvSpPr>
            <p:spPr bwMode="auto">
              <a:xfrm flipV="1">
                <a:off x="1037" y="1024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Line 747"/>
              <p:cNvSpPr>
                <a:spLocks noChangeShapeType="1"/>
              </p:cNvSpPr>
              <p:nvPr/>
            </p:nvSpPr>
            <p:spPr bwMode="auto">
              <a:xfrm flipV="1">
                <a:off x="1037" y="1030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748"/>
              <p:cNvSpPr>
                <a:spLocks noChangeShapeType="1"/>
              </p:cNvSpPr>
              <p:nvPr/>
            </p:nvSpPr>
            <p:spPr bwMode="auto">
              <a:xfrm flipV="1">
                <a:off x="1037" y="103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749"/>
              <p:cNvSpPr>
                <a:spLocks noChangeShapeType="1"/>
              </p:cNvSpPr>
              <p:nvPr/>
            </p:nvSpPr>
            <p:spPr bwMode="auto">
              <a:xfrm flipV="1">
                <a:off x="1036" y="104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750"/>
              <p:cNvSpPr>
                <a:spLocks noChangeShapeType="1"/>
              </p:cNvSpPr>
              <p:nvPr/>
            </p:nvSpPr>
            <p:spPr bwMode="auto">
              <a:xfrm flipV="1">
                <a:off x="1035" y="1048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751"/>
              <p:cNvSpPr>
                <a:spLocks noChangeShapeType="1"/>
              </p:cNvSpPr>
              <p:nvPr/>
            </p:nvSpPr>
            <p:spPr bwMode="auto">
              <a:xfrm flipV="1">
                <a:off x="1034" y="1054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752"/>
              <p:cNvSpPr>
                <a:spLocks noChangeShapeType="1"/>
              </p:cNvSpPr>
              <p:nvPr/>
            </p:nvSpPr>
            <p:spPr bwMode="auto">
              <a:xfrm flipV="1">
                <a:off x="1033" y="1060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753"/>
              <p:cNvSpPr>
                <a:spLocks noChangeShapeType="1"/>
              </p:cNvSpPr>
              <p:nvPr/>
            </p:nvSpPr>
            <p:spPr bwMode="auto">
              <a:xfrm flipV="1">
                <a:off x="1031" y="1065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754"/>
              <p:cNvSpPr>
                <a:spLocks noChangeShapeType="1"/>
              </p:cNvSpPr>
              <p:nvPr/>
            </p:nvSpPr>
            <p:spPr bwMode="auto">
              <a:xfrm flipV="1">
                <a:off x="1029" y="1071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755"/>
              <p:cNvSpPr>
                <a:spLocks noChangeShapeType="1"/>
              </p:cNvSpPr>
              <p:nvPr/>
            </p:nvSpPr>
            <p:spPr bwMode="auto">
              <a:xfrm flipV="1">
                <a:off x="1028" y="1077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756"/>
              <p:cNvSpPr>
                <a:spLocks noChangeShapeType="1"/>
              </p:cNvSpPr>
              <p:nvPr/>
            </p:nvSpPr>
            <p:spPr bwMode="auto">
              <a:xfrm flipV="1">
                <a:off x="1026" y="1082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757"/>
              <p:cNvSpPr>
                <a:spLocks noChangeShapeType="1"/>
              </p:cNvSpPr>
              <p:nvPr/>
            </p:nvSpPr>
            <p:spPr bwMode="auto">
              <a:xfrm flipV="1">
                <a:off x="1023" y="1088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Line 758"/>
              <p:cNvSpPr>
                <a:spLocks noChangeShapeType="1"/>
              </p:cNvSpPr>
              <p:nvPr/>
            </p:nvSpPr>
            <p:spPr bwMode="auto">
              <a:xfrm flipV="1">
                <a:off x="1018" y="1099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Line 759"/>
              <p:cNvSpPr>
                <a:spLocks noChangeShapeType="1"/>
              </p:cNvSpPr>
              <p:nvPr/>
            </p:nvSpPr>
            <p:spPr bwMode="auto">
              <a:xfrm flipV="1">
                <a:off x="1015" y="1104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Line 760"/>
              <p:cNvSpPr>
                <a:spLocks noChangeShapeType="1"/>
              </p:cNvSpPr>
              <p:nvPr/>
            </p:nvSpPr>
            <p:spPr bwMode="auto">
              <a:xfrm flipV="1">
                <a:off x="1012" y="1109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Line 761"/>
              <p:cNvSpPr>
                <a:spLocks noChangeShapeType="1"/>
              </p:cNvSpPr>
              <p:nvPr/>
            </p:nvSpPr>
            <p:spPr bwMode="auto">
              <a:xfrm flipV="1">
                <a:off x="1066" y="1049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Line 762"/>
              <p:cNvSpPr>
                <a:spLocks noChangeShapeType="1"/>
              </p:cNvSpPr>
              <p:nvPr/>
            </p:nvSpPr>
            <p:spPr bwMode="auto">
              <a:xfrm flipV="1">
                <a:off x="1005" y="1119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9" name="Line 763"/>
              <p:cNvSpPr>
                <a:spLocks noChangeShapeType="1"/>
              </p:cNvSpPr>
              <p:nvPr/>
            </p:nvSpPr>
            <p:spPr bwMode="auto">
              <a:xfrm flipV="1">
                <a:off x="1002" y="1124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0" name="Line 764"/>
              <p:cNvSpPr>
                <a:spLocks noChangeShapeType="1"/>
              </p:cNvSpPr>
              <p:nvPr/>
            </p:nvSpPr>
            <p:spPr bwMode="auto">
              <a:xfrm flipV="1">
                <a:off x="998" y="1129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1" name="Line 765"/>
              <p:cNvSpPr>
                <a:spLocks noChangeShapeType="1"/>
              </p:cNvSpPr>
              <p:nvPr/>
            </p:nvSpPr>
            <p:spPr bwMode="auto">
              <a:xfrm flipV="1">
                <a:off x="993" y="1133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2" name="Line 766"/>
              <p:cNvSpPr>
                <a:spLocks noChangeShapeType="1"/>
              </p:cNvSpPr>
              <p:nvPr/>
            </p:nvSpPr>
            <p:spPr bwMode="auto">
              <a:xfrm flipV="1">
                <a:off x="990" y="1138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3" name="Line 767"/>
              <p:cNvSpPr>
                <a:spLocks noChangeShapeType="1"/>
              </p:cNvSpPr>
              <p:nvPr/>
            </p:nvSpPr>
            <p:spPr bwMode="auto">
              <a:xfrm flipV="1">
                <a:off x="985" y="1142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4" name="Line 768"/>
              <p:cNvSpPr>
                <a:spLocks noChangeShapeType="1"/>
              </p:cNvSpPr>
              <p:nvPr/>
            </p:nvSpPr>
            <p:spPr bwMode="auto">
              <a:xfrm flipV="1">
                <a:off x="981" y="1146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" name="Line 769"/>
              <p:cNvSpPr>
                <a:spLocks noChangeShapeType="1"/>
              </p:cNvSpPr>
              <p:nvPr/>
            </p:nvSpPr>
            <p:spPr bwMode="auto">
              <a:xfrm flipV="1">
                <a:off x="976" y="1150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Line 770"/>
              <p:cNvSpPr>
                <a:spLocks noChangeShapeType="1"/>
              </p:cNvSpPr>
              <p:nvPr/>
            </p:nvSpPr>
            <p:spPr bwMode="auto">
              <a:xfrm>
                <a:off x="1383" y="400"/>
                <a:ext cx="1" cy="1238"/>
              </a:xfrm>
              <a:prstGeom prst="line">
                <a:avLst/>
              </a:prstGeom>
              <a:noFill/>
              <a:ln w="22225">
                <a:solidFill>
                  <a:srgbClr val="333399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771"/>
              <p:cNvSpPr>
                <a:spLocks noEditPoints="1"/>
              </p:cNvSpPr>
              <p:nvPr/>
            </p:nvSpPr>
            <p:spPr bwMode="auto">
              <a:xfrm>
                <a:off x="839" y="1366"/>
                <a:ext cx="91" cy="136"/>
              </a:xfrm>
              <a:custGeom>
                <a:avLst/>
                <a:gdLst>
                  <a:gd name="T0" fmla="*/ 4478 w 38"/>
                  <a:gd name="T1" fmla="*/ 0 h 73"/>
                  <a:gd name="T2" fmla="*/ 4478 w 38"/>
                  <a:gd name="T3" fmla="*/ 1714 h 73"/>
                  <a:gd name="T4" fmla="*/ 2668 w 38"/>
                  <a:gd name="T5" fmla="*/ 1714 h 73"/>
                  <a:gd name="T6" fmla="*/ 2668 w 38"/>
                  <a:gd name="T7" fmla="*/ 0 h 73"/>
                  <a:gd name="T8" fmla="*/ 4478 w 38"/>
                  <a:gd name="T9" fmla="*/ 0 h 73"/>
                  <a:gd name="T10" fmla="*/ 7167 w 38"/>
                  <a:gd name="T11" fmla="*/ 1408 h 73"/>
                  <a:gd name="T12" fmla="*/ 3614 w 38"/>
                  <a:gd name="T13" fmla="*/ 3044 h 73"/>
                  <a:gd name="T14" fmla="*/ 0 w 38"/>
                  <a:gd name="T15" fmla="*/ 1408 h 73"/>
                  <a:gd name="T16" fmla="*/ 7167 w 38"/>
                  <a:gd name="T17" fmla="*/ 1408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73"/>
                  <a:gd name="T29" fmla="*/ 38 w 38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73">
                    <a:moveTo>
                      <a:pt x="24" y="0"/>
                    </a:moveTo>
                    <a:lnTo>
                      <a:pt x="24" y="41"/>
                    </a:lnTo>
                    <a:lnTo>
                      <a:pt x="14" y="41"/>
                    </a:lnTo>
                    <a:lnTo>
                      <a:pt x="14" y="0"/>
                    </a:lnTo>
                    <a:lnTo>
                      <a:pt x="24" y="0"/>
                    </a:lnTo>
                    <a:close/>
                    <a:moveTo>
                      <a:pt x="38" y="34"/>
                    </a:moveTo>
                    <a:lnTo>
                      <a:pt x="19" y="73"/>
                    </a:lnTo>
                    <a:lnTo>
                      <a:pt x="0" y="34"/>
                    </a:lnTo>
                    <a:lnTo>
                      <a:pt x="38" y="34"/>
                    </a:lnTo>
                    <a:close/>
                  </a:path>
                </a:pathLst>
              </a:custGeom>
              <a:solidFill>
                <a:srgbClr val="990000"/>
              </a:solidFill>
              <a:ln w="1588">
                <a:solidFill>
                  <a:srgbClr val="99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6" name="Group 772"/>
              <p:cNvGrpSpPr>
                <a:grpSpLocks/>
              </p:cNvGrpSpPr>
              <p:nvPr/>
            </p:nvGrpSpPr>
            <p:grpSpPr bwMode="auto">
              <a:xfrm>
                <a:off x="33" y="181"/>
                <a:ext cx="1345" cy="1655"/>
                <a:chOff x="140" y="176"/>
                <a:chExt cx="1345" cy="1655"/>
              </a:xfrm>
            </p:grpSpPr>
            <p:sp>
              <p:nvSpPr>
                <p:cNvPr id="325" name="Rectangle 773"/>
                <p:cNvSpPr>
                  <a:spLocks noChangeArrowheads="1"/>
                </p:cNvSpPr>
                <p:nvPr/>
              </p:nvSpPr>
              <p:spPr bwMode="auto">
                <a:xfrm>
                  <a:off x="140" y="176"/>
                  <a:ext cx="1" cy="17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none" lIns="0" tIns="0" rIns="0" bIns="0">
                  <a:spAutoFit/>
                </a:bodyPr>
                <a:lstStyle/>
                <a:p>
                  <a:endParaRPr lang="fr-FR" altLang="ko-KR">
                    <a:ea typeface="Gulim" pitchFamily="34" charset="-127"/>
                  </a:endParaRPr>
                </a:p>
              </p:txBody>
            </p:sp>
            <p:sp>
              <p:nvSpPr>
                <p:cNvPr id="326" name="Line 774"/>
                <p:cNvSpPr>
                  <a:spLocks noChangeShapeType="1"/>
                </p:cNvSpPr>
                <p:nvPr/>
              </p:nvSpPr>
              <p:spPr bwMode="auto">
                <a:xfrm flipV="1">
                  <a:off x="979" y="1830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7" name="Line 775"/>
                <p:cNvSpPr>
                  <a:spLocks noChangeShapeType="1"/>
                </p:cNvSpPr>
                <p:nvPr/>
              </p:nvSpPr>
              <p:spPr bwMode="auto">
                <a:xfrm>
                  <a:off x="953" y="1830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8" name="Line 776"/>
                <p:cNvSpPr>
                  <a:spLocks noChangeShapeType="1"/>
                </p:cNvSpPr>
                <p:nvPr/>
              </p:nvSpPr>
              <p:spPr bwMode="auto">
                <a:xfrm>
                  <a:off x="927" y="1828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9" name="Line 777"/>
                <p:cNvSpPr>
                  <a:spLocks noChangeShapeType="1"/>
                </p:cNvSpPr>
                <p:nvPr/>
              </p:nvSpPr>
              <p:spPr bwMode="auto">
                <a:xfrm>
                  <a:off x="901" y="1826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0" name="Line 778"/>
                <p:cNvSpPr>
                  <a:spLocks noChangeShapeType="1"/>
                </p:cNvSpPr>
                <p:nvPr/>
              </p:nvSpPr>
              <p:spPr bwMode="auto">
                <a:xfrm>
                  <a:off x="876" y="1823"/>
                  <a:ext cx="2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1" name="Line 779"/>
                <p:cNvSpPr>
                  <a:spLocks noChangeShapeType="1"/>
                </p:cNvSpPr>
                <p:nvPr/>
              </p:nvSpPr>
              <p:spPr bwMode="auto">
                <a:xfrm>
                  <a:off x="850" y="1820"/>
                  <a:ext cx="26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2" name="Line 780"/>
                <p:cNvSpPr>
                  <a:spLocks noChangeShapeType="1"/>
                </p:cNvSpPr>
                <p:nvPr/>
              </p:nvSpPr>
              <p:spPr bwMode="auto">
                <a:xfrm>
                  <a:off x="825" y="1815"/>
                  <a:ext cx="25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3" name="Line 781"/>
                <p:cNvSpPr>
                  <a:spLocks noChangeShapeType="1"/>
                </p:cNvSpPr>
                <p:nvPr/>
              </p:nvSpPr>
              <p:spPr bwMode="auto">
                <a:xfrm>
                  <a:off x="800" y="1809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4" name="Line 782"/>
                <p:cNvSpPr>
                  <a:spLocks noChangeShapeType="1"/>
                </p:cNvSpPr>
                <p:nvPr/>
              </p:nvSpPr>
              <p:spPr bwMode="auto">
                <a:xfrm>
                  <a:off x="775" y="1803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5" name="Line 783"/>
                <p:cNvSpPr>
                  <a:spLocks noChangeShapeType="1"/>
                </p:cNvSpPr>
                <p:nvPr/>
              </p:nvSpPr>
              <p:spPr bwMode="auto">
                <a:xfrm>
                  <a:off x="750" y="1796"/>
                  <a:ext cx="25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6" name="Line 784"/>
                <p:cNvSpPr>
                  <a:spLocks noChangeShapeType="1"/>
                </p:cNvSpPr>
                <p:nvPr/>
              </p:nvSpPr>
              <p:spPr bwMode="auto">
                <a:xfrm>
                  <a:off x="725" y="1788"/>
                  <a:ext cx="25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7" name="Line 785"/>
                <p:cNvSpPr>
                  <a:spLocks noChangeShapeType="1"/>
                </p:cNvSpPr>
                <p:nvPr/>
              </p:nvSpPr>
              <p:spPr bwMode="auto">
                <a:xfrm>
                  <a:off x="701" y="1780"/>
                  <a:ext cx="24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8" name="Line 786"/>
                <p:cNvSpPr>
                  <a:spLocks noChangeShapeType="1"/>
                </p:cNvSpPr>
                <p:nvPr/>
              </p:nvSpPr>
              <p:spPr bwMode="auto">
                <a:xfrm>
                  <a:off x="677" y="1770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39" name="Line 787"/>
                <p:cNvSpPr>
                  <a:spLocks noChangeShapeType="1"/>
                </p:cNvSpPr>
                <p:nvPr/>
              </p:nvSpPr>
              <p:spPr bwMode="auto">
                <a:xfrm>
                  <a:off x="653" y="1760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0" name="Line 788"/>
                <p:cNvSpPr>
                  <a:spLocks noChangeShapeType="1"/>
                </p:cNvSpPr>
                <p:nvPr/>
              </p:nvSpPr>
              <p:spPr bwMode="auto">
                <a:xfrm>
                  <a:off x="630" y="1749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1" name="Line 789"/>
                <p:cNvSpPr>
                  <a:spLocks noChangeShapeType="1"/>
                </p:cNvSpPr>
                <p:nvPr/>
              </p:nvSpPr>
              <p:spPr bwMode="auto">
                <a:xfrm>
                  <a:off x="607" y="1738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2" name="Line 790"/>
                <p:cNvSpPr>
                  <a:spLocks noChangeShapeType="1"/>
                </p:cNvSpPr>
                <p:nvPr/>
              </p:nvSpPr>
              <p:spPr bwMode="auto">
                <a:xfrm>
                  <a:off x="584" y="1725"/>
                  <a:ext cx="23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3" name="Line 791"/>
                <p:cNvSpPr>
                  <a:spLocks noChangeShapeType="1"/>
                </p:cNvSpPr>
                <p:nvPr/>
              </p:nvSpPr>
              <p:spPr bwMode="auto">
                <a:xfrm>
                  <a:off x="562" y="1712"/>
                  <a:ext cx="22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4" name="Line 792"/>
                <p:cNvSpPr>
                  <a:spLocks noChangeShapeType="1"/>
                </p:cNvSpPr>
                <p:nvPr/>
              </p:nvSpPr>
              <p:spPr bwMode="auto">
                <a:xfrm>
                  <a:off x="540" y="1698"/>
                  <a:ext cx="22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5" name="Line 793"/>
                <p:cNvSpPr>
                  <a:spLocks noChangeShapeType="1"/>
                </p:cNvSpPr>
                <p:nvPr/>
              </p:nvSpPr>
              <p:spPr bwMode="auto">
                <a:xfrm>
                  <a:off x="519" y="1684"/>
                  <a:ext cx="21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6" name="Line 794"/>
                <p:cNvSpPr>
                  <a:spLocks noChangeShapeType="1"/>
                </p:cNvSpPr>
                <p:nvPr/>
              </p:nvSpPr>
              <p:spPr bwMode="auto">
                <a:xfrm>
                  <a:off x="498" y="1669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7" name="Line 795"/>
                <p:cNvSpPr>
                  <a:spLocks noChangeShapeType="1"/>
                </p:cNvSpPr>
                <p:nvPr/>
              </p:nvSpPr>
              <p:spPr bwMode="auto">
                <a:xfrm>
                  <a:off x="477" y="1653"/>
                  <a:ext cx="21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8" name="Line 796"/>
                <p:cNvSpPr>
                  <a:spLocks noChangeShapeType="1"/>
                </p:cNvSpPr>
                <p:nvPr/>
              </p:nvSpPr>
              <p:spPr bwMode="auto">
                <a:xfrm>
                  <a:off x="458" y="1637"/>
                  <a:ext cx="19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49" name="Line 797"/>
                <p:cNvSpPr>
                  <a:spLocks noChangeShapeType="1"/>
                </p:cNvSpPr>
                <p:nvPr/>
              </p:nvSpPr>
              <p:spPr bwMode="auto">
                <a:xfrm>
                  <a:off x="438" y="1619"/>
                  <a:ext cx="20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0" name="Line 798"/>
                <p:cNvSpPr>
                  <a:spLocks noChangeShapeType="1"/>
                </p:cNvSpPr>
                <p:nvPr/>
              </p:nvSpPr>
              <p:spPr bwMode="auto">
                <a:xfrm>
                  <a:off x="419" y="1602"/>
                  <a:ext cx="19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1" name="Line 799"/>
                <p:cNvSpPr>
                  <a:spLocks noChangeShapeType="1"/>
                </p:cNvSpPr>
                <p:nvPr/>
              </p:nvSpPr>
              <p:spPr bwMode="auto">
                <a:xfrm>
                  <a:off x="401" y="1583"/>
                  <a:ext cx="18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2" name="Line 800"/>
                <p:cNvSpPr>
                  <a:spLocks noChangeShapeType="1"/>
                </p:cNvSpPr>
                <p:nvPr/>
              </p:nvSpPr>
              <p:spPr bwMode="auto">
                <a:xfrm>
                  <a:off x="383" y="1565"/>
                  <a:ext cx="18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3" name="Line 801"/>
                <p:cNvSpPr>
                  <a:spLocks noChangeShapeType="1"/>
                </p:cNvSpPr>
                <p:nvPr/>
              </p:nvSpPr>
              <p:spPr bwMode="auto">
                <a:xfrm>
                  <a:off x="366" y="1545"/>
                  <a:ext cx="17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4" name="Line 802"/>
                <p:cNvSpPr>
                  <a:spLocks noChangeShapeType="1"/>
                </p:cNvSpPr>
                <p:nvPr/>
              </p:nvSpPr>
              <p:spPr bwMode="auto">
                <a:xfrm>
                  <a:off x="350" y="1525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5" name="Line 803"/>
                <p:cNvSpPr>
                  <a:spLocks noChangeShapeType="1"/>
                </p:cNvSpPr>
                <p:nvPr/>
              </p:nvSpPr>
              <p:spPr bwMode="auto">
                <a:xfrm>
                  <a:off x="334" y="1505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6" name="Line 804"/>
                <p:cNvSpPr>
                  <a:spLocks noChangeShapeType="1"/>
                </p:cNvSpPr>
                <p:nvPr/>
              </p:nvSpPr>
              <p:spPr bwMode="auto">
                <a:xfrm>
                  <a:off x="319" y="1484"/>
                  <a:ext cx="1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7" name="Line 805"/>
                <p:cNvSpPr>
                  <a:spLocks noChangeShapeType="1"/>
                </p:cNvSpPr>
                <p:nvPr/>
              </p:nvSpPr>
              <p:spPr bwMode="auto">
                <a:xfrm>
                  <a:off x="305" y="1462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8" name="Line 806"/>
                <p:cNvSpPr>
                  <a:spLocks noChangeShapeType="1"/>
                </p:cNvSpPr>
                <p:nvPr/>
              </p:nvSpPr>
              <p:spPr bwMode="auto">
                <a:xfrm>
                  <a:off x="291" y="1440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59" name="Line 807"/>
                <p:cNvSpPr>
                  <a:spLocks noChangeShapeType="1"/>
                </p:cNvSpPr>
                <p:nvPr/>
              </p:nvSpPr>
              <p:spPr bwMode="auto">
                <a:xfrm>
                  <a:off x="278" y="1418"/>
                  <a:ext cx="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0" name="Line 808"/>
                <p:cNvSpPr>
                  <a:spLocks noChangeShapeType="1"/>
                </p:cNvSpPr>
                <p:nvPr/>
              </p:nvSpPr>
              <p:spPr bwMode="auto">
                <a:xfrm>
                  <a:off x="266" y="1396"/>
                  <a:ext cx="12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1" name="Line 809"/>
                <p:cNvSpPr>
                  <a:spLocks noChangeShapeType="1"/>
                </p:cNvSpPr>
                <p:nvPr/>
              </p:nvSpPr>
              <p:spPr bwMode="auto">
                <a:xfrm>
                  <a:off x="254" y="1372"/>
                  <a:ext cx="12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2" name="Line 810"/>
                <p:cNvSpPr>
                  <a:spLocks noChangeShapeType="1"/>
                </p:cNvSpPr>
                <p:nvPr/>
              </p:nvSpPr>
              <p:spPr bwMode="auto">
                <a:xfrm>
                  <a:off x="243" y="1349"/>
                  <a:ext cx="11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3" name="Line 811"/>
                <p:cNvSpPr>
                  <a:spLocks noChangeShapeType="1"/>
                </p:cNvSpPr>
                <p:nvPr/>
              </p:nvSpPr>
              <p:spPr bwMode="auto">
                <a:xfrm>
                  <a:off x="234" y="1325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4" name="Line 812"/>
                <p:cNvSpPr>
                  <a:spLocks noChangeShapeType="1"/>
                </p:cNvSpPr>
                <p:nvPr/>
              </p:nvSpPr>
              <p:spPr bwMode="auto">
                <a:xfrm>
                  <a:off x="224" y="1301"/>
                  <a:ext cx="10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5" name="Line 813"/>
                <p:cNvSpPr>
                  <a:spLocks noChangeShapeType="1"/>
                </p:cNvSpPr>
                <p:nvPr/>
              </p:nvSpPr>
              <p:spPr bwMode="auto">
                <a:xfrm>
                  <a:off x="216" y="1277"/>
                  <a:ext cx="8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6" name="Line 814"/>
                <p:cNvSpPr>
                  <a:spLocks noChangeShapeType="1"/>
                </p:cNvSpPr>
                <p:nvPr/>
              </p:nvSpPr>
              <p:spPr bwMode="auto">
                <a:xfrm>
                  <a:off x="208" y="1252"/>
                  <a:ext cx="8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7" name="Line 815"/>
                <p:cNvSpPr>
                  <a:spLocks noChangeShapeType="1"/>
                </p:cNvSpPr>
                <p:nvPr/>
              </p:nvSpPr>
              <p:spPr bwMode="auto">
                <a:xfrm>
                  <a:off x="201" y="1227"/>
                  <a:ext cx="7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8" name="Line 816"/>
                <p:cNvSpPr>
                  <a:spLocks noChangeShapeType="1"/>
                </p:cNvSpPr>
                <p:nvPr/>
              </p:nvSpPr>
              <p:spPr bwMode="auto">
                <a:xfrm>
                  <a:off x="195" y="1202"/>
                  <a:ext cx="6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69" name="Line 817"/>
                <p:cNvSpPr>
                  <a:spLocks noChangeShapeType="1"/>
                </p:cNvSpPr>
                <p:nvPr/>
              </p:nvSpPr>
              <p:spPr bwMode="auto">
                <a:xfrm>
                  <a:off x="190" y="1177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0" name="Line 818"/>
                <p:cNvSpPr>
                  <a:spLocks noChangeShapeType="1"/>
                </p:cNvSpPr>
                <p:nvPr/>
              </p:nvSpPr>
              <p:spPr bwMode="auto">
                <a:xfrm>
                  <a:off x="185" y="1152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1" name="Line 819"/>
                <p:cNvSpPr>
                  <a:spLocks noChangeShapeType="1"/>
                </p:cNvSpPr>
                <p:nvPr/>
              </p:nvSpPr>
              <p:spPr bwMode="auto">
                <a:xfrm>
                  <a:off x="181" y="1126"/>
                  <a:ext cx="4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2" name="Line 820"/>
                <p:cNvSpPr>
                  <a:spLocks noChangeShapeType="1"/>
                </p:cNvSpPr>
                <p:nvPr/>
              </p:nvSpPr>
              <p:spPr bwMode="auto">
                <a:xfrm>
                  <a:off x="178" y="1101"/>
                  <a:ext cx="3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3" name="Line 821"/>
                <p:cNvSpPr>
                  <a:spLocks noChangeShapeType="1"/>
                </p:cNvSpPr>
                <p:nvPr/>
              </p:nvSpPr>
              <p:spPr bwMode="auto">
                <a:xfrm>
                  <a:off x="176" y="1075"/>
                  <a:ext cx="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4" name="Line 822"/>
                <p:cNvSpPr>
                  <a:spLocks noChangeShapeType="1"/>
                </p:cNvSpPr>
                <p:nvPr/>
              </p:nvSpPr>
              <p:spPr bwMode="auto">
                <a:xfrm>
                  <a:off x="175" y="1049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5" name="Line 823"/>
                <p:cNvSpPr>
                  <a:spLocks noChangeShapeType="1"/>
                </p:cNvSpPr>
                <p:nvPr/>
              </p:nvSpPr>
              <p:spPr bwMode="auto">
                <a:xfrm>
                  <a:off x="174" y="1023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6" name="Line 824"/>
                <p:cNvSpPr>
                  <a:spLocks noChangeShapeType="1"/>
                </p:cNvSpPr>
                <p:nvPr/>
              </p:nvSpPr>
              <p:spPr bwMode="auto">
                <a:xfrm flipH="1">
                  <a:off x="174" y="997"/>
                  <a:ext cx="1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7" name="Line 825"/>
                <p:cNvSpPr>
                  <a:spLocks noChangeShapeType="1"/>
                </p:cNvSpPr>
                <p:nvPr/>
              </p:nvSpPr>
              <p:spPr bwMode="auto">
                <a:xfrm flipH="1">
                  <a:off x="175" y="972"/>
                  <a:ext cx="1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8" name="Line 826"/>
                <p:cNvSpPr>
                  <a:spLocks noChangeShapeType="1"/>
                </p:cNvSpPr>
                <p:nvPr/>
              </p:nvSpPr>
              <p:spPr bwMode="auto">
                <a:xfrm flipH="1">
                  <a:off x="176" y="946"/>
                  <a:ext cx="2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79" name="Line 827"/>
                <p:cNvSpPr>
                  <a:spLocks noChangeShapeType="1"/>
                </p:cNvSpPr>
                <p:nvPr/>
              </p:nvSpPr>
              <p:spPr bwMode="auto">
                <a:xfrm flipH="1">
                  <a:off x="178" y="920"/>
                  <a:ext cx="3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0" name="Line 828"/>
                <p:cNvSpPr>
                  <a:spLocks noChangeShapeType="1"/>
                </p:cNvSpPr>
                <p:nvPr/>
              </p:nvSpPr>
              <p:spPr bwMode="auto">
                <a:xfrm flipH="1">
                  <a:off x="181" y="895"/>
                  <a:ext cx="4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1" name="Line 829"/>
                <p:cNvSpPr>
                  <a:spLocks noChangeShapeType="1"/>
                </p:cNvSpPr>
                <p:nvPr/>
              </p:nvSpPr>
              <p:spPr bwMode="auto">
                <a:xfrm flipH="1">
                  <a:off x="185" y="869"/>
                  <a:ext cx="4" cy="2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2" name="Line 830"/>
                <p:cNvSpPr>
                  <a:spLocks noChangeShapeType="1"/>
                </p:cNvSpPr>
                <p:nvPr/>
              </p:nvSpPr>
              <p:spPr bwMode="auto">
                <a:xfrm flipH="1">
                  <a:off x="189" y="844"/>
                  <a:ext cx="5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3" name="Line 831"/>
                <p:cNvSpPr>
                  <a:spLocks noChangeShapeType="1"/>
                </p:cNvSpPr>
                <p:nvPr/>
              </p:nvSpPr>
              <p:spPr bwMode="auto">
                <a:xfrm flipH="1">
                  <a:off x="194" y="819"/>
                  <a:ext cx="6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4" name="Line 832"/>
                <p:cNvSpPr>
                  <a:spLocks noChangeShapeType="1"/>
                </p:cNvSpPr>
                <p:nvPr/>
              </p:nvSpPr>
              <p:spPr bwMode="auto">
                <a:xfrm flipH="1">
                  <a:off x="200" y="794"/>
                  <a:ext cx="8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5" name="Line 833"/>
                <p:cNvSpPr>
                  <a:spLocks noChangeShapeType="1"/>
                </p:cNvSpPr>
                <p:nvPr/>
              </p:nvSpPr>
              <p:spPr bwMode="auto">
                <a:xfrm flipH="1">
                  <a:off x="208" y="769"/>
                  <a:ext cx="7" cy="2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6" name="Line 834"/>
                <p:cNvSpPr>
                  <a:spLocks noChangeShapeType="1"/>
                </p:cNvSpPr>
                <p:nvPr/>
              </p:nvSpPr>
              <p:spPr bwMode="auto">
                <a:xfrm flipH="1">
                  <a:off x="215" y="745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7" name="Line 835"/>
                <p:cNvSpPr>
                  <a:spLocks noChangeShapeType="1"/>
                </p:cNvSpPr>
                <p:nvPr/>
              </p:nvSpPr>
              <p:spPr bwMode="auto">
                <a:xfrm flipH="1">
                  <a:off x="224" y="721"/>
                  <a:ext cx="9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8" name="Line 836"/>
                <p:cNvSpPr>
                  <a:spLocks noChangeShapeType="1"/>
                </p:cNvSpPr>
                <p:nvPr/>
              </p:nvSpPr>
              <p:spPr bwMode="auto">
                <a:xfrm flipH="1">
                  <a:off x="233" y="697"/>
                  <a:ext cx="10" cy="2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89" name="Line 837"/>
                <p:cNvSpPr>
                  <a:spLocks noChangeShapeType="1"/>
                </p:cNvSpPr>
                <p:nvPr/>
              </p:nvSpPr>
              <p:spPr bwMode="auto">
                <a:xfrm flipH="1">
                  <a:off x="243" y="674"/>
                  <a:ext cx="10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0" name="Line 838"/>
                <p:cNvSpPr>
                  <a:spLocks noChangeShapeType="1"/>
                </p:cNvSpPr>
                <p:nvPr/>
              </p:nvSpPr>
              <p:spPr bwMode="auto">
                <a:xfrm flipH="1">
                  <a:off x="253" y="651"/>
                  <a:ext cx="12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1" name="Line 839"/>
                <p:cNvSpPr>
                  <a:spLocks noChangeShapeType="1"/>
                </p:cNvSpPr>
                <p:nvPr/>
              </p:nvSpPr>
              <p:spPr bwMode="auto">
                <a:xfrm flipH="1">
                  <a:off x="265" y="628"/>
                  <a:ext cx="12" cy="2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2" name="Line 840"/>
                <p:cNvSpPr>
                  <a:spLocks noChangeShapeType="1"/>
                </p:cNvSpPr>
                <p:nvPr/>
              </p:nvSpPr>
              <p:spPr bwMode="auto">
                <a:xfrm flipH="1">
                  <a:off x="277" y="606"/>
                  <a:ext cx="13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3" name="Line 841"/>
                <p:cNvSpPr>
                  <a:spLocks noChangeShapeType="1"/>
                </p:cNvSpPr>
                <p:nvPr/>
              </p:nvSpPr>
              <p:spPr bwMode="auto">
                <a:xfrm flipH="1">
                  <a:off x="290" y="584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4" name="Line 842"/>
                <p:cNvSpPr>
                  <a:spLocks noChangeShapeType="1"/>
                </p:cNvSpPr>
                <p:nvPr/>
              </p:nvSpPr>
              <p:spPr bwMode="auto">
                <a:xfrm flipH="1">
                  <a:off x="304" y="562"/>
                  <a:ext cx="14" cy="2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5" name="Line 843"/>
                <p:cNvSpPr>
                  <a:spLocks noChangeShapeType="1"/>
                </p:cNvSpPr>
                <p:nvPr/>
              </p:nvSpPr>
              <p:spPr bwMode="auto">
                <a:xfrm flipH="1">
                  <a:off x="318" y="541"/>
                  <a:ext cx="15" cy="2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6" name="Line 844"/>
                <p:cNvSpPr>
                  <a:spLocks noChangeShapeType="1"/>
                </p:cNvSpPr>
                <p:nvPr/>
              </p:nvSpPr>
              <p:spPr bwMode="auto">
                <a:xfrm flipH="1">
                  <a:off x="333" y="521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7" name="Line 845"/>
                <p:cNvSpPr>
                  <a:spLocks noChangeShapeType="1"/>
                </p:cNvSpPr>
                <p:nvPr/>
              </p:nvSpPr>
              <p:spPr bwMode="auto">
                <a:xfrm flipH="1">
                  <a:off x="349" y="501"/>
                  <a:ext cx="16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8" name="Line 846"/>
                <p:cNvSpPr>
                  <a:spLocks noChangeShapeType="1"/>
                </p:cNvSpPr>
                <p:nvPr/>
              </p:nvSpPr>
              <p:spPr bwMode="auto">
                <a:xfrm flipH="1">
                  <a:off x="365" y="481"/>
                  <a:ext cx="17" cy="2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99" name="Line 847"/>
                <p:cNvSpPr>
                  <a:spLocks noChangeShapeType="1"/>
                </p:cNvSpPr>
                <p:nvPr/>
              </p:nvSpPr>
              <p:spPr bwMode="auto">
                <a:xfrm flipH="1">
                  <a:off x="382" y="462"/>
                  <a:ext cx="18" cy="19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0" name="Line 848"/>
                <p:cNvSpPr>
                  <a:spLocks noChangeShapeType="1"/>
                </p:cNvSpPr>
                <p:nvPr/>
              </p:nvSpPr>
              <p:spPr bwMode="auto">
                <a:xfrm flipH="1">
                  <a:off x="400" y="444"/>
                  <a:ext cx="18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1" name="Line 849"/>
                <p:cNvSpPr>
                  <a:spLocks noChangeShapeType="1"/>
                </p:cNvSpPr>
                <p:nvPr/>
              </p:nvSpPr>
              <p:spPr bwMode="auto">
                <a:xfrm flipH="1">
                  <a:off x="418" y="426"/>
                  <a:ext cx="19" cy="1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2" name="Line 850"/>
                <p:cNvSpPr>
                  <a:spLocks noChangeShapeType="1"/>
                </p:cNvSpPr>
                <p:nvPr/>
              </p:nvSpPr>
              <p:spPr bwMode="auto">
                <a:xfrm flipH="1">
                  <a:off x="437" y="409"/>
                  <a:ext cx="19" cy="1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3" name="Line 851"/>
                <p:cNvSpPr>
                  <a:spLocks noChangeShapeType="1"/>
                </p:cNvSpPr>
                <p:nvPr/>
              </p:nvSpPr>
              <p:spPr bwMode="auto">
                <a:xfrm flipH="1">
                  <a:off x="456" y="393"/>
                  <a:ext cx="20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4" name="Line 852"/>
                <p:cNvSpPr>
                  <a:spLocks noChangeShapeType="1"/>
                </p:cNvSpPr>
                <p:nvPr/>
              </p:nvSpPr>
              <p:spPr bwMode="auto">
                <a:xfrm flipH="1">
                  <a:off x="476" y="377"/>
                  <a:ext cx="20" cy="1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5" name="Line 853"/>
                <p:cNvSpPr>
                  <a:spLocks noChangeShapeType="1"/>
                </p:cNvSpPr>
                <p:nvPr/>
              </p:nvSpPr>
              <p:spPr bwMode="auto">
                <a:xfrm flipH="1">
                  <a:off x="496" y="362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6" name="Line 854"/>
                <p:cNvSpPr>
                  <a:spLocks noChangeShapeType="1"/>
                </p:cNvSpPr>
                <p:nvPr/>
              </p:nvSpPr>
              <p:spPr bwMode="auto">
                <a:xfrm flipH="1">
                  <a:off x="517" y="347"/>
                  <a:ext cx="21" cy="1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7" name="Line 855"/>
                <p:cNvSpPr>
                  <a:spLocks noChangeShapeType="1"/>
                </p:cNvSpPr>
                <p:nvPr/>
              </p:nvSpPr>
              <p:spPr bwMode="auto">
                <a:xfrm flipH="1">
                  <a:off x="538" y="333"/>
                  <a:ext cx="22" cy="1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8" name="Line 856"/>
                <p:cNvSpPr>
                  <a:spLocks noChangeShapeType="1"/>
                </p:cNvSpPr>
                <p:nvPr/>
              </p:nvSpPr>
              <p:spPr bwMode="auto">
                <a:xfrm flipH="1">
                  <a:off x="560" y="320"/>
                  <a:ext cx="22" cy="1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09" name="Line 857"/>
                <p:cNvSpPr>
                  <a:spLocks noChangeShapeType="1"/>
                </p:cNvSpPr>
                <p:nvPr/>
              </p:nvSpPr>
              <p:spPr bwMode="auto">
                <a:xfrm flipH="1">
                  <a:off x="582" y="308"/>
                  <a:ext cx="23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0" name="Line 858"/>
                <p:cNvSpPr>
                  <a:spLocks noChangeShapeType="1"/>
                </p:cNvSpPr>
                <p:nvPr/>
              </p:nvSpPr>
              <p:spPr bwMode="auto">
                <a:xfrm flipH="1">
                  <a:off x="605" y="296"/>
                  <a:ext cx="23" cy="1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1" name="Line 859"/>
                <p:cNvSpPr>
                  <a:spLocks noChangeShapeType="1"/>
                </p:cNvSpPr>
                <p:nvPr/>
              </p:nvSpPr>
              <p:spPr bwMode="auto">
                <a:xfrm flipH="1">
                  <a:off x="628" y="285"/>
                  <a:ext cx="23" cy="1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2" name="Line 860"/>
                <p:cNvSpPr>
                  <a:spLocks noChangeShapeType="1"/>
                </p:cNvSpPr>
                <p:nvPr/>
              </p:nvSpPr>
              <p:spPr bwMode="auto">
                <a:xfrm flipH="1">
                  <a:off x="651" y="275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3" name="Line 861"/>
                <p:cNvSpPr>
                  <a:spLocks noChangeShapeType="1"/>
                </p:cNvSpPr>
                <p:nvPr/>
              </p:nvSpPr>
              <p:spPr bwMode="auto">
                <a:xfrm flipH="1">
                  <a:off x="675" y="265"/>
                  <a:ext cx="24" cy="10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4" name="Line 862"/>
                <p:cNvSpPr>
                  <a:spLocks noChangeShapeType="1"/>
                </p:cNvSpPr>
                <p:nvPr/>
              </p:nvSpPr>
              <p:spPr bwMode="auto">
                <a:xfrm flipH="1">
                  <a:off x="699" y="257"/>
                  <a:ext cx="24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5" name="Line 863"/>
                <p:cNvSpPr>
                  <a:spLocks noChangeShapeType="1"/>
                </p:cNvSpPr>
                <p:nvPr/>
              </p:nvSpPr>
              <p:spPr bwMode="auto">
                <a:xfrm flipH="1">
                  <a:off x="723" y="249"/>
                  <a:ext cx="25" cy="8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6" name="Line 864"/>
                <p:cNvSpPr>
                  <a:spLocks noChangeShapeType="1"/>
                </p:cNvSpPr>
                <p:nvPr/>
              </p:nvSpPr>
              <p:spPr bwMode="auto">
                <a:xfrm flipH="1">
                  <a:off x="748" y="242"/>
                  <a:ext cx="25" cy="7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7" name="Line 865"/>
                <p:cNvSpPr>
                  <a:spLocks noChangeShapeType="1"/>
                </p:cNvSpPr>
                <p:nvPr/>
              </p:nvSpPr>
              <p:spPr bwMode="auto">
                <a:xfrm flipH="1">
                  <a:off x="773" y="236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8" name="Line 866"/>
                <p:cNvSpPr>
                  <a:spLocks noChangeShapeType="1"/>
                </p:cNvSpPr>
                <p:nvPr/>
              </p:nvSpPr>
              <p:spPr bwMode="auto">
                <a:xfrm flipH="1">
                  <a:off x="798" y="230"/>
                  <a:ext cx="25" cy="6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19" name="Line 867"/>
                <p:cNvSpPr>
                  <a:spLocks noChangeShapeType="1"/>
                </p:cNvSpPr>
                <p:nvPr/>
              </p:nvSpPr>
              <p:spPr bwMode="auto">
                <a:xfrm flipH="1">
                  <a:off x="823" y="225"/>
                  <a:ext cx="26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0" name="Line 868"/>
                <p:cNvSpPr>
                  <a:spLocks noChangeShapeType="1"/>
                </p:cNvSpPr>
                <p:nvPr/>
              </p:nvSpPr>
              <p:spPr bwMode="auto">
                <a:xfrm flipH="1">
                  <a:off x="849" y="221"/>
                  <a:ext cx="2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1" name="Line 869"/>
                <p:cNvSpPr>
                  <a:spLocks noChangeShapeType="1"/>
                </p:cNvSpPr>
                <p:nvPr/>
              </p:nvSpPr>
              <p:spPr bwMode="auto">
                <a:xfrm flipH="1">
                  <a:off x="874" y="219"/>
                  <a:ext cx="26" cy="2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2" name="Line 870"/>
                <p:cNvSpPr>
                  <a:spLocks noChangeShapeType="1"/>
                </p:cNvSpPr>
                <p:nvPr/>
              </p:nvSpPr>
              <p:spPr bwMode="auto">
                <a:xfrm flipH="1">
                  <a:off x="900" y="216"/>
                  <a:ext cx="2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3" name="Line 871"/>
                <p:cNvSpPr>
                  <a:spLocks noChangeShapeType="1"/>
                </p:cNvSpPr>
                <p:nvPr/>
              </p:nvSpPr>
              <p:spPr bwMode="auto">
                <a:xfrm flipH="1">
                  <a:off x="925" y="215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4" name="Line 872"/>
                <p:cNvSpPr>
                  <a:spLocks noChangeShapeType="1"/>
                </p:cNvSpPr>
                <p:nvPr/>
              </p:nvSpPr>
              <p:spPr bwMode="auto">
                <a:xfrm flipH="1">
                  <a:off x="951" y="214"/>
                  <a:ext cx="26" cy="1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5" name="Line 873"/>
                <p:cNvSpPr>
                  <a:spLocks noChangeShapeType="1"/>
                </p:cNvSpPr>
                <p:nvPr/>
              </p:nvSpPr>
              <p:spPr bwMode="auto">
                <a:xfrm flipV="1">
                  <a:off x="1475" y="38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6" name="Line 874"/>
                <p:cNvSpPr>
                  <a:spLocks noChangeShapeType="1"/>
                </p:cNvSpPr>
                <p:nvPr/>
              </p:nvSpPr>
              <p:spPr bwMode="auto">
                <a:xfrm flipV="1">
                  <a:off x="1464" y="402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7" name="Line 875"/>
                <p:cNvSpPr>
                  <a:spLocks noChangeShapeType="1"/>
                </p:cNvSpPr>
                <p:nvPr/>
              </p:nvSpPr>
              <p:spPr bwMode="auto">
                <a:xfrm flipV="1">
                  <a:off x="1454" y="41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8" name="Line 876"/>
                <p:cNvSpPr>
                  <a:spLocks noChangeShapeType="1"/>
                </p:cNvSpPr>
                <p:nvPr/>
              </p:nvSpPr>
              <p:spPr bwMode="auto">
                <a:xfrm flipV="1">
                  <a:off x="1444" y="42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29" name="Line 877"/>
                <p:cNvSpPr>
                  <a:spLocks noChangeShapeType="1"/>
                </p:cNvSpPr>
                <p:nvPr/>
              </p:nvSpPr>
              <p:spPr bwMode="auto">
                <a:xfrm flipV="1">
                  <a:off x="1434" y="44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0" name="Line 878"/>
                <p:cNvSpPr>
                  <a:spLocks noChangeShapeType="1"/>
                </p:cNvSpPr>
                <p:nvPr/>
              </p:nvSpPr>
              <p:spPr bwMode="auto">
                <a:xfrm flipV="1">
                  <a:off x="1424" y="45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1" name="Line 879"/>
                <p:cNvSpPr>
                  <a:spLocks noChangeShapeType="1"/>
                </p:cNvSpPr>
                <p:nvPr/>
              </p:nvSpPr>
              <p:spPr bwMode="auto">
                <a:xfrm flipV="1">
                  <a:off x="1413" y="467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2" name="Line 880"/>
                <p:cNvSpPr>
                  <a:spLocks noChangeShapeType="1"/>
                </p:cNvSpPr>
                <p:nvPr/>
              </p:nvSpPr>
              <p:spPr bwMode="auto">
                <a:xfrm flipV="1">
                  <a:off x="1403" y="479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3" name="Line 881"/>
                <p:cNvSpPr>
                  <a:spLocks noChangeShapeType="1"/>
                </p:cNvSpPr>
                <p:nvPr/>
              </p:nvSpPr>
              <p:spPr bwMode="auto">
                <a:xfrm flipV="1">
                  <a:off x="1393" y="493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4" name="Line 882"/>
                <p:cNvSpPr>
                  <a:spLocks noChangeShapeType="1"/>
                </p:cNvSpPr>
                <p:nvPr/>
              </p:nvSpPr>
              <p:spPr bwMode="auto">
                <a:xfrm flipV="1">
                  <a:off x="1383" y="50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5" name="Line 883"/>
                <p:cNvSpPr>
                  <a:spLocks noChangeShapeType="1"/>
                </p:cNvSpPr>
                <p:nvPr/>
              </p:nvSpPr>
              <p:spPr bwMode="auto">
                <a:xfrm flipV="1">
                  <a:off x="1372" y="518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6" name="Line 884"/>
                <p:cNvSpPr>
                  <a:spLocks noChangeShapeType="1"/>
                </p:cNvSpPr>
                <p:nvPr/>
              </p:nvSpPr>
              <p:spPr bwMode="auto">
                <a:xfrm flipV="1">
                  <a:off x="1362" y="53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7" name="Line 885"/>
                <p:cNvSpPr>
                  <a:spLocks noChangeShapeType="1"/>
                </p:cNvSpPr>
                <p:nvPr/>
              </p:nvSpPr>
              <p:spPr bwMode="auto">
                <a:xfrm flipV="1">
                  <a:off x="1352" y="54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8" name="Line 886"/>
                <p:cNvSpPr>
                  <a:spLocks noChangeShapeType="1"/>
                </p:cNvSpPr>
                <p:nvPr/>
              </p:nvSpPr>
              <p:spPr bwMode="auto">
                <a:xfrm flipV="1">
                  <a:off x="1342" y="55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39" name="Line 887"/>
                <p:cNvSpPr>
                  <a:spLocks noChangeShapeType="1"/>
                </p:cNvSpPr>
                <p:nvPr/>
              </p:nvSpPr>
              <p:spPr bwMode="auto">
                <a:xfrm flipV="1">
                  <a:off x="1331" y="57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0" name="Line 888"/>
                <p:cNvSpPr>
                  <a:spLocks noChangeShapeType="1"/>
                </p:cNvSpPr>
                <p:nvPr/>
              </p:nvSpPr>
              <p:spPr bwMode="auto">
                <a:xfrm flipV="1">
                  <a:off x="1321" y="58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1" name="Line 889"/>
                <p:cNvSpPr>
                  <a:spLocks noChangeShapeType="1"/>
                </p:cNvSpPr>
                <p:nvPr/>
              </p:nvSpPr>
              <p:spPr bwMode="auto">
                <a:xfrm flipV="1">
                  <a:off x="1311" y="59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2" name="Line 890"/>
                <p:cNvSpPr>
                  <a:spLocks noChangeShapeType="1"/>
                </p:cNvSpPr>
                <p:nvPr/>
              </p:nvSpPr>
              <p:spPr bwMode="auto">
                <a:xfrm flipV="1">
                  <a:off x="1300" y="609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3" name="Line 891"/>
                <p:cNvSpPr>
                  <a:spLocks noChangeShapeType="1"/>
                </p:cNvSpPr>
                <p:nvPr/>
              </p:nvSpPr>
              <p:spPr bwMode="auto">
                <a:xfrm flipV="1">
                  <a:off x="1290" y="622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4" name="Line 892"/>
                <p:cNvSpPr>
                  <a:spLocks noChangeShapeType="1"/>
                </p:cNvSpPr>
                <p:nvPr/>
              </p:nvSpPr>
              <p:spPr bwMode="auto">
                <a:xfrm flipV="1">
                  <a:off x="1280" y="634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5" name="Line 893"/>
                <p:cNvSpPr>
                  <a:spLocks noChangeShapeType="1"/>
                </p:cNvSpPr>
                <p:nvPr/>
              </p:nvSpPr>
              <p:spPr bwMode="auto">
                <a:xfrm flipV="1">
                  <a:off x="1270" y="648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6" name="Line 894"/>
                <p:cNvSpPr>
                  <a:spLocks noChangeShapeType="1"/>
                </p:cNvSpPr>
                <p:nvPr/>
              </p:nvSpPr>
              <p:spPr bwMode="auto">
                <a:xfrm flipV="1">
                  <a:off x="1259" y="66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7" name="Line 895"/>
                <p:cNvSpPr>
                  <a:spLocks noChangeShapeType="1"/>
                </p:cNvSpPr>
                <p:nvPr/>
              </p:nvSpPr>
              <p:spPr bwMode="auto">
                <a:xfrm flipV="1">
                  <a:off x="1249" y="67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8" name="Line 896"/>
                <p:cNvSpPr>
                  <a:spLocks noChangeShapeType="1"/>
                </p:cNvSpPr>
                <p:nvPr/>
              </p:nvSpPr>
              <p:spPr bwMode="auto">
                <a:xfrm flipV="1">
                  <a:off x="1239" y="68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49" name="Line 897"/>
                <p:cNvSpPr>
                  <a:spLocks noChangeShapeType="1"/>
                </p:cNvSpPr>
                <p:nvPr/>
              </p:nvSpPr>
              <p:spPr bwMode="auto">
                <a:xfrm flipV="1">
                  <a:off x="1229" y="69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0" name="Line 898"/>
                <p:cNvSpPr>
                  <a:spLocks noChangeShapeType="1"/>
                </p:cNvSpPr>
                <p:nvPr/>
              </p:nvSpPr>
              <p:spPr bwMode="auto">
                <a:xfrm flipV="1">
                  <a:off x="1219" y="71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1" name="Line 899"/>
                <p:cNvSpPr>
                  <a:spLocks noChangeShapeType="1"/>
                </p:cNvSpPr>
                <p:nvPr/>
              </p:nvSpPr>
              <p:spPr bwMode="auto">
                <a:xfrm flipV="1">
                  <a:off x="1208" y="72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2" name="Line 900"/>
                <p:cNvSpPr>
                  <a:spLocks noChangeShapeType="1"/>
                </p:cNvSpPr>
                <p:nvPr/>
              </p:nvSpPr>
              <p:spPr bwMode="auto">
                <a:xfrm flipV="1">
                  <a:off x="1198" y="73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3" name="Line 901"/>
                <p:cNvSpPr>
                  <a:spLocks noChangeShapeType="1"/>
                </p:cNvSpPr>
                <p:nvPr/>
              </p:nvSpPr>
              <p:spPr bwMode="auto">
                <a:xfrm flipV="1">
                  <a:off x="1188" y="75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4" name="Line 902"/>
                <p:cNvSpPr>
                  <a:spLocks noChangeShapeType="1"/>
                </p:cNvSpPr>
                <p:nvPr/>
              </p:nvSpPr>
              <p:spPr bwMode="auto">
                <a:xfrm flipV="1">
                  <a:off x="1178" y="76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5" name="Line 903"/>
                <p:cNvSpPr>
                  <a:spLocks noChangeShapeType="1"/>
                </p:cNvSpPr>
                <p:nvPr/>
              </p:nvSpPr>
              <p:spPr bwMode="auto">
                <a:xfrm flipV="1">
                  <a:off x="1167" y="777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6" name="Line 904"/>
                <p:cNvSpPr>
                  <a:spLocks noChangeShapeType="1"/>
                </p:cNvSpPr>
                <p:nvPr/>
              </p:nvSpPr>
              <p:spPr bwMode="auto">
                <a:xfrm flipV="1">
                  <a:off x="1157" y="79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7" name="Line 905"/>
                <p:cNvSpPr>
                  <a:spLocks noChangeShapeType="1"/>
                </p:cNvSpPr>
                <p:nvPr/>
              </p:nvSpPr>
              <p:spPr bwMode="auto">
                <a:xfrm flipV="1">
                  <a:off x="1147" y="80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8" name="Line 906"/>
                <p:cNvSpPr>
                  <a:spLocks noChangeShapeType="1"/>
                </p:cNvSpPr>
                <p:nvPr/>
              </p:nvSpPr>
              <p:spPr bwMode="auto">
                <a:xfrm flipV="1">
                  <a:off x="1136" y="816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59" name="Line 907"/>
                <p:cNvSpPr>
                  <a:spLocks noChangeShapeType="1"/>
                </p:cNvSpPr>
                <p:nvPr/>
              </p:nvSpPr>
              <p:spPr bwMode="auto">
                <a:xfrm flipV="1">
                  <a:off x="1126" y="82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0" name="Line 908"/>
                <p:cNvSpPr>
                  <a:spLocks noChangeShapeType="1"/>
                </p:cNvSpPr>
                <p:nvPr/>
              </p:nvSpPr>
              <p:spPr bwMode="auto">
                <a:xfrm flipV="1">
                  <a:off x="1116" y="84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1" name="Line 909"/>
                <p:cNvSpPr>
                  <a:spLocks noChangeShapeType="1"/>
                </p:cNvSpPr>
                <p:nvPr/>
              </p:nvSpPr>
              <p:spPr bwMode="auto">
                <a:xfrm flipV="1">
                  <a:off x="1106" y="85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2" name="Line 910"/>
                <p:cNvSpPr>
                  <a:spLocks noChangeShapeType="1"/>
                </p:cNvSpPr>
                <p:nvPr/>
              </p:nvSpPr>
              <p:spPr bwMode="auto">
                <a:xfrm flipV="1">
                  <a:off x="1095" y="867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3" name="Line 911"/>
                <p:cNvSpPr>
                  <a:spLocks noChangeShapeType="1"/>
                </p:cNvSpPr>
                <p:nvPr/>
              </p:nvSpPr>
              <p:spPr bwMode="auto">
                <a:xfrm flipV="1">
                  <a:off x="1085" y="88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4" name="Line 912"/>
                <p:cNvSpPr>
                  <a:spLocks noChangeShapeType="1"/>
                </p:cNvSpPr>
                <p:nvPr/>
              </p:nvSpPr>
              <p:spPr bwMode="auto">
                <a:xfrm flipV="1">
                  <a:off x="1075" y="89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5" name="Line 913"/>
                <p:cNvSpPr>
                  <a:spLocks noChangeShapeType="1"/>
                </p:cNvSpPr>
                <p:nvPr/>
              </p:nvSpPr>
              <p:spPr bwMode="auto">
                <a:xfrm flipV="1">
                  <a:off x="1065" y="90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6" name="Line 914"/>
                <p:cNvSpPr>
                  <a:spLocks noChangeShapeType="1"/>
                </p:cNvSpPr>
                <p:nvPr/>
              </p:nvSpPr>
              <p:spPr bwMode="auto">
                <a:xfrm flipV="1">
                  <a:off x="1055" y="91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7" name="Line 915"/>
                <p:cNvSpPr>
                  <a:spLocks noChangeShapeType="1"/>
                </p:cNvSpPr>
                <p:nvPr/>
              </p:nvSpPr>
              <p:spPr bwMode="auto">
                <a:xfrm flipV="1">
                  <a:off x="1044" y="932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8" name="Line 916"/>
                <p:cNvSpPr>
                  <a:spLocks noChangeShapeType="1"/>
                </p:cNvSpPr>
                <p:nvPr/>
              </p:nvSpPr>
              <p:spPr bwMode="auto">
                <a:xfrm flipV="1">
                  <a:off x="1034" y="94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69" name="Line 917"/>
                <p:cNvSpPr>
                  <a:spLocks noChangeShapeType="1"/>
                </p:cNvSpPr>
                <p:nvPr/>
              </p:nvSpPr>
              <p:spPr bwMode="auto">
                <a:xfrm flipV="1">
                  <a:off x="1024" y="95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0" name="Line 918"/>
                <p:cNvSpPr>
                  <a:spLocks noChangeShapeType="1"/>
                </p:cNvSpPr>
                <p:nvPr/>
              </p:nvSpPr>
              <p:spPr bwMode="auto">
                <a:xfrm flipV="1">
                  <a:off x="1014" y="97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1" name="Line 919"/>
                <p:cNvSpPr>
                  <a:spLocks noChangeShapeType="1"/>
                </p:cNvSpPr>
                <p:nvPr/>
              </p:nvSpPr>
              <p:spPr bwMode="auto">
                <a:xfrm flipV="1">
                  <a:off x="1003" y="98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2" name="Line 920"/>
                <p:cNvSpPr>
                  <a:spLocks noChangeShapeType="1"/>
                </p:cNvSpPr>
                <p:nvPr/>
              </p:nvSpPr>
              <p:spPr bwMode="auto">
                <a:xfrm flipV="1">
                  <a:off x="993" y="99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3" name="Line 921"/>
                <p:cNvSpPr>
                  <a:spLocks noChangeShapeType="1"/>
                </p:cNvSpPr>
                <p:nvPr/>
              </p:nvSpPr>
              <p:spPr bwMode="auto">
                <a:xfrm flipV="1">
                  <a:off x="983" y="100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4" name="Line 922"/>
                <p:cNvSpPr>
                  <a:spLocks noChangeShapeType="1"/>
                </p:cNvSpPr>
                <p:nvPr/>
              </p:nvSpPr>
              <p:spPr bwMode="auto">
                <a:xfrm>
                  <a:off x="1475" y="164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5" name="Line 923"/>
                <p:cNvSpPr>
                  <a:spLocks noChangeShapeType="1"/>
                </p:cNvSpPr>
                <p:nvPr/>
              </p:nvSpPr>
              <p:spPr bwMode="auto">
                <a:xfrm>
                  <a:off x="1464" y="1629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6" name="Line 924"/>
                <p:cNvSpPr>
                  <a:spLocks noChangeShapeType="1"/>
                </p:cNvSpPr>
                <p:nvPr/>
              </p:nvSpPr>
              <p:spPr bwMode="auto">
                <a:xfrm>
                  <a:off x="1454" y="1617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7" name="Line 925"/>
                <p:cNvSpPr>
                  <a:spLocks noChangeShapeType="1"/>
                </p:cNvSpPr>
                <p:nvPr/>
              </p:nvSpPr>
              <p:spPr bwMode="auto">
                <a:xfrm>
                  <a:off x="1444" y="1603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8" name="Line 926"/>
                <p:cNvSpPr>
                  <a:spLocks noChangeShapeType="1"/>
                </p:cNvSpPr>
                <p:nvPr/>
              </p:nvSpPr>
              <p:spPr bwMode="auto">
                <a:xfrm>
                  <a:off x="1434" y="159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79" name="Line 927"/>
                <p:cNvSpPr>
                  <a:spLocks noChangeShapeType="1"/>
                </p:cNvSpPr>
                <p:nvPr/>
              </p:nvSpPr>
              <p:spPr bwMode="auto">
                <a:xfrm>
                  <a:off x="1424" y="157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0" name="Line 928"/>
                <p:cNvSpPr>
                  <a:spLocks noChangeShapeType="1"/>
                </p:cNvSpPr>
                <p:nvPr/>
              </p:nvSpPr>
              <p:spPr bwMode="auto">
                <a:xfrm>
                  <a:off x="1413" y="156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1" name="Line 929"/>
                <p:cNvSpPr>
                  <a:spLocks noChangeShapeType="1"/>
                </p:cNvSpPr>
                <p:nvPr/>
              </p:nvSpPr>
              <p:spPr bwMode="auto">
                <a:xfrm>
                  <a:off x="1403" y="155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2" name="Line 930"/>
                <p:cNvSpPr>
                  <a:spLocks noChangeShapeType="1"/>
                </p:cNvSpPr>
                <p:nvPr/>
              </p:nvSpPr>
              <p:spPr bwMode="auto">
                <a:xfrm>
                  <a:off x="1393" y="153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3" name="Line 931"/>
                <p:cNvSpPr>
                  <a:spLocks noChangeShapeType="1"/>
                </p:cNvSpPr>
                <p:nvPr/>
              </p:nvSpPr>
              <p:spPr bwMode="auto">
                <a:xfrm>
                  <a:off x="1383" y="1526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4" name="Line 932"/>
                <p:cNvSpPr>
                  <a:spLocks noChangeShapeType="1"/>
                </p:cNvSpPr>
                <p:nvPr/>
              </p:nvSpPr>
              <p:spPr bwMode="auto">
                <a:xfrm>
                  <a:off x="1372" y="151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5" name="Line 933"/>
                <p:cNvSpPr>
                  <a:spLocks noChangeShapeType="1"/>
                </p:cNvSpPr>
                <p:nvPr/>
              </p:nvSpPr>
              <p:spPr bwMode="auto">
                <a:xfrm>
                  <a:off x="1362" y="150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6" name="Line 934"/>
                <p:cNvSpPr>
                  <a:spLocks noChangeShapeType="1"/>
                </p:cNvSpPr>
                <p:nvPr/>
              </p:nvSpPr>
              <p:spPr bwMode="auto">
                <a:xfrm>
                  <a:off x="1352" y="148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7" name="Line 935"/>
                <p:cNvSpPr>
                  <a:spLocks noChangeShapeType="1"/>
                </p:cNvSpPr>
                <p:nvPr/>
              </p:nvSpPr>
              <p:spPr bwMode="auto">
                <a:xfrm>
                  <a:off x="1342" y="147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8" name="Line 936"/>
                <p:cNvSpPr>
                  <a:spLocks noChangeShapeType="1"/>
                </p:cNvSpPr>
                <p:nvPr/>
              </p:nvSpPr>
              <p:spPr bwMode="auto">
                <a:xfrm>
                  <a:off x="1331" y="1462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89" name="Line 937"/>
                <p:cNvSpPr>
                  <a:spLocks noChangeShapeType="1"/>
                </p:cNvSpPr>
                <p:nvPr/>
              </p:nvSpPr>
              <p:spPr bwMode="auto">
                <a:xfrm>
                  <a:off x="1321" y="1448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0" name="Line 938"/>
                <p:cNvSpPr>
                  <a:spLocks noChangeShapeType="1"/>
                </p:cNvSpPr>
                <p:nvPr/>
              </p:nvSpPr>
              <p:spPr bwMode="auto">
                <a:xfrm>
                  <a:off x="1311" y="1436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1" name="Line 939"/>
                <p:cNvSpPr>
                  <a:spLocks noChangeShapeType="1"/>
                </p:cNvSpPr>
                <p:nvPr/>
              </p:nvSpPr>
              <p:spPr bwMode="auto">
                <a:xfrm>
                  <a:off x="1300" y="1423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2" name="Line 940"/>
                <p:cNvSpPr>
                  <a:spLocks noChangeShapeType="1"/>
                </p:cNvSpPr>
                <p:nvPr/>
              </p:nvSpPr>
              <p:spPr bwMode="auto">
                <a:xfrm>
                  <a:off x="1290" y="141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3" name="Line 941"/>
                <p:cNvSpPr>
                  <a:spLocks noChangeShapeType="1"/>
                </p:cNvSpPr>
                <p:nvPr/>
              </p:nvSpPr>
              <p:spPr bwMode="auto">
                <a:xfrm>
                  <a:off x="1280" y="139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4" name="Line 942"/>
                <p:cNvSpPr>
                  <a:spLocks noChangeShapeType="1"/>
                </p:cNvSpPr>
                <p:nvPr/>
              </p:nvSpPr>
              <p:spPr bwMode="auto">
                <a:xfrm>
                  <a:off x="1270" y="138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5" name="Line 943"/>
                <p:cNvSpPr>
                  <a:spLocks noChangeShapeType="1"/>
                </p:cNvSpPr>
                <p:nvPr/>
              </p:nvSpPr>
              <p:spPr bwMode="auto">
                <a:xfrm>
                  <a:off x="1259" y="1371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6" name="Line 944"/>
                <p:cNvSpPr>
                  <a:spLocks noChangeShapeType="1"/>
                </p:cNvSpPr>
                <p:nvPr/>
              </p:nvSpPr>
              <p:spPr bwMode="auto">
                <a:xfrm>
                  <a:off x="1249" y="135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7" name="Line 945"/>
                <p:cNvSpPr>
                  <a:spLocks noChangeShapeType="1"/>
                </p:cNvSpPr>
                <p:nvPr/>
              </p:nvSpPr>
              <p:spPr bwMode="auto">
                <a:xfrm>
                  <a:off x="1239" y="134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8" name="Line 946"/>
                <p:cNvSpPr>
                  <a:spLocks noChangeShapeType="1"/>
                </p:cNvSpPr>
                <p:nvPr/>
              </p:nvSpPr>
              <p:spPr bwMode="auto">
                <a:xfrm>
                  <a:off x="1229" y="133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499" name="Line 947"/>
                <p:cNvSpPr>
                  <a:spLocks noChangeShapeType="1"/>
                </p:cNvSpPr>
                <p:nvPr/>
              </p:nvSpPr>
              <p:spPr bwMode="auto">
                <a:xfrm>
                  <a:off x="1219" y="131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0" name="Line 948"/>
                <p:cNvSpPr>
                  <a:spLocks noChangeShapeType="1"/>
                </p:cNvSpPr>
                <p:nvPr/>
              </p:nvSpPr>
              <p:spPr bwMode="auto">
                <a:xfrm>
                  <a:off x="1208" y="1307"/>
                  <a:ext cx="11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1" name="Line 949"/>
                <p:cNvSpPr>
                  <a:spLocks noChangeShapeType="1"/>
                </p:cNvSpPr>
                <p:nvPr/>
              </p:nvSpPr>
              <p:spPr bwMode="auto">
                <a:xfrm>
                  <a:off x="1198" y="1293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2" name="Line 950"/>
                <p:cNvSpPr>
                  <a:spLocks noChangeShapeType="1"/>
                </p:cNvSpPr>
                <p:nvPr/>
              </p:nvSpPr>
              <p:spPr bwMode="auto">
                <a:xfrm>
                  <a:off x="1188" y="1281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3" name="Line 951"/>
                <p:cNvSpPr>
                  <a:spLocks noChangeShapeType="1"/>
                </p:cNvSpPr>
                <p:nvPr/>
              </p:nvSpPr>
              <p:spPr bwMode="auto">
                <a:xfrm>
                  <a:off x="1178" y="1268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4" name="Line 952"/>
                <p:cNvSpPr>
                  <a:spLocks noChangeShapeType="1"/>
                </p:cNvSpPr>
                <p:nvPr/>
              </p:nvSpPr>
              <p:spPr bwMode="auto">
                <a:xfrm>
                  <a:off x="1167" y="1255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5" name="Line 953"/>
                <p:cNvSpPr>
                  <a:spLocks noChangeShapeType="1"/>
                </p:cNvSpPr>
                <p:nvPr/>
              </p:nvSpPr>
              <p:spPr bwMode="auto">
                <a:xfrm>
                  <a:off x="1157" y="124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6" name="Line 954"/>
                <p:cNvSpPr>
                  <a:spLocks noChangeShapeType="1"/>
                </p:cNvSpPr>
                <p:nvPr/>
              </p:nvSpPr>
              <p:spPr bwMode="auto">
                <a:xfrm>
                  <a:off x="1147" y="1229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7" name="Line 955"/>
                <p:cNvSpPr>
                  <a:spLocks noChangeShapeType="1"/>
                </p:cNvSpPr>
                <p:nvPr/>
              </p:nvSpPr>
              <p:spPr bwMode="auto">
                <a:xfrm>
                  <a:off x="1136" y="1216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8" name="Line 956"/>
                <p:cNvSpPr>
                  <a:spLocks noChangeShapeType="1"/>
                </p:cNvSpPr>
                <p:nvPr/>
              </p:nvSpPr>
              <p:spPr bwMode="auto">
                <a:xfrm>
                  <a:off x="1126" y="120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09" name="Line 957"/>
                <p:cNvSpPr>
                  <a:spLocks noChangeShapeType="1"/>
                </p:cNvSpPr>
                <p:nvPr/>
              </p:nvSpPr>
              <p:spPr bwMode="auto">
                <a:xfrm>
                  <a:off x="1116" y="1190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0" name="Line 958"/>
                <p:cNvSpPr>
                  <a:spLocks noChangeShapeType="1"/>
                </p:cNvSpPr>
                <p:nvPr/>
              </p:nvSpPr>
              <p:spPr bwMode="auto">
                <a:xfrm>
                  <a:off x="1106" y="117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1" name="Line 959"/>
                <p:cNvSpPr>
                  <a:spLocks noChangeShapeType="1"/>
                </p:cNvSpPr>
                <p:nvPr/>
              </p:nvSpPr>
              <p:spPr bwMode="auto">
                <a:xfrm>
                  <a:off x="1095" y="1164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2" name="Line 960"/>
                <p:cNvSpPr>
                  <a:spLocks noChangeShapeType="1"/>
                </p:cNvSpPr>
                <p:nvPr/>
              </p:nvSpPr>
              <p:spPr bwMode="auto">
                <a:xfrm>
                  <a:off x="1085" y="1152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3" name="Line 961"/>
                <p:cNvSpPr>
                  <a:spLocks noChangeShapeType="1"/>
                </p:cNvSpPr>
                <p:nvPr/>
              </p:nvSpPr>
              <p:spPr bwMode="auto">
                <a:xfrm>
                  <a:off x="1075" y="1138"/>
                  <a:ext cx="10" cy="14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4" name="Line 962"/>
                <p:cNvSpPr>
                  <a:spLocks noChangeShapeType="1"/>
                </p:cNvSpPr>
                <p:nvPr/>
              </p:nvSpPr>
              <p:spPr bwMode="auto">
                <a:xfrm>
                  <a:off x="1065" y="1126"/>
                  <a:ext cx="10" cy="12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5" name="Line 963"/>
                <p:cNvSpPr>
                  <a:spLocks noChangeShapeType="1"/>
                </p:cNvSpPr>
                <p:nvPr/>
              </p:nvSpPr>
              <p:spPr bwMode="auto">
                <a:xfrm>
                  <a:off x="1055" y="1113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6" name="Line 964"/>
                <p:cNvSpPr>
                  <a:spLocks noChangeShapeType="1"/>
                </p:cNvSpPr>
                <p:nvPr/>
              </p:nvSpPr>
              <p:spPr bwMode="auto">
                <a:xfrm>
                  <a:off x="1044" y="1100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7" name="Line 965"/>
                <p:cNvSpPr>
                  <a:spLocks noChangeShapeType="1"/>
                </p:cNvSpPr>
                <p:nvPr/>
              </p:nvSpPr>
              <p:spPr bwMode="auto">
                <a:xfrm>
                  <a:off x="1034" y="1087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8" name="Line 966"/>
                <p:cNvSpPr>
                  <a:spLocks noChangeShapeType="1"/>
                </p:cNvSpPr>
                <p:nvPr/>
              </p:nvSpPr>
              <p:spPr bwMode="auto">
                <a:xfrm>
                  <a:off x="1024" y="1074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19" name="Line 967"/>
                <p:cNvSpPr>
                  <a:spLocks noChangeShapeType="1"/>
                </p:cNvSpPr>
                <p:nvPr/>
              </p:nvSpPr>
              <p:spPr bwMode="auto">
                <a:xfrm>
                  <a:off x="1014" y="1061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0" name="Line 968"/>
                <p:cNvSpPr>
                  <a:spLocks noChangeShapeType="1"/>
                </p:cNvSpPr>
                <p:nvPr/>
              </p:nvSpPr>
              <p:spPr bwMode="auto">
                <a:xfrm>
                  <a:off x="1003" y="1048"/>
                  <a:ext cx="11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1" name="Line 969"/>
                <p:cNvSpPr>
                  <a:spLocks noChangeShapeType="1"/>
                </p:cNvSpPr>
                <p:nvPr/>
              </p:nvSpPr>
              <p:spPr bwMode="auto">
                <a:xfrm>
                  <a:off x="993" y="1035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2" name="Line 970"/>
                <p:cNvSpPr>
                  <a:spLocks noChangeShapeType="1"/>
                </p:cNvSpPr>
                <p:nvPr/>
              </p:nvSpPr>
              <p:spPr bwMode="auto">
                <a:xfrm>
                  <a:off x="983" y="1022"/>
                  <a:ext cx="10" cy="13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prstDash val="sysDot"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3" name="Line 971"/>
                <p:cNvSpPr>
                  <a:spLocks noChangeShapeType="1"/>
                </p:cNvSpPr>
                <p:nvPr/>
              </p:nvSpPr>
              <p:spPr bwMode="auto">
                <a:xfrm flipV="1">
                  <a:off x="983" y="21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524" name="Line 972"/>
                <p:cNvSpPr>
                  <a:spLocks noChangeShapeType="1"/>
                </p:cNvSpPr>
                <p:nvPr/>
              </p:nvSpPr>
              <p:spPr bwMode="auto">
                <a:xfrm flipV="1">
                  <a:off x="983" y="24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973"/>
              <p:cNvGrpSpPr>
                <a:grpSpLocks/>
              </p:cNvGrpSpPr>
              <p:nvPr/>
            </p:nvGrpSpPr>
            <p:grpSpPr bwMode="auto">
              <a:xfrm>
                <a:off x="870" y="211"/>
                <a:ext cx="823" cy="1632"/>
                <a:chOff x="977" y="206"/>
                <a:chExt cx="823" cy="1632"/>
              </a:xfrm>
            </p:grpSpPr>
            <p:sp>
              <p:nvSpPr>
                <p:cNvPr id="125" name="Line 974"/>
                <p:cNvSpPr>
                  <a:spLocks noChangeShapeType="1"/>
                </p:cNvSpPr>
                <p:nvPr/>
              </p:nvSpPr>
              <p:spPr bwMode="auto">
                <a:xfrm flipV="1">
                  <a:off x="983" y="28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6" name="Line 975"/>
                <p:cNvSpPr>
                  <a:spLocks noChangeShapeType="1"/>
                </p:cNvSpPr>
                <p:nvPr/>
              </p:nvSpPr>
              <p:spPr bwMode="auto">
                <a:xfrm flipV="1">
                  <a:off x="983" y="31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7" name="Line 976"/>
                <p:cNvSpPr>
                  <a:spLocks noChangeShapeType="1"/>
                </p:cNvSpPr>
                <p:nvPr/>
              </p:nvSpPr>
              <p:spPr bwMode="auto">
                <a:xfrm flipV="1">
                  <a:off x="983" y="34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8" name="Line 977"/>
                <p:cNvSpPr>
                  <a:spLocks noChangeShapeType="1"/>
                </p:cNvSpPr>
                <p:nvPr/>
              </p:nvSpPr>
              <p:spPr bwMode="auto">
                <a:xfrm flipV="1">
                  <a:off x="983" y="37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9" name="Line 978"/>
                <p:cNvSpPr>
                  <a:spLocks noChangeShapeType="1"/>
                </p:cNvSpPr>
                <p:nvPr/>
              </p:nvSpPr>
              <p:spPr bwMode="auto">
                <a:xfrm flipV="1">
                  <a:off x="983" y="41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0" name="Line 979"/>
                <p:cNvSpPr>
                  <a:spLocks noChangeShapeType="1"/>
                </p:cNvSpPr>
                <p:nvPr/>
              </p:nvSpPr>
              <p:spPr bwMode="auto">
                <a:xfrm flipV="1">
                  <a:off x="983" y="44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1" name="Line 980"/>
                <p:cNvSpPr>
                  <a:spLocks noChangeShapeType="1"/>
                </p:cNvSpPr>
                <p:nvPr/>
              </p:nvSpPr>
              <p:spPr bwMode="auto">
                <a:xfrm flipV="1">
                  <a:off x="983" y="47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2" name="Line 981"/>
                <p:cNvSpPr>
                  <a:spLocks noChangeShapeType="1"/>
                </p:cNvSpPr>
                <p:nvPr/>
              </p:nvSpPr>
              <p:spPr bwMode="auto">
                <a:xfrm flipV="1">
                  <a:off x="983" y="51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3" name="Line 982"/>
                <p:cNvSpPr>
                  <a:spLocks noChangeShapeType="1"/>
                </p:cNvSpPr>
                <p:nvPr/>
              </p:nvSpPr>
              <p:spPr bwMode="auto">
                <a:xfrm flipV="1">
                  <a:off x="983" y="54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4" name="Line 983"/>
                <p:cNvSpPr>
                  <a:spLocks noChangeShapeType="1"/>
                </p:cNvSpPr>
                <p:nvPr/>
              </p:nvSpPr>
              <p:spPr bwMode="auto">
                <a:xfrm flipV="1">
                  <a:off x="983" y="57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5" name="Line 984"/>
                <p:cNvSpPr>
                  <a:spLocks noChangeShapeType="1"/>
                </p:cNvSpPr>
                <p:nvPr/>
              </p:nvSpPr>
              <p:spPr bwMode="auto">
                <a:xfrm flipV="1">
                  <a:off x="983" y="61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6" name="Line 985"/>
                <p:cNvSpPr>
                  <a:spLocks noChangeShapeType="1"/>
                </p:cNvSpPr>
                <p:nvPr/>
              </p:nvSpPr>
              <p:spPr bwMode="auto">
                <a:xfrm flipV="1">
                  <a:off x="983" y="64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7" name="Line 986"/>
                <p:cNvSpPr>
                  <a:spLocks noChangeShapeType="1"/>
                </p:cNvSpPr>
                <p:nvPr/>
              </p:nvSpPr>
              <p:spPr bwMode="auto">
                <a:xfrm flipV="1">
                  <a:off x="983" y="67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8" name="Line 987"/>
                <p:cNvSpPr>
                  <a:spLocks noChangeShapeType="1"/>
                </p:cNvSpPr>
                <p:nvPr/>
              </p:nvSpPr>
              <p:spPr bwMode="auto">
                <a:xfrm flipV="1">
                  <a:off x="983" y="70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9" name="Line 988"/>
                <p:cNvSpPr>
                  <a:spLocks noChangeShapeType="1"/>
                </p:cNvSpPr>
                <p:nvPr/>
              </p:nvSpPr>
              <p:spPr bwMode="auto">
                <a:xfrm flipV="1">
                  <a:off x="983" y="74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0" name="Line 989"/>
                <p:cNvSpPr>
                  <a:spLocks noChangeShapeType="1"/>
                </p:cNvSpPr>
                <p:nvPr/>
              </p:nvSpPr>
              <p:spPr bwMode="auto">
                <a:xfrm flipV="1">
                  <a:off x="983" y="77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1" name="Line 990"/>
                <p:cNvSpPr>
                  <a:spLocks noChangeShapeType="1"/>
                </p:cNvSpPr>
                <p:nvPr/>
              </p:nvSpPr>
              <p:spPr bwMode="auto">
                <a:xfrm flipV="1">
                  <a:off x="983" y="80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2" name="Line 991"/>
                <p:cNvSpPr>
                  <a:spLocks noChangeShapeType="1"/>
                </p:cNvSpPr>
                <p:nvPr/>
              </p:nvSpPr>
              <p:spPr bwMode="auto">
                <a:xfrm flipV="1">
                  <a:off x="983" y="84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3" name="Line 992"/>
                <p:cNvSpPr>
                  <a:spLocks noChangeShapeType="1"/>
                </p:cNvSpPr>
                <p:nvPr/>
              </p:nvSpPr>
              <p:spPr bwMode="auto">
                <a:xfrm flipV="1">
                  <a:off x="983" y="87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4" name="Line 993"/>
                <p:cNvSpPr>
                  <a:spLocks noChangeShapeType="1"/>
                </p:cNvSpPr>
                <p:nvPr/>
              </p:nvSpPr>
              <p:spPr bwMode="auto">
                <a:xfrm flipV="1">
                  <a:off x="983" y="90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5" name="Line 994"/>
                <p:cNvSpPr>
                  <a:spLocks noChangeShapeType="1"/>
                </p:cNvSpPr>
                <p:nvPr/>
              </p:nvSpPr>
              <p:spPr bwMode="auto">
                <a:xfrm flipV="1">
                  <a:off x="983" y="94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6" name="Line 995"/>
                <p:cNvSpPr>
                  <a:spLocks noChangeShapeType="1"/>
                </p:cNvSpPr>
                <p:nvPr/>
              </p:nvSpPr>
              <p:spPr bwMode="auto">
                <a:xfrm flipV="1">
                  <a:off x="983" y="973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7" name="Line 996"/>
                <p:cNvSpPr>
                  <a:spLocks noChangeShapeType="1"/>
                </p:cNvSpPr>
                <p:nvPr/>
              </p:nvSpPr>
              <p:spPr bwMode="auto">
                <a:xfrm flipV="1">
                  <a:off x="983" y="1006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8" name="Line 997"/>
                <p:cNvSpPr>
                  <a:spLocks noChangeShapeType="1"/>
                </p:cNvSpPr>
                <p:nvPr/>
              </p:nvSpPr>
              <p:spPr bwMode="auto">
                <a:xfrm flipV="1">
                  <a:off x="983" y="103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9" name="Line 998"/>
                <p:cNvSpPr>
                  <a:spLocks noChangeShapeType="1"/>
                </p:cNvSpPr>
                <p:nvPr/>
              </p:nvSpPr>
              <p:spPr bwMode="auto">
                <a:xfrm flipV="1">
                  <a:off x="983" y="107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0" name="Line 999"/>
                <p:cNvSpPr>
                  <a:spLocks noChangeShapeType="1"/>
                </p:cNvSpPr>
                <p:nvPr/>
              </p:nvSpPr>
              <p:spPr bwMode="auto">
                <a:xfrm flipV="1">
                  <a:off x="983" y="110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1" name="Line 1000"/>
                <p:cNvSpPr>
                  <a:spLocks noChangeShapeType="1"/>
                </p:cNvSpPr>
                <p:nvPr/>
              </p:nvSpPr>
              <p:spPr bwMode="auto">
                <a:xfrm flipV="1">
                  <a:off x="983" y="113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2" name="Line 1001"/>
                <p:cNvSpPr>
                  <a:spLocks noChangeShapeType="1"/>
                </p:cNvSpPr>
                <p:nvPr/>
              </p:nvSpPr>
              <p:spPr bwMode="auto">
                <a:xfrm flipV="1">
                  <a:off x="983" y="117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" name="Line 1002"/>
                <p:cNvSpPr>
                  <a:spLocks noChangeShapeType="1"/>
                </p:cNvSpPr>
                <p:nvPr/>
              </p:nvSpPr>
              <p:spPr bwMode="auto">
                <a:xfrm flipV="1">
                  <a:off x="983" y="120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" name="Line 1003"/>
                <p:cNvSpPr>
                  <a:spLocks noChangeShapeType="1"/>
                </p:cNvSpPr>
                <p:nvPr/>
              </p:nvSpPr>
              <p:spPr bwMode="auto">
                <a:xfrm flipV="1">
                  <a:off x="983" y="123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5" name="Line 1004"/>
                <p:cNvSpPr>
                  <a:spLocks noChangeShapeType="1"/>
                </p:cNvSpPr>
                <p:nvPr/>
              </p:nvSpPr>
              <p:spPr bwMode="auto">
                <a:xfrm flipV="1">
                  <a:off x="983" y="1270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6" name="Line 1005"/>
                <p:cNvSpPr>
                  <a:spLocks noChangeShapeType="1"/>
                </p:cNvSpPr>
                <p:nvPr/>
              </p:nvSpPr>
              <p:spPr bwMode="auto">
                <a:xfrm flipV="1">
                  <a:off x="983" y="1303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7" name="Line 1006"/>
                <p:cNvSpPr>
                  <a:spLocks noChangeShapeType="1"/>
                </p:cNvSpPr>
                <p:nvPr/>
              </p:nvSpPr>
              <p:spPr bwMode="auto">
                <a:xfrm flipV="1">
                  <a:off x="983" y="1335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8" name="Line 1007"/>
                <p:cNvSpPr>
                  <a:spLocks noChangeShapeType="1"/>
                </p:cNvSpPr>
                <p:nvPr/>
              </p:nvSpPr>
              <p:spPr bwMode="auto">
                <a:xfrm flipV="1">
                  <a:off x="983" y="136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9" name="Line 1008"/>
                <p:cNvSpPr>
                  <a:spLocks noChangeShapeType="1"/>
                </p:cNvSpPr>
                <p:nvPr/>
              </p:nvSpPr>
              <p:spPr bwMode="auto">
                <a:xfrm flipV="1">
                  <a:off x="983" y="140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0" name="Line 1009"/>
                <p:cNvSpPr>
                  <a:spLocks noChangeShapeType="1"/>
                </p:cNvSpPr>
                <p:nvPr/>
              </p:nvSpPr>
              <p:spPr bwMode="auto">
                <a:xfrm flipV="1">
                  <a:off x="983" y="1435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1" name="Line 1010"/>
                <p:cNvSpPr>
                  <a:spLocks noChangeShapeType="1"/>
                </p:cNvSpPr>
                <p:nvPr/>
              </p:nvSpPr>
              <p:spPr bwMode="auto">
                <a:xfrm flipV="1">
                  <a:off x="983" y="146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2" name="Line 1011"/>
                <p:cNvSpPr>
                  <a:spLocks noChangeShapeType="1"/>
                </p:cNvSpPr>
                <p:nvPr/>
              </p:nvSpPr>
              <p:spPr bwMode="auto">
                <a:xfrm flipV="1">
                  <a:off x="983" y="1500"/>
                  <a:ext cx="1" cy="3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3" name="Line 1012"/>
                <p:cNvSpPr>
                  <a:spLocks noChangeShapeType="1"/>
                </p:cNvSpPr>
                <p:nvPr/>
              </p:nvSpPr>
              <p:spPr bwMode="auto">
                <a:xfrm flipV="1">
                  <a:off x="983" y="153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4" name="Line 1013"/>
                <p:cNvSpPr>
                  <a:spLocks noChangeShapeType="1"/>
                </p:cNvSpPr>
                <p:nvPr/>
              </p:nvSpPr>
              <p:spPr bwMode="auto">
                <a:xfrm flipV="1">
                  <a:off x="983" y="1567"/>
                  <a:ext cx="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5" name="Line 1014"/>
                <p:cNvSpPr>
                  <a:spLocks noChangeShapeType="1"/>
                </p:cNvSpPr>
                <p:nvPr/>
              </p:nvSpPr>
              <p:spPr bwMode="auto">
                <a:xfrm flipV="1">
                  <a:off x="983" y="1599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6" name="Line 1015"/>
                <p:cNvSpPr>
                  <a:spLocks noChangeShapeType="1"/>
                </p:cNvSpPr>
                <p:nvPr/>
              </p:nvSpPr>
              <p:spPr bwMode="auto">
                <a:xfrm flipV="1">
                  <a:off x="983" y="1632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7" name="Line 1016"/>
                <p:cNvSpPr>
                  <a:spLocks noChangeShapeType="1"/>
                </p:cNvSpPr>
                <p:nvPr/>
              </p:nvSpPr>
              <p:spPr bwMode="auto">
                <a:xfrm flipV="1">
                  <a:off x="983" y="1665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8" name="Line 1017"/>
                <p:cNvSpPr>
                  <a:spLocks noChangeShapeType="1"/>
                </p:cNvSpPr>
                <p:nvPr/>
              </p:nvSpPr>
              <p:spPr bwMode="auto">
                <a:xfrm flipV="1">
                  <a:off x="983" y="1698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9" name="Line 1018"/>
                <p:cNvSpPr>
                  <a:spLocks noChangeShapeType="1"/>
                </p:cNvSpPr>
                <p:nvPr/>
              </p:nvSpPr>
              <p:spPr bwMode="auto">
                <a:xfrm flipV="1">
                  <a:off x="983" y="1731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0" name="Line 1019"/>
                <p:cNvSpPr>
                  <a:spLocks noChangeShapeType="1"/>
                </p:cNvSpPr>
                <p:nvPr/>
              </p:nvSpPr>
              <p:spPr bwMode="auto">
                <a:xfrm flipV="1">
                  <a:off x="983" y="1764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1" name="Line 1020"/>
                <p:cNvSpPr>
                  <a:spLocks noChangeShapeType="1"/>
                </p:cNvSpPr>
                <p:nvPr/>
              </p:nvSpPr>
              <p:spPr bwMode="auto">
                <a:xfrm flipV="1">
                  <a:off x="983" y="1797"/>
                  <a:ext cx="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2" name="Line 1021"/>
                <p:cNvSpPr>
                  <a:spLocks noChangeShapeType="1"/>
                </p:cNvSpPr>
                <p:nvPr/>
              </p:nvSpPr>
              <p:spPr bwMode="auto">
                <a:xfrm flipH="1" flipV="1">
                  <a:off x="1485" y="389"/>
                  <a:ext cx="12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3" name="Line 1022"/>
                <p:cNvSpPr>
                  <a:spLocks noChangeShapeType="1"/>
                </p:cNvSpPr>
                <p:nvPr/>
              </p:nvSpPr>
              <p:spPr bwMode="auto">
                <a:xfrm flipH="1" flipV="1">
                  <a:off x="1497" y="399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4" name="Line 1023"/>
                <p:cNvSpPr>
                  <a:spLocks noChangeShapeType="1"/>
                </p:cNvSpPr>
                <p:nvPr/>
              </p:nvSpPr>
              <p:spPr bwMode="auto">
                <a:xfrm flipH="1" flipV="1">
                  <a:off x="1508" y="408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5" name="Line 1024"/>
                <p:cNvSpPr>
                  <a:spLocks noChangeShapeType="1"/>
                </p:cNvSpPr>
                <p:nvPr/>
              </p:nvSpPr>
              <p:spPr bwMode="auto">
                <a:xfrm flipH="1" flipV="1">
                  <a:off x="1519" y="418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6" name="Line 1025"/>
                <p:cNvSpPr>
                  <a:spLocks noChangeShapeType="1"/>
                </p:cNvSpPr>
                <p:nvPr/>
              </p:nvSpPr>
              <p:spPr bwMode="auto">
                <a:xfrm flipH="1" flipV="1">
                  <a:off x="1530" y="42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7" name="Line 1026"/>
                <p:cNvSpPr>
                  <a:spLocks noChangeShapeType="1"/>
                </p:cNvSpPr>
                <p:nvPr/>
              </p:nvSpPr>
              <p:spPr bwMode="auto">
                <a:xfrm flipH="1" flipV="1">
                  <a:off x="1541" y="437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8" name="Line 1027"/>
                <p:cNvSpPr>
                  <a:spLocks noChangeShapeType="1"/>
                </p:cNvSpPr>
                <p:nvPr/>
              </p:nvSpPr>
              <p:spPr bwMode="auto">
                <a:xfrm flipH="1" flipV="1">
                  <a:off x="1551" y="448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9" name="Line 1028"/>
                <p:cNvSpPr>
                  <a:spLocks noChangeShapeType="1"/>
                </p:cNvSpPr>
                <p:nvPr/>
              </p:nvSpPr>
              <p:spPr bwMode="auto">
                <a:xfrm flipH="1" flipV="1">
                  <a:off x="1561" y="458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0" name="Line 1029"/>
                <p:cNvSpPr>
                  <a:spLocks noChangeShapeType="1"/>
                </p:cNvSpPr>
                <p:nvPr/>
              </p:nvSpPr>
              <p:spPr bwMode="auto">
                <a:xfrm flipH="1" flipV="1">
                  <a:off x="1571" y="469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1" name="Line 1030"/>
                <p:cNvSpPr>
                  <a:spLocks noChangeShapeType="1"/>
                </p:cNvSpPr>
                <p:nvPr/>
              </p:nvSpPr>
              <p:spPr bwMode="auto">
                <a:xfrm flipH="1" flipV="1">
                  <a:off x="1582" y="479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2" name="Line 1031"/>
                <p:cNvSpPr>
                  <a:spLocks noChangeShapeType="1"/>
                </p:cNvSpPr>
                <p:nvPr/>
              </p:nvSpPr>
              <p:spPr bwMode="auto">
                <a:xfrm flipH="1" flipV="1">
                  <a:off x="1591" y="490"/>
                  <a:ext cx="10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3" name="Line 1032"/>
                <p:cNvSpPr>
                  <a:spLocks noChangeShapeType="1"/>
                </p:cNvSpPr>
                <p:nvPr/>
              </p:nvSpPr>
              <p:spPr bwMode="auto">
                <a:xfrm flipH="1" flipV="1">
                  <a:off x="1601" y="502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4" name="Line 1033"/>
                <p:cNvSpPr>
                  <a:spLocks noChangeShapeType="1"/>
                </p:cNvSpPr>
                <p:nvPr/>
              </p:nvSpPr>
              <p:spPr bwMode="auto">
                <a:xfrm flipH="1" flipV="1">
                  <a:off x="1610" y="513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5" name="Line 1034"/>
                <p:cNvSpPr>
                  <a:spLocks noChangeShapeType="1"/>
                </p:cNvSpPr>
                <p:nvPr/>
              </p:nvSpPr>
              <p:spPr bwMode="auto">
                <a:xfrm flipH="1" flipV="1">
                  <a:off x="1619" y="524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6" name="Line 1035"/>
                <p:cNvSpPr>
                  <a:spLocks noChangeShapeType="1"/>
                </p:cNvSpPr>
                <p:nvPr/>
              </p:nvSpPr>
              <p:spPr bwMode="auto">
                <a:xfrm flipH="1" flipV="1">
                  <a:off x="1628" y="536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7" name="Line 1036"/>
                <p:cNvSpPr>
                  <a:spLocks noChangeShapeType="1"/>
                </p:cNvSpPr>
                <p:nvPr/>
              </p:nvSpPr>
              <p:spPr bwMode="auto">
                <a:xfrm flipH="1" flipV="1">
                  <a:off x="1637" y="548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8" name="Line 1037"/>
                <p:cNvSpPr>
                  <a:spLocks noChangeShapeType="1"/>
                </p:cNvSpPr>
                <p:nvPr/>
              </p:nvSpPr>
              <p:spPr bwMode="auto">
                <a:xfrm flipH="1" flipV="1">
                  <a:off x="1646" y="560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9" name="Line 1038"/>
                <p:cNvSpPr>
                  <a:spLocks noChangeShapeType="1"/>
                </p:cNvSpPr>
                <p:nvPr/>
              </p:nvSpPr>
              <p:spPr bwMode="auto">
                <a:xfrm flipH="1" flipV="1">
                  <a:off x="1654" y="572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0" name="Line 1039"/>
                <p:cNvSpPr>
                  <a:spLocks noChangeShapeType="1"/>
                </p:cNvSpPr>
                <p:nvPr/>
              </p:nvSpPr>
              <p:spPr bwMode="auto">
                <a:xfrm flipH="1" flipV="1">
                  <a:off x="1662" y="584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1" name="Line 1040"/>
                <p:cNvSpPr>
                  <a:spLocks noChangeShapeType="1"/>
                </p:cNvSpPr>
                <p:nvPr/>
              </p:nvSpPr>
              <p:spPr bwMode="auto">
                <a:xfrm flipH="1" flipV="1">
                  <a:off x="1670" y="597"/>
                  <a:ext cx="7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2" name="Line 1041"/>
                <p:cNvSpPr>
                  <a:spLocks noChangeShapeType="1"/>
                </p:cNvSpPr>
                <p:nvPr/>
              </p:nvSpPr>
              <p:spPr bwMode="auto">
                <a:xfrm flipH="1" flipV="1">
                  <a:off x="1677" y="609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3" name="Line 1042"/>
                <p:cNvSpPr>
                  <a:spLocks noChangeShapeType="1"/>
                </p:cNvSpPr>
                <p:nvPr/>
              </p:nvSpPr>
              <p:spPr bwMode="auto">
                <a:xfrm flipH="1" flipV="1">
                  <a:off x="1685" y="622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4" name="Line 1043"/>
                <p:cNvSpPr>
                  <a:spLocks noChangeShapeType="1"/>
                </p:cNvSpPr>
                <p:nvPr/>
              </p:nvSpPr>
              <p:spPr bwMode="auto">
                <a:xfrm flipH="1" flipV="1">
                  <a:off x="1692" y="635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5" name="Line 1044"/>
                <p:cNvSpPr>
                  <a:spLocks noChangeShapeType="1"/>
                </p:cNvSpPr>
                <p:nvPr/>
              </p:nvSpPr>
              <p:spPr bwMode="auto">
                <a:xfrm flipH="1" flipV="1">
                  <a:off x="1699" y="648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6" name="Line 1045"/>
                <p:cNvSpPr>
                  <a:spLocks noChangeShapeType="1"/>
                </p:cNvSpPr>
                <p:nvPr/>
              </p:nvSpPr>
              <p:spPr bwMode="auto">
                <a:xfrm flipH="1" flipV="1">
                  <a:off x="1706" y="661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7" name="Line 1046"/>
                <p:cNvSpPr>
                  <a:spLocks noChangeShapeType="1"/>
                </p:cNvSpPr>
                <p:nvPr/>
              </p:nvSpPr>
              <p:spPr bwMode="auto">
                <a:xfrm flipH="1" flipV="1">
                  <a:off x="1712" y="674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8" name="Line 1047"/>
                <p:cNvSpPr>
                  <a:spLocks noChangeShapeType="1"/>
                </p:cNvSpPr>
                <p:nvPr/>
              </p:nvSpPr>
              <p:spPr bwMode="auto">
                <a:xfrm flipH="1" flipV="1">
                  <a:off x="1718" y="687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9" name="Line 1048"/>
                <p:cNvSpPr>
                  <a:spLocks noChangeShapeType="1"/>
                </p:cNvSpPr>
                <p:nvPr/>
              </p:nvSpPr>
              <p:spPr bwMode="auto">
                <a:xfrm flipH="1" flipV="1">
                  <a:off x="1724" y="701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0" name="Line 1049"/>
                <p:cNvSpPr>
                  <a:spLocks noChangeShapeType="1"/>
                </p:cNvSpPr>
                <p:nvPr/>
              </p:nvSpPr>
              <p:spPr bwMode="auto">
                <a:xfrm flipH="1" flipV="1">
                  <a:off x="1730" y="714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1" name="Line 1050"/>
                <p:cNvSpPr>
                  <a:spLocks noChangeShapeType="1"/>
                </p:cNvSpPr>
                <p:nvPr/>
              </p:nvSpPr>
              <p:spPr bwMode="auto">
                <a:xfrm flipH="1" flipV="1">
                  <a:off x="1735" y="728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2" name="Line 1051"/>
                <p:cNvSpPr>
                  <a:spLocks noChangeShapeType="1"/>
                </p:cNvSpPr>
                <p:nvPr/>
              </p:nvSpPr>
              <p:spPr bwMode="auto">
                <a:xfrm flipH="1" flipV="1">
                  <a:off x="1741" y="742"/>
                  <a:ext cx="5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3" name="Line 1052"/>
                <p:cNvSpPr>
                  <a:spLocks noChangeShapeType="1"/>
                </p:cNvSpPr>
                <p:nvPr/>
              </p:nvSpPr>
              <p:spPr bwMode="auto">
                <a:xfrm flipH="1" flipV="1">
                  <a:off x="1746" y="755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4" name="Line 1053"/>
                <p:cNvSpPr>
                  <a:spLocks noChangeShapeType="1"/>
                </p:cNvSpPr>
                <p:nvPr/>
              </p:nvSpPr>
              <p:spPr bwMode="auto">
                <a:xfrm flipH="1" flipV="1">
                  <a:off x="1750" y="769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5" name="Line 1054"/>
                <p:cNvSpPr>
                  <a:spLocks noChangeShapeType="1"/>
                </p:cNvSpPr>
                <p:nvPr/>
              </p:nvSpPr>
              <p:spPr bwMode="auto">
                <a:xfrm flipH="1" flipV="1">
                  <a:off x="1755" y="783"/>
                  <a:ext cx="4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6" name="Line 1055"/>
                <p:cNvSpPr>
                  <a:spLocks noChangeShapeType="1"/>
                </p:cNvSpPr>
                <p:nvPr/>
              </p:nvSpPr>
              <p:spPr bwMode="auto">
                <a:xfrm flipH="1" flipV="1">
                  <a:off x="1759" y="798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7" name="Line 1056"/>
                <p:cNvSpPr>
                  <a:spLocks noChangeShapeType="1"/>
                </p:cNvSpPr>
                <p:nvPr/>
              </p:nvSpPr>
              <p:spPr bwMode="auto">
                <a:xfrm flipH="1" flipV="1">
                  <a:off x="1763" y="812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8" name="Line 1057"/>
                <p:cNvSpPr>
                  <a:spLocks noChangeShapeType="1"/>
                </p:cNvSpPr>
                <p:nvPr/>
              </p:nvSpPr>
              <p:spPr bwMode="auto">
                <a:xfrm flipH="1" flipV="1">
                  <a:off x="1767" y="826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9" name="Line 1058"/>
                <p:cNvSpPr>
                  <a:spLocks noChangeShapeType="1"/>
                </p:cNvSpPr>
                <p:nvPr/>
              </p:nvSpPr>
              <p:spPr bwMode="auto">
                <a:xfrm flipH="1" flipV="1">
                  <a:off x="1770" y="840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0" name="Line 1059"/>
                <p:cNvSpPr>
                  <a:spLocks noChangeShapeType="1"/>
                </p:cNvSpPr>
                <p:nvPr/>
              </p:nvSpPr>
              <p:spPr bwMode="auto">
                <a:xfrm flipH="1" flipV="1">
                  <a:off x="1773" y="854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1" name="Line 1060"/>
                <p:cNvSpPr>
                  <a:spLocks noChangeShapeType="1"/>
                </p:cNvSpPr>
                <p:nvPr/>
              </p:nvSpPr>
              <p:spPr bwMode="auto">
                <a:xfrm flipH="1" flipV="1">
                  <a:off x="1776" y="869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2" name="Line 106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9" y="883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3" name="Line 1062"/>
                <p:cNvSpPr>
                  <a:spLocks noChangeShapeType="1"/>
                </p:cNvSpPr>
                <p:nvPr/>
              </p:nvSpPr>
              <p:spPr bwMode="auto">
                <a:xfrm flipH="1" flipV="1">
                  <a:off x="1781" y="898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4" name="Line 1063"/>
                <p:cNvSpPr>
                  <a:spLocks noChangeShapeType="1"/>
                </p:cNvSpPr>
                <p:nvPr/>
              </p:nvSpPr>
              <p:spPr bwMode="auto">
                <a:xfrm flipH="1" flipV="1">
                  <a:off x="1783" y="912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5" name="Line 1064"/>
                <p:cNvSpPr>
                  <a:spLocks noChangeShapeType="1"/>
                </p:cNvSpPr>
                <p:nvPr/>
              </p:nvSpPr>
              <p:spPr bwMode="auto">
                <a:xfrm flipH="1" flipV="1">
                  <a:off x="1785" y="927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6" name="Line 1065"/>
                <p:cNvSpPr>
                  <a:spLocks noChangeShapeType="1"/>
                </p:cNvSpPr>
                <p:nvPr/>
              </p:nvSpPr>
              <p:spPr bwMode="auto">
                <a:xfrm flipH="1" flipV="1">
                  <a:off x="1787" y="942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7" name="Line 1066"/>
                <p:cNvSpPr>
                  <a:spLocks noChangeShapeType="1"/>
                </p:cNvSpPr>
                <p:nvPr/>
              </p:nvSpPr>
              <p:spPr bwMode="auto">
                <a:xfrm flipH="1" flipV="1">
                  <a:off x="1788" y="956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8" name="Line 1067"/>
                <p:cNvSpPr>
                  <a:spLocks noChangeShapeType="1"/>
                </p:cNvSpPr>
                <p:nvPr/>
              </p:nvSpPr>
              <p:spPr bwMode="auto">
                <a:xfrm flipH="1" flipV="1">
                  <a:off x="1789" y="971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9" name="Line 1068"/>
                <p:cNvSpPr>
                  <a:spLocks noChangeShapeType="1"/>
                </p:cNvSpPr>
                <p:nvPr/>
              </p:nvSpPr>
              <p:spPr bwMode="auto">
                <a:xfrm flipH="1" flipV="1">
                  <a:off x="1790" y="986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0" name="Line 1069"/>
                <p:cNvSpPr>
                  <a:spLocks noChangeShapeType="1"/>
                </p:cNvSpPr>
                <p:nvPr/>
              </p:nvSpPr>
              <p:spPr bwMode="auto">
                <a:xfrm flipH="1" flipV="1">
                  <a:off x="1791" y="1000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1" name="Line 1070"/>
                <p:cNvSpPr>
                  <a:spLocks noChangeShapeType="1"/>
                </p:cNvSpPr>
                <p:nvPr/>
              </p:nvSpPr>
              <p:spPr bwMode="auto">
                <a:xfrm flipV="1">
                  <a:off x="1791" y="1015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2" name="Line 1071"/>
                <p:cNvSpPr>
                  <a:spLocks noChangeShapeType="1"/>
                </p:cNvSpPr>
                <p:nvPr/>
              </p:nvSpPr>
              <p:spPr bwMode="auto">
                <a:xfrm flipV="1">
                  <a:off x="1791" y="1030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3" name="Line 1072"/>
                <p:cNvSpPr>
                  <a:spLocks noChangeShapeType="1"/>
                </p:cNvSpPr>
                <p:nvPr/>
              </p:nvSpPr>
              <p:spPr bwMode="auto">
                <a:xfrm flipV="1">
                  <a:off x="1790" y="1044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4" name="Line 1073"/>
                <p:cNvSpPr>
                  <a:spLocks noChangeShapeType="1"/>
                </p:cNvSpPr>
                <p:nvPr/>
              </p:nvSpPr>
              <p:spPr bwMode="auto">
                <a:xfrm flipV="1">
                  <a:off x="1789" y="1059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5" name="Line 1074"/>
                <p:cNvSpPr>
                  <a:spLocks noChangeShapeType="1"/>
                </p:cNvSpPr>
                <p:nvPr/>
              </p:nvSpPr>
              <p:spPr bwMode="auto">
                <a:xfrm flipV="1">
                  <a:off x="1788" y="1074"/>
                  <a:ext cx="1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6" name="Line 1075"/>
                <p:cNvSpPr>
                  <a:spLocks noChangeShapeType="1"/>
                </p:cNvSpPr>
                <p:nvPr/>
              </p:nvSpPr>
              <p:spPr bwMode="auto">
                <a:xfrm flipV="1">
                  <a:off x="1787" y="1088"/>
                  <a:ext cx="1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7" name="Line 1076"/>
                <p:cNvSpPr>
                  <a:spLocks noChangeShapeType="1"/>
                </p:cNvSpPr>
                <p:nvPr/>
              </p:nvSpPr>
              <p:spPr bwMode="auto">
                <a:xfrm flipV="1">
                  <a:off x="1785" y="1103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8" name="Line 1077"/>
                <p:cNvSpPr>
                  <a:spLocks noChangeShapeType="1"/>
                </p:cNvSpPr>
                <p:nvPr/>
              </p:nvSpPr>
              <p:spPr bwMode="auto">
                <a:xfrm flipV="1">
                  <a:off x="1783" y="1118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29" name="Line 1078"/>
                <p:cNvSpPr>
                  <a:spLocks noChangeShapeType="1"/>
                </p:cNvSpPr>
                <p:nvPr/>
              </p:nvSpPr>
              <p:spPr bwMode="auto">
                <a:xfrm flipV="1">
                  <a:off x="1781" y="1132"/>
                  <a:ext cx="2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0" name="Line 1079"/>
                <p:cNvSpPr>
                  <a:spLocks noChangeShapeType="1"/>
                </p:cNvSpPr>
                <p:nvPr/>
              </p:nvSpPr>
              <p:spPr bwMode="auto">
                <a:xfrm flipV="1">
                  <a:off x="1779" y="1147"/>
                  <a:ext cx="2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1" name="Line 1080"/>
                <p:cNvSpPr>
                  <a:spLocks noChangeShapeType="1"/>
                </p:cNvSpPr>
                <p:nvPr/>
              </p:nvSpPr>
              <p:spPr bwMode="auto">
                <a:xfrm flipV="1">
                  <a:off x="1776" y="1161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2" name="Line 1081"/>
                <p:cNvSpPr>
                  <a:spLocks noChangeShapeType="1"/>
                </p:cNvSpPr>
                <p:nvPr/>
              </p:nvSpPr>
              <p:spPr bwMode="auto">
                <a:xfrm flipV="1">
                  <a:off x="1773" y="1176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3" name="Line 1082"/>
                <p:cNvSpPr>
                  <a:spLocks noChangeShapeType="1"/>
                </p:cNvSpPr>
                <p:nvPr/>
              </p:nvSpPr>
              <p:spPr bwMode="auto">
                <a:xfrm flipV="1">
                  <a:off x="1770" y="1190"/>
                  <a:ext cx="3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4" name="Line 1083"/>
                <p:cNvSpPr>
                  <a:spLocks noChangeShapeType="1"/>
                </p:cNvSpPr>
                <p:nvPr/>
              </p:nvSpPr>
              <p:spPr bwMode="auto">
                <a:xfrm flipV="1">
                  <a:off x="1767" y="1204"/>
                  <a:ext cx="3" cy="15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5" name="Line 1084"/>
                <p:cNvSpPr>
                  <a:spLocks noChangeShapeType="1"/>
                </p:cNvSpPr>
                <p:nvPr/>
              </p:nvSpPr>
              <p:spPr bwMode="auto">
                <a:xfrm flipV="1">
                  <a:off x="1763" y="1219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6" name="Line 1085"/>
                <p:cNvSpPr>
                  <a:spLocks noChangeShapeType="1"/>
                </p:cNvSpPr>
                <p:nvPr/>
              </p:nvSpPr>
              <p:spPr bwMode="auto">
                <a:xfrm flipV="1">
                  <a:off x="1759" y="1233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7" name="Line 1086"/>
                <p:cNvSpPr>
                  <a:spLocks noChangeShapeType="1"/>
                </p:cNvSpPr>
                <p:nvPr/>
              </p:nvSpPr>
              <p:spPr bwMode="auto">
                <a:xfrm flipV="1">
                  <a:off x="1755" y="1247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8" name="Line 1087"/>
                <p:cNvSpPr>
                  <a:spLocks noChangeShapeType="1"/>
                </p:cNvSpPr>
                <p:nvPr/>
              </p:nvSpPr>
              <p:spPr bwMode="auto">
                <a:xfrm flipV="1">
                  <a:off x="1750" y="1261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9" name="Line 1088"/>
                <p:cNvSpPr>
                  <a:spLocks noChangeShapeType="1"/>
                </p:cNvSpPr>
                <p:nvPr/>
              </p:nvSpPr>
              <p:spPr bwMode="auto">
                <a:xfrm flipV="1">
                  <a:off x="1746" y="1275"/>
                  <a:ext cx="4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0" name="Line 1089"/>
                <p:cNvSpPr>
                  <a:spLocks noChangeShapeType="1"/>
                </p:cNvSpPr>
                <p:nvPr/>
              </p:nvSpPr>
              <p:spPr bwMode="auto">
                <a:xfrm flipV="1">
                  <a:off x="1741" y="1289"/>
                  <a:ext cx="5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1" name="Line 1090"/>
                <p:cNvSpPr>
                  <a:spLocks noChangeShapeType="1"/>
                </p:cNvSpPr>
                <p:nvPr/>
              </p:nvSpPr>
              <p:spPr bwMode="auto">
                <a:xfrm flipV="1">
                  <a:off x="1735" y="1303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2" name="Line 1091"/>
                <p:cNvSpPr>
                  <a:spLocks noChangeShapeType="1"/>
                </p:cNvSpPr>
                <p:nvPr/>
              </p:nvSpPr>
              <p:spPr bwMode="auto">
                <a:xfrm flipV="1">
                  <a:off x="1730" y="1317"/>
                  <a:ext cx="5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3" name="Line 1092"/>
                <p:cNvSpPr>
                  <a:spLocks noChangeShapeType="1"/>
                </p:cNvSpPr>
                <p:nvPr/>
              </p:nvSpPr>
              <p:spPr bwMode="auto">
                <a:xfrm flipV="1">
                  <a:off x="1724" y="1330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4" name="Line 1093"/>
                <p:cNvSpPr>
                  <a:spLocks noChangeShapeType="1"/>
                </p:cNvSpPr>
                <p:nvPr/>
              </p:nvSpPr>
              <p:spPr bwMode="auto">
                <a:xfrm flipV="1">
                  <a:off x="1718" y="1344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5" name="Line 1094"/>
                <p:cNvSpPr>
                  <a:spLocks noChangeShapeType="1"/>
                </p:cNvSpPr>
                <p:nvPr/>
              </p:nvSpPr>
              <p:spPr bwMode="auto">
                <a:xfrm flipV="1">
                  <a:off x="1712" y="1357"/>
                  <a:ext cx="6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" name="Line 1095"/>
                <p:cNvSpPr>
                  <a:spLocks noChangeShapeType="1"/>
                </p:cNvSpPr>
                <p:nvPr/>
              </p:nvSpPr>
              <p:spPr bwMode="auto">
                <a:xfrm flipV="1">
                  <a:off x="1706" y="1370"/>
                  <a:ext cx="6" cy="14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7" name="Line 1096"/>
                <p:cNvSpPr>
                  <a:spLocks noChangeShapeType="1"/>
                </p:cNvSpPr>
                <p:nvPr/>
              </p:nvSpPr>
              <p:spPr bwMode="auto">
                <a:xfrm flipV="1">
                  <a:off x="1699" y="1384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8" name="Line 1097"/>
                <p:cNvSpPr>
                  <a:spLocks noChangeShapeType="1"/>
                </p:cNvSpPr>
                <p:nvPr/>
              </p:nvSpPr>
              <p:spPr bwMode="auto">
                <a:xfrm flipV="1">
                  <a:off x="1692" y="1397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9" name="Line 1098"/>
                <p:cNvSpPr>
                  <a:spLocks noChangeShapeType="1"/>
                </p:cNvSpPr>
                <p:nvPr/>
              </p:nvSpPr>
              <p:spPr bwMode="auto">
                <a:xfrm flipV="1">
                  <a:off x="1685" y="1410"/>
                  <a:ext cx="7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0" name="Line 1099"/>
                <p:cNvSpPr>
                  <a:spLocks noChangeShapeType="1"/>
                </p:cNvSpPr>
                <p:nvPr/>
              </p:nvSpPr>
              <p:spPr bwMode="auto">
                <a:xfrm flipV="1">
                  <a:off x="1677" y="1422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1" name="Line 1100"/>
                <p:cNvSpPr>
                  <a:spLocks noChangeShapeType="1"/>
                </p:cNvSpPr>
                <p:nvPr/>
              </p:nvSpPr>
              <p:spPr bwMode="auto">
                <a:xfrm flipV="1">
                  <a:off x="1670" y="1435"/>
                  <a:ext cx="7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2" name="Line 1101"/>
                <p:cNvSpPr>
                  <a:spLocks noChangeShapeType="1"/>
                </p:cNvSpPr>
                <p:nvPr/>
              </p:nvSpPr>
              <p:spPr bwMode="auto">
                <a:xfrm flipV="1">
                  <a:off x="1662" y="1448"/>
                  <a:ext cx="8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3" name="Line 1102"/>
                <p:cNvSpPr>
                  <a:spLocks noChangeShapeType="1"/>
                </p:cNvSpPr>
                <p:nvPr/>
              </p:nvSpPr>
              <p:spPr bwMode="auto">
                <a:xfrm flipV="1">
                  <a:off x="1654" y="1460"/>
                  <a:ext cx="8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4" name="Line 1103"/>
                <p:cNvSpPr>
                  <a:spLocks noChangeShapeType="1"/>
                </p:cNvSpPr>
                <p:nvPr/>
              </p:nvSpPr>
              <p:spPr bwMode="auto">
                <a:xfrm flipV="1">
                  <a:off x="1646" y="1473"/>
                  <a:ext cx="8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5" name="Line 1104"/>
                <p:cNvSpPr>
                  <a:spLocks noChangeShapeType="1"/>
                </p:cNvSpPr>
                <p:nvPr/>
              </p:nvSpPr>
              <p:spPr bwMode="auto">
                <a:xfrm flipV="1">
                  <a:off x="1637" y="1484"/>
                  <a:ext cx="9" cy="13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6" name="Line 1105"/>
                <p:cNvSpPr>
                  <a:spLocks noChangeShapeType="1"/>
                </p:cNvSpPr>
                <p:nvPr/>
              </p:nvSpPr>
              <p:spPr bwMode="auto">
                <a:xfrm flipV="1">
                  <a:off x="1628" y="1497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7" name="Line 1106"/>
                <p:cNvSpPr>
                  <a:spLocks noChangeShapeType="1"/>
                </p:cNvSpPr>
                <p:nvPr/>
              </p:nvSpPr>
              <p:spPr bwMode="auto">
                <a:xfrm flipV="1">
                  <a:off x="1619" y="1508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8" name="Line 1107"/>
                <p:cNvSpPr>
                  <a:spLocks noChangeShapeType="1"/>
                </p:cNvSpPr>
                <p:nvPr/>
              </p:nvSpPr>
              <p:spPr bwMode="auto">
                <a:xfrm flipV="1">
                  <a:off x="1610" y="1520"/>
                  <a:ext cx="9" cy="12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59" name="Line 1108"/>
                <p:cNvSpPr>
                  <a:spLocks noChangeShapeType="1"/>
                </p:cNvSpPr>
                <p:nvPr/>
              </p:nvSpPr>
              <p:spPr bwMode="auto">
                <a:xfrm flipV="1">
                  <a:off x="1601" y="1532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0" name="Line 1109"/>
                <p:cNvSpPr>
                  <a:spLocks noChangeShapeType="1"/>
                </p:cNvSpPr>
                <p:nvPr/>
              </p:nvSpPr>
              <p:spPr bwMode="auto">
                <a:xfrm flipV="1">
                  <a:off x="1591" y="1543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1" name="Line 1110"/>
                <p:cNvSpPr>
                  <a:spLocks noChangeShapeType="1"/>
                </p:cNvSpPr>
                <p:nvPr/>
              </p:nvSpPr>
              <p:spPr bwMode="auto">
                <a:xfrm flipV="1">
                  <a:off x="1582" y="1554"/>
                  <a:ext cx="9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2" name="Line 1111"/>
                <p:cNvSpPr>
                  <a:spLocks noChangeShapeType="1"/>
                </p:cNvSpPr>
                <p:nvPr/>
              </p:nvSpPr>
              <p:spPr bwMode="auto">
                <a:xfrm flipV="1">
                  <a:off x="1571" y="1565"/>
                  <a:ext cx="11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3" name="Line 1112"/>
                <p:cNvSpPr>
                  <a:spLocks noChangeShapeType="1"/>
                </p:cNvSpPr>
                <p:nvPr/>
              </p:nvSpPr>
              <p:spPr bwMode="auto">
                <a:xfrm flipV="1">
                  <a:off x="1561" y="1576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4" name="Line 1113"/>
                <p:cNvSpPr>
                  <a:spLocks noChangeShapeType="1"/>
                </p:cNvSpPr>
                <p:nvPr/>
              </p:nvSpPr>
              <p:spPr bwMode="auto">
                <a:xfrm flipV="1">
                  <a:off x="1551" y="1586"/>
                  <a:ext cx="10" cy="11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5" name="Line 1114"/>
                <p:cNvSpPr>
                  <a:spLocks noChangeShapeType="1"/>
                </p:cNvSpPr>
                <p:nvPr/>
              </p:nvSpPr>
              <p:spPr bwMode="auto">
                <a:xfrm flipV="1">
                  <a:off x="1541" y="1597"/>
                  <a:ext cx="10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6" name="Line 1115"/>
                <p:cNvSpPr>
                  <a:spLocks noChangeShapeType="1"/>
                </p:cNvSpPr>
                <p:nvPr/>
              </p:nvSpPr>
              <p:spPr bwMode="auto">
                <a:xfrm flipV="1">
                  <a:off x="1530" y="160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7" name="Line 1116"/>
                <p:cNvSpPr>
                  <a:spLocks noChangeShapeType="1"/>
                </p:cNvSpPr>
                <p:nvPr/>
              </p:nvSpPr>
              <p:spPr bwMode="auto">
                <a:xfrm flipV="1">
                  <a:off x="1519" y="161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8" name="Line 1117"/>
                <p:cNvSpPr>
                  <a:spLocks noChangeShapeType="1"/>
                </p:cNvSpPr>
                <p:nvPr/>
              </p:nvSpPr>
              <p:spPr bwMode="auto">
                <a:xfrm flipV="1">
                  <a:off x="1508" y="1627"/>
                  <a:ext cx="11" cy="10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69" name="Line 1118"/>
                <p:cNvSpPr>
                  <a:spLocks noChangeShapeType="1"/>
                </p:cNvSpPr>
                <p:nvPr/>
              </p:nvSpPr>
              <p:spPr bwMode="auto">
                <a:xfrm flipV="1">
                  <a:off x="1497" y="1637"/>
                  <a:ext cx="11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0" name="Line 1119"/>
                <p:cNvSpPr>
                  <a:spLocks noChangeShapeType="1"/>
                </p:cNvSpPr>
                <p:nvPr/>
              </p:nvSpPr>
              <p:spPr bwMode="auto">
                <a:xfrm flipV="1">
                  <a:off x="1485" y="1646"/>
                  <a:ext cx="12" cy="9"/>
                </a:xfrm>
                <a:prstGeom prst="line">
                  <a:avLst/>
                </a:prstGeom>
                <a:noFill/>
                <a:ln w="17463">
                  <a:solidFill>
                    <a:srgbClr val="00004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1" name="Line 1120"/>
                <p:cNvSpPr>
                  <a:spLocks noChangeShapeType="1"/>
                </p:cNvSpPr>
                <p:nvPr/>
              </p:nvSpPr>
              <p:spPr bwMode="auto">
                <a:xfrm flipH="1" flipV="1">
                  <a:off x="977" y="206"/>
                  <a:ext cx="52" cy="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2" name="Line 1121"/>
                <p:cNvSpPr>
                  <a:spLocks noChangeShapeType="1"/>
                </p:cNvSpPr>
                <p:nvPr/>
              </p:nvSpPr>
              <p:spPr bwMode="auto">
                <a:xfrm flipH="1" flipV="1">
                  <a:off x="1029" y="207"/>
                  <a:ext cx="53" cy="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3" name="Line 1122"/>
                <p:cNvSpPr>
                  <a:spLocks noChangeShapeType="1"/>
                </p:cNvSpPr>
                <p:nvPr/>
              </p:nvSpPr>
              <p:spPr bwMode="auto">
                <a:xfrm flipH="1" flipV="1">
                  <a:off x="1082" y="212"/>
                  <a:ext cx="52" cy="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4" name="Line 1123"/>
                <p:cNvSpPr>
                  <a:spLocks noChangeShapeType="1"/>
                </p:cNvSpPr>
                <p:nvPr/>
              </p:nvSpPr>
              <p:spPr bwMode="auto">
                <a:xfrm flipH="1" flipV="1">
                  <a:off x="1134" y="220"/>
                  <a:ext cx="51" cy="1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5" name="Line 1124"/>
                <p:cNvSpPr>
                  <a:spLocks noChangeShapeType="1"/>
                </p:cNvSpPr>
                <p:nvPr/>
              </p:nvSpPr>
              <p:spPr bwMode="auto">
                <a:xfrm flipH="1" flipV="1">
                  <a:off x="1185" y="231"/>
                  <a:ext cx="51" cy="1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6" name="Line 1125"/>
                <p:cNvSpPr>
                  <a:spLocks noChangeShapeType="1"/>
                </p:cNvSpPr>
                <p:nvPr/>
              </p:nvSpPr>
              <p:spPr bwMode="auto">
                <a:xfrm flipH="1" flipV="1">
                  <a:off x="1236" y="246"/>
                  <a:ext cx="49" cy="1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7" name="Line 1126"/>
                <p:cNvSpPr>
                  <a:spLocks noChangeShapeType="1"/>
                </p:cNvSpPr>
                <p:nvPr/>
              </p:nvSpPr>
              <p:spPr bwMode="auto">
                <a:xfrm flipH="1" flipV="1">
                  <a:off x="1285" y="264"/>
                  <a:ext cx="48" cy="2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8" name="Line 1127"/>
                <p:cNvSpPr>
                  <a:spLocks noChangeShapeType="1"/>
                </p:cNvSpPr>
                <p:nvPr/>
              </p:nvSpPr>
              <p:spPr bwMode="auto">
                <a:xfrm flipH="1" flipV="1">
                  <a:off x="1333" y="285"/>
                  <a:ext cx="47" cy="2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9" name="Line 1128"/>
                <p:cNvSpPr>
                  <a:spLocks noChangeShapeType="1"/>
                </p:cNvSpPr>
                <p:nvPr/>
              </p:nvSpPr>
              <p:spPr bwMode="auto">
                <a:xfrm flipH="1" flipV="1">
                  <a:off x="1380" y="309"/>
                  <a:ext cx="45" cy="2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0" name="Line 1129"/>
                <p:cNvSpPr>
                  <a:spLocks noChangeShapeType="1"/>
                </p:cNvSpPr>
                <p:nvPr/>
              </p:nvSpPr>
              <p:spPr bwMode="auto">
                <a:xfrm flipH="1" flipV="1">
                  <a:off x="1425" y="336"/>
                  <a:ext cx="43" cy="3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1" name="Line 1130"/>
                <p:cNvSpPr>
                  <a:spLocks noChangeShapeType="1"/>
                </p:cNvSpPr>
                <p:nvPr/>
              </p:nvSpPr>
              <p:spPr bwMode="auto">
                <a:xfrm flipH="1" flipV="1">
                  <a:off x="1468" y="366"/>
                  <a:ext cx="41" cy="3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2" name="Line 1131"/>
                <p:cNvSpPr>
                  <a:spLocks noChangeShapeType="1"/>
                </p:cNvSpPr>
                <p:nvPr/>
              </p:nvSpPr>
              <p:spPr bwMode="auto">
                <a:xfrm flipH="1" flipV="1">
                  <a:off x="1509" y="399"/>
                  <a:ext cx="39" cy="3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3" name="Line 1132"/>
                <p:cNvSpPr>
                  <a:spLocks noChangeShapeType="1"/>
                </p:cNvSpPr>
                <p:nvPr/>
              </p:nvSpPr>
              <p:spPr bwMode="auto">
                <a:xfrm flipH="1" flipV="1">
                  <a:off x="1548" y="434"/>
                  <a:ext cx="37" cy="3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4" name="Line 1133"/>
                <p:cNvSpPr>
                  <a:spLocks noChangeShapeType="1"/>
                </p:cNvSpPr>
                <p:nvPr/>
              </p:nvSpPr>
              <p:spPr bwMode="auto">
                <a:xfrm flipH="1" flipV="1">
                  <a:off x="1585" y="471"/>
                  <a:ext cx="34" cy="4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5" name="Line 1134"/>
                <p:cNvSpPr>
                  <a:spLocks noChangeShapeType="1"/>
                </p:cNvSpPr>
                <p:nvPr/>
              </p:nvSpPr>
              <p:spPr bwMode="auto">
                <a:xfrm flipH="1" flipV="1">
                  <a:off x="1619" y="511"/>
                  <a:ext cx="32" cy="4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6" name="Line 1135"/>
                <p:cNvSpPr>
                  <a:spLocks noChangeShapeType="1"/>
                </p:cNvSpPr>
                <p:nvPr/>
              </p:nvSpPr>
              <p:spPr bwMode="auto">
                <a:xfrm flipH="1" flipV="1">
                  <a:off x="1651" y="553"/>
                  <a:ext cx="29" cy="4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7" name="Line 1136"/>
                <p:cNvSpPr>
                  <a:spLocks noChangeShapeType="1"/>
                </p:cNvSpPr>
                <p:nvPr/>
              </p:nvSpPr>
              <p:spPr bwMode="auto">
                <a:xfrm flipH="1" flipV="1">
                  <a:off x="1680" y="597"/>
                  <a:ext cx="26" cy="46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8" name="Line 1137"/>
                <p:cNvSpPr>
                  <a:spLocks noChangeShapeType="1"/>
                </p:cNvSpPr>
                <p:nvPr/>
              </p:nvSpPr>
              <p:spPr bwMode="auto">
                <a:xfrm flipH="1" flipV="1">
                  <a:off x="1706" y="643"/>
                  <a:ext cx="22" cy="4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9" name="Line 1138"/>
                <p:cNvSpPr>
                  <a:spLocks noChangeShapeType="1"/>
                </p:cNvSpPr>
                <p:nvPr/>
              </p:nvSpPr>
              <p:spPr bwMode="auto">
                <a:xfrm flipH="1" flipV="1">
                  <a:off x="1728" y="690"/>
                  <a:ext cx="20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0" name="Line 1139"/>
                <p:cNvSpPr>
                  <a:spLocks noChangeShapeType="1"/>
                </p:cNvSpPr>
                <p:nvPr/>
              </p:nvSpPr>
              <p:spPr bwMode="auto">
                <a:xfrm flipH="1" flipV="1">
                  <a:off x="1748" y="739"/>
                  <a:ext cx="17" cy="5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1" name="Line 1140"/>
                <p:cNvSpPr>
                  <a:spLocks noChangeShapeType="1"/>
                </p:cNvSpPr>
                <p:nvPr/>
              </p:nvSpPr>
              <p:spPr bwMode="auto">
                <a:xfrm flipH="1" flipV="1">
                  <a:off x="1765" y="789"/>
                  <a:ext cx="13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2" name="Line 1141"/>
                <p:cNvSpPr>
                  <a:spLocks noChangeShapeType="1"/>
                </p:cNvSpPr>
                <p:nvPr/>
              </p:nvSpPr>
              <p:spPr bwMode="auto">
                <a:xfrm flipH="1" flipV="1">
                  <a:off x="1778" y="840"/>
                  <a:ext cx="10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3" name="Line 1142"/>
                <p:cNvSpPr>
                  <a:spLocks noChangeShapeType="1"/>
                </p:cNvSpPr>
                <p:nvPr/>
              </p:nvSpPr>
              <p:spPr bwMode="auto">
                <a:xfrm flipH="1" flipV="1">
                  <a:off x="1788" y="891"/>
                  <a:ext cx="7" cy="5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4" name="Line 1143"/>
                <p:cNvSpPr>
                  <a:spLocks noChangeShapeType="1"/>
                </p:cNvSpPr>
                <p:nvPr/>
              </p:nvSpPr>
              <p:spPr bwMode="auto">
                <a:xfrm flipH="1" flipV="1">
                  <a:off x="1795" y="944"/>
                  <a:ext cx="4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5" name="Line 1144"/>
                <p:cNvSpPr>
                  <a:spLocks noChangeShapeType="1"/>
                </p:cNvSpPr>
                <p:nvPr/>
              </p:nvSpPr>
              <p:spPr bwMode="auto">
                <a:xfrm flipV="1">
                  <a:off x="1799" y="996"/>
                  <a:ext cx="1" cy="53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6" name="Line 1145"/>
                <p:cNvSpPr>
                  <a:spLocks noChangeShapeType="1"/>
                </p:cNvSpPr>
                <p:nvPr/>
              </p:nvSpPr>
              <p:spPr bwMode="auto">
                <a:xfrm flipV="1">
                  <a:off x="1795" y="1049"/>
                  <a:ext cx="4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7" name="Line 1146"/>
                <p:cNvSpPr>
                  <a:spLocks noChangeShapeType="1"/>
                </p:cNvSpPr>
                <p:nvPr/>
              </p:nvSpPr>
              <p:spPr bwMode="auto">
                <a:xfrm flipV="1">
                  <a:off x="1788" y="1101"/>
                  <a:ext cx="7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8" name="Line 1147"/>
                <p:cNvSpPr>
                  <a:spLocks noChangeShapeType="1"/>
                </p:cNvSpPr>
                <p:nvPr/>
              </p:nvSpPr>
              <p:spPr bwMode="auto">
                <a:xfrm flipV="1">
                  <a:off x="1778" y="1153"/>
                  <a:ext cx="10" cy="5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9" name="Line 1148"/>
                <p:cNvSpPr>
                  <a:spLocks noChangeShapeType="1"/>
                </p:cNvSpPr>
                <p:nvPr/>
              </p:nvSpPr>
              <p:spPr bwMode="auto">
                <a:xfrm flipV="1">
                  <a:off x="1765" y="1205"/>
                  <a:ext cx="13" cy="5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0" name="Line 1149"/>
                <p:cNvSpPr>
                  <a:spLocks noChangeShapeType="1"/>
                </p:cNvSpPr>
                <p:nvPr/>
              </p:nvSpPr>
              <p:spPr bwMode="auto">
                <a:xfrm flipV="1">
                  <a:off x="1748" y="1256"/>
                  <a:ext cx="17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1" name="Line 1150"/>
                <p:cNvSpPr>
                  <a:spLocks noChangeShapeType="1"/>
                </p:cNvSpPr>
                <p:nvPr/>
              </p:nvSpPr>
              <p:spPr bwMode="auto">
                <a:xfrm flipV="1">
                  <a:off x="1728" y="1305"/>
                  <a:ext cx="20" cy="49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2" name="Line 1151"/>
                <p:cNvSpPr>
                  <a:spLocks noChangeShapeType="1"/>
                </p:cNvSpPr>
                <p:nvPr/>
              </p:nvSpPr>
              <p:spPr bwMode="auto">
                <a:xfrm flipV="1">
                  <a:off x="1706" y="1354"/>
                  <a:ext cx="22" cy="4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3" name="Line 1152"/>
                <p:cNvSpPr>
                  <a:spLocks noChangeShapeType="1"/>
                </p:cNvSpPr>
                <p:nvPr/>
              </p:nvSpPr>
              <p:spPr bwMode="auto">
                <a:xfrm flipV="1">
                  <a:off x="1680" y="1401"/>
                  <a:ext cx="26" cy="46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4" name="Line 1153"/>
                <p:cNvSpPr>
                  <a:spLocks noChangeShapeType="1"/>
                </p:cNvSpPr>
                <p:nvPr/>
              </p:nvSpPr>
              <p:spPr bwMode="auto">
                <a:xfrm flipV="1">
                  <a:off x="1651" y="1447"/>
                  <a:ext cx="29" cy="4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5" name="Line 1154"/>
                <p:cNvSpPr>
                  <a:spLocks noChangeShapeType="1"/>
                </p:cNvSpPr>
                <p:nvPr/>
              </p:nvSpPr>
              <p:spPr bwMode="auto">
                <a:xfrm flipV="1">
                  <a:off x="1619" y="1491"/>
                  <a:ext cx="32" cy="4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6" name="Line 1155"/>
                <p:cNvSpPr>
                  <a:spLocks noChangeShapeType="1"/>
                </p:cNvSpPr>
                <p:nvPr/>
              </p:nvSpPr>
              <p:spPr bwMode="auto">
                <a:xfrm flipV="1">
                  <a:off x="1585" y="1533"/>
                  <a:ext cx="34" cy="4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7" name="Line 1156"/>
                <p:cNvSpPr>
                  <a:spLocks noChangeShapeType="1"/>
                </p:cNvSpPr>
                <p:nvPr/>
              </p:nvSpPr>
              <p:spPr bwMode="auto">
                <a:xfrm flipV="1">
                  <a:off x="1548" y="1573"/>
                  <a:ext cx="37" cy="3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8" name="Line 1157"/>
                <p:cNvSpPr>
                  <a:spLocks noChangeShapeType="1"/>
                </p:cNvSpPr>
                <p:nvPr/>
              </p:nvSpPr>
              <p:spPr bwMode="auto">
                <a:xfrm flipV="1">
                  <a:off x="1509" y="1611"/>
                  <a:ext cx="39" cy="3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9" name="Line 1158"/>
                <p:cNvSpPr>
                  <a:spLocks noChangeShapeType="1"/>
                </p:cNvSpPr>
                <p:nvPr/>
              </p:nvSpPr>
              <p:spPr bwMode="auto">
                <a:xfrm flipV="1">
                  <a:off x="1468" y="1646"/>
                  <a:ext cx="41" cy="32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0" name="Line 1159"/>
                <p:cNvSpPr>
                  <a:spLocks noChangeShapeType="1"/>
                </p:cNvSpPr>
                <p:nvPr/>
              </p:nvSpPr>
              <p:spPr bwMode="auto">
                <a:xfrm flipV="1">
                  <a:off x="1425" y="1678"/>
                  <a:ext cx="43" cy="30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1" name="Line 1160"/>
                <p:cNvSpPr>
                  <a:spLocks noChangeShapeType="1"/>
                </p:cNvSpPr>
                <p:nvPr/>
              </p:nvSpPr>
              <p:spPr bwMode="auto">
                <a:xfrm flipV="1">
                  <a:off x="1380" y="1708"/>
                  <a:ext cx="45" cy="27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2" name="Line 1161"/>
                <p:cNvSpPr>
                  <a:spLocks noChangeShapeType="1"/>
                </p:cNvSpPr>
                <p:nvPr/>
              </p:nvSpPr>
              <p:spPr bwMode="auto">
                <a:xfrm flipV="1">
                  <a:off x="1333" y="1735"/>
                  <a:ext cx="47" cy="24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3" name="Line 1162"/>
                <p:cNvSpPr>
                  <a:spLocks noChangeShapeType="1"/>
                </p:cNvSpPr>
                <p:nvPr/>
              </p:nvSpPr>
              <p:spPr bwMode="auto">
                <a:xfrm flipV="1">
                  <a:off x="1285" y="1759"/>
                  <a:ext cx="48" cy="2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4" name="Line 1163"/>
                <p:cNvSpPr>
                  <a:spLocks noChangeShapeType="1"/>
                </p:cNvSpPr>
                <p:nvPr/>
              </p:nvSpPr>
              <p:spPr bwMode="auto">
                <a:xfrm flipV="1">
                  <a:off x="1236" y="1780"/>
                  <a:ext cx="49" cy="1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5" name="Line 1164"/>
                <p:cNvSpPr>
                  <a:spLocks noChangeShapeType="1"/>
                </p:cNvSpPr>
                <p:nvPr/>
              </p:nvSpPr>
              <p:spPr bwMode="auto">
                <a:xfrm flipV="1">
                  <a:off x="1185" y="1798"/>
                  <a:ext cx="51" cy="1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6" name="Line 1165"/>
                <p:cNvSpPr>
                  <a:spLocks noChangeShapeType="1"/>
                </p:cNvSpPr>
                <p:nvPr/>
              </p:nvSpPr>
              <p:spPr bwMode="auto">
                <a:xfrm flipV="1">
                  <a:off x="1134" y="1813"/>
                  <a:ext cx="51" cy="1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7" name="Line 1166"/>
                <p:cNvSpPr>
                  <a:spLocks noChangeShapeType="1"/>
                </p:cNvSpPr>
                <p:nvPr/>
              </p:nvSpPr>
              <p:spPr bwMode="auto">
                <a:xfrm flipV="1">
                  <a:off x="1082" y="1824"/>
                  <a:ext cx="52" cy="8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8" name="Line 1167"/>
                <p:cNvSpPr>
                  <a:spLocks noChangeShapeType="1"/>
                </p:cNvSpPr>
                <p:nvPr/>
              </p:nvSpPr>
              <p:spPr bwMode="auto">
                <a:xfrm flipV="1">
                  <a:off x="1029" y="1832"/>
                  <a:ext cx="53" cy="5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9" name="Line 1168"/>
                <p:cNvSpPr>
                  <a:spLocks noChangeShapeType="1"/>
                </p:cNvSpPr>
                <p:nvPr/>
              </p:nvSpPr>
              <p:spPr bwMode="auto">
                <a:xfrm flipV="1">
                  <a:off x="977" y="1837"/>
                  <a:ext cx="52" cy="1"/>
                </a:xfrm>
                <a:prstGeom prst="line">
                  <a:avLst/>
                </a:prstGeom>
                <a:noFill/>
                <a:ln w="12700">
                  <a:solidFill>
                    <a:srgbClr val="8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0" name="Line 1169"/>
                <p:cNvSpPr>
                  <a:spLocks noChangeShapeType="1"/>
                </p:cNvSpPr>
                <p:nvPr/>
              </p:nvSpPr>
              <p:spPr bwMode="auto">
                <a:xfrm flipH="1" flipV="1">
                  <a:off x="1083" y="896"/>
                  <a:ext cx="5" cy="3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1" name="Line 1170"/>
                <p:cNvSpPr>
                  <a:spLocks noChangeShapeType="1"/>
                </p:cNvSpPr>
                <p:nvPr/>
              </p:nvSpPr>
              <p:spPr bwMode="auto">
                <a:xfrm flipH="1" flipV="1">
                  <a:off x="1088" y="899"/>
                  <a:ext cx="4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2" name="Line 1171"/>
                <p:cNvSpPr>
                  <a:spLocks noChangeShapeType="1"/>
                </p:cNvSpPr>
                <p:nvPr/>
              </p:nvSpPr>
              <p:spPr bwMode="auto">
                <a:xfrm flipH="1" flipV="1">
                  <a:off x="1092" y="903"/>
                  <a:ext cx="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3" name="Line 1172"/>
                <p:cNvSpPr>
                  <a:spLocks noChangeShapeType="1"/>
                </p:cNvSpPr>
                <p:nvPr/>
              </p:nvSpPr>
              <p:spPr bwMode="auto">
                <a:xfrm flipH="1" flipV="1">
                  <a:off x="1097" y="907"/>
                  <a:ext cx="3" cy="5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4" name="Line 1173"/>
                <p:cNvSpPr>
                  <a:spLocks noChangeShapeType="1"/>
                </p:cNvSpPr>
                <p:nvPr/>
              </p:nvSpPr>
              <p:spPr bwMode="auto">
                <a:xfrm flipH="1" flipV="1">
                  <a:off x="1100" y="912"/>
                  <a:ext cx="5" cy="4"/>
                </a:xfrm>
                <a:prstGeom prst="line">
                  <a:avLst/>
                </a:prstGeom>
                <a:noFill/>
                <a:ln w="6350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70" name="Line 1174"/>
              <p:cNvSpPr>
                <a:spLocks noChangeShapeType="1"/>
              </p:cNvSpPr>
              <p:nvPr/>
            </p:nvSpPr>
            <p:spPr bwMode="auto">
              <a:xfrm flipH="1" flipV="1">
                <a:off x="998" y="921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1" name="Line 1175"/>
              <p:cNvSpPr>
                <a:spLocks noChangeShapeType="1"/>
              </p:cNvSpPr>
              <p:nvPr/>
            </p:nvSpPr>
            <p:spPr bwMode="auto">
              <a:xfrm flipH="1" flipV="1">
                <a:off x="1002" y="926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2" name="Line 1176"/>
              <p:cNvSpPr>
                <a:spLocks noChangeShapeType="1"/>
              </p:cNvSpPr>
              <p:nvPr/>
            </p:nvSpPr>
            <p:spPr bwMode="auto">
              <a:xfrm flipH="1" flipV="1">
                <a:off x="1005" y="930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3" name="Line 1177"/>
              <p:cNvSpPr>
                <a:spLocks noChangeShapeType="1"/>
              </p:cNvSpPr>
              <p:nvPr/>
            </p:nvSpPr>
            <p:spPr bwMode="auto">
              <a:xfrm flipH="1" flipV="1">
                <a:off x="1009" y="935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" name="Line 1178"/>
              <p:cNvSpPr>
                <a:spLocks noChangeShapeType="1"/>
              </p:cNvSpPr>
              <p:nvPr/>
            </p:nvSpPr>
            <p:spPr bwMode="auto">
              <a:xfrm flipH="1" flipV="1">
                <a:off x="1012" y="940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" name="Line 1179"/>
              <p:cNvSpPr>
                <a:spLocks noChangeShapeType="1"/>
              </p:cNvSpPr>
              <p:nvPr/>
            </p:nvSpPr>
            <p:spPr bwMode="auto">
              <a:xfrm flipH="1" flipV="1">
                <a:off x="1015" y="945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6" name="Line 1180"/>
              <p:cNvSpPr>
                <a:spLocks noChangeShapeType="1"/>
              </p:cNvSpPr>
              <p:nvPr/>
            </p:nvSpPr>
            <p:spPr bwMode="auto">
              <a:xfrm flipH="1" flipV="1">
                <a:off x="1018" y="950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7" name="Line 1181"/>
              <p:cNvSpPr>
                <a:spLocks noChangeShapeType="1"/>
              </p:cNvSpPr>
              <p:nvPr/>
            </p:nvSpPr>
            <p:spPr bwMode="auto">
              <a:xfrm flipH="1" flipV="1">
                <a:off x="1020" y="956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8" name="Line 1182"/>
              <p:cNvSpPr>
                <a:spLocks noChangeShapeType="1"/>
              </p:cNvSpPr>
              <p:nvPr/>
            </p:nvSpPr>
            <p:spPr bwMode="auto">
              <a:xfrm flipH="1" flipV="1">
                <a:off x="1023" y="961"/>
                <a:ext cx="3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9" name="Line 1183"/>
              <p:cNvSpPr>
                <a:spLocks noChangeShapeType="1"/>
              </p:cNvSpPr>
              <p:nvPr/>
            </p:nvSpPr>
            <p:spPr bwMode="auto">
              <a:xfrm flipH="1" flipV="1">
                <a:off x="1026" y="967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0" name="Line 1184"/>
              <p:cNvSpPr>
                <a:spLocks noChangeShapeType="1"/>
              </p:cNvSpPr>
              <p:nvPr/>
            </p:nvSpPr>
            <p:spPr bwMode="auto">
              <a:xfrm flipH="1" flipV="1">
                <a:off x="1028" y="972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1" name="Line 1185"/>
              <p:cNvSpPr>
                <a:spLocks noChangeShapeType="1"/>
              </p:cNvSpPr>
              <p:nvPr/>
            </p:nvSpPr>
            <p:spPr bwMode="auto">
              <a:xfrm flipH="1" flipV="1">
                <a:off x="1029" y="977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2" name="Line 1186"/>
              <p:cNvSpPr>
                <a:spLocks noChangeShapeType="1"/>
              </p:cNvSpPr>
              <p:nvPr/>
            </p:nvSpPr>
            <p:spPr bwMode="auto">
              <a:xfrm flipH="1" flipV="1">
                <a:off x="1031" y="983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3" name="Line 1187"/>
              <p:cNvSpPr>
                <a:spLocks noChangeShapeType="1"/>
              </p:cNvSpPr>
              <p:nvPr/>
            </p:nvSpPr>
            <p:spPr bwMode="auto">
              <a:xfrm flipH="1" flipV="1">
                <a:off x="1033" y="989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" name="Line 1188"/>
              <p:cNvSpPr>
                <a:spLocks noChangeShapeType="1"/>
              </p:cNvSpPr>
              <p:nvPr/>
            </p:nvSpPr>
            <p:spPr bwMode="auto">
              <a:xfrm flipH="1" flipV="1">
                <a:off x="1034" y="995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5" name="Line 1189"/>
              <p:cNvSpPr>
                <a:spLocks noChangeShapeType="1"/>
              </p:cNvSpPr>
              <p:nvPr/>
            </p:nvSpPr>
            <p:spPr bwMode="auto">
              <a:xfrm flipH="1" flipV="1">
                <a:off x="1035" y="1001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6" name="Line 1190"/>
              <p:cNvSpPr>
                <a:spLocks noChangeShapeType="1"/>
              </p:cNvSpPr>
              <p:nvPr/>
            </p:nvSpPr>
            <p:spPr bwMode="auto">
              <a:xfrm flipH="1" flipV="1">
                <a:off x="1036" y="100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7" name="Line 1191"/>
              <p:cNvSpPr>
                <a:spLocks noChangeShapeType="1"/>
              </p:cNvSpPr>
              <p:nvPr/>
            </p:nvSpPr>
            <p:spPr bwMode="auto">
              <a:xfrm flipH="1" flipV="1">
                <a:off x="1037" y="101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8" name="Line 1192"/>
              <p:cNvSpPr>
                <a:spLocks noChangeShapeType="1"/>
              </p:cNvSpPr>
              <p:nvPr/>
            </p:nvSpPr>
            <p:spPr bwMode="auto">
              <a:xfrm flipH="1" flipV="1">
                <a:off x="1037" y="1018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9" name="Line 1193"/>
              <p:cNvSpPr>
                <a:spLocks noChangeShapeType="1"/>
              </p:cNvSpPr>
              <p:nvPr/>
            </p:nvSpPr>
            <p:spPr bwMode="auto">
              <a:xfrm flipV="1">
                <a:off x="1037" y="1024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0" name="Line 1194"/>
              <p:cNvSpPr>
                <a:spLocks noChangeShapeType="1"/>
              </p:cNvSpPr>
              <p:nvPr/>
            </p:nvSpPr>
            <p:spPr bwMode="auto">
              <a:xfrm flipV="1">
                <a:off x="1037" y="1030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1" name="Line 1195"/>
              <p:cNvSpPr>
                <a:spLocks noChangeShapeType="1"/>
              </p:cNvSpPr>
              <p:nvPr/>
            </p:nvSpPr>
            <p:spPr bwMode="auto">
              <a:xfrm flipV="1">
                <a:off x="1037" y="1036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2" name="Line 1196"/>
              <p:cNvSpPr>
                <a:spLocks noChangeShapeType="1"/>
              </p:cNvSpPr>
              <p:nvPr/>
            </p:nvSpPr>
            <p:spPr bwMode="auto">
              <a:xfrm flipV="1">
                <a:off x="1036" y="1042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3" name="Line 1197"/>
              <p:cNvSpPr>
                <a:spLocks noChangeShapeType="1"/>
              </p:cNvSpPr>
              <p:nvPr/>
            </p:nvSpPr>
            <p:spPr bwMode="auto">
              <a:xfrm flipV="1">
                <a:off x="1035" y="1048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4" name="Line 1198"/>
              <p:cNvSpPr>
                <a:spLocks noChangeShapeType="1"/>
              </p:cNvSpPr>
              <p:nvPr/>
            </p:nvSpPr>
            <p:spPr bwMode="auto">
              <a:xfrm flipV="1">
                <a:off x="1034" y="1054"/>
                <a:ext cx="1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5" name="Line 1199"/>
              <p:cNvSpPr>
                <a:spLocks noChangeShapeType="1"/>
              </p:cNvSpPr>
              <p:nvPr/>
            </p:nvSpPr>
            <p:spPr bwMode="auto">
              <a:xfrm flipV="1">
                <a:off x="1033" y="1060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6" name="Line 1200"/>
              <p:cNvSpPr>
                <a:spLocks noChangeShapeType="1"/>
              </p:cNvSpPr>
              <p:nvPr/>
            </p:nvSpPr>
            <p:spPr bwMode="auto">
              <a:xfrm flipV="1">
                <a:off x="1031" y="1065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7" name="Line 1201"/>
              <p:cNvSpPr>
                <a:spLocks noChangeShapeType="1"/>
              </p:cNvSpPr>
              <p:nvPr/>
            </p:nvSpPr>
            <p:spPr bwMode="auto">
              <a:xfrm flipV="1">
                <a:off x="1029" y="1071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8" name="Line 1202"/>
              <p:cNvSpPr>
                <a:spLocks noChangeShapeType="1"/>
              </p:cNvSpPr>
              <p:nvPr/>
            </p:nvSpPr>
            <p:spPr bwMode="auto">
              <a:xfrm flipV="1">
                <a:off x="1028" y="1077"/>
                <a:ext cx="1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99" name="Line 1203"/>
              <p:cNvSpPr>
                <a:spLocks noChangeShapeType="1"/>
              </p:cNvSpPr>
              <p:nvPr/>
            </p:nvSpPr>
            <p:spPr bwMode="auto">
              <a:xfrm flipV="1">
                <a:off x="1026" y="1082"/>
                <a:ext cx="2" cy="6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0" name="Line 1204"/>
              <p:cNvSpPr>
                <a:spLocks noChangeShapeType="1"/>
              </p:cNvSpPr>
              <p:nvPr/>
            </p:nvSpPr>
            <p:spPr bwMode="auto">
              <a:xfrm flipV="1">
                <a:off x="1023" y="1088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1" name="Line 1205"/>
              <p:cNvSpPr>
                <a:spLocks noChangeShapeType="1"/>
              </p:cNvSpPr>
              <p:nvPr/>
            </p:nvSpPr>
            <p:spPr bwMode="auto">
              <a:xfrm flipV="1">
                <a:off x="1018" y="1099"/>
                <a:ext cx="2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2" name="Line 1206"/>
              <p:cNvSpPr>
                <a:spLocks noChangeShapeType="1"/>
              </p:cNvSpPr>
              <p:nvPr/>
            </p:nvSpPr>
            <p:spPr bwMode="auto">
              <a:xfrm flipV="1">
                <a:off x="1015" y="1104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3" name="Line 1207"/>
              <p:cNvSpPr>
                <a:spLocks noChangeShapeType="1"/>
              </p:cNvSpPr>
              <p:nvPr/>
            </p:nvSpPr>
            <p:spPr bwMode="auto">
              <a:xfrm flipV="1">
                <a:off x="1012" y="1109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" name="Line 1208"/>
              <p:cNvSpPr>
                <a:spLocks noChangeShapeType="1"/>
              </p:cNvSpPr>
              <p:nvPr/>
            </p:nvSpPr>
            <p:spPr bwMode="auto">
              <a:xfrm flipV="1">
                <a:off x="1005" y="1119"/>
                <a:ext cx="4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" name="Line 1209"/>
              <p:cNvSpPr>
                <a:spLocks noChangeShapeType="1"/>
              </p:cNvSpPr>
              <p:nvPr/>
            </p:nvSpPr>
            <p:spPr bwMode="auto">
              <a:xfrm flipV="1">
                <a:off x="1002" y="1124"/>
                <a:ext cx="3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" name="Line 1210"/>
              <p:cNvSpPr>
                <a:spLocks noChangeShapeType="1"/>
              </p:cNvSpPr>
              <p:nvPr/>
            </p:nvSpPr>
            <p:spPr bwMode="auto">
              <a:xfrm flipV="1">
                <a:off x="998" y="1129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" name="Line 1211"/>
              <p:cNvSpPr>
                <a:spLocks noChangeShapeType="1"/>
              </p:cNvSpPr>
              <p:nvPr/>
            </p:nvSpPr>
            <p:spPr bwMode="auto">
              <a:xfrm flipV="1">
                <a:off x="993" y="1133"/>
                <a:ext cx="5" cy="5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" name="Line 1212"/>
              <p:cNvSpPr>
                <a:spLocks noChangeShapeType="1"/>
              </p:cNvSpPr>
              <p:nvPr/>
            </p:nvSpPr>
            <p:spPr bwMode="auto">
              <a:xfrm flipV="1">
                <a:off x="990" y="1138"/>
                <a:ext cx="3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" name="Line 1213"/>
              <p:cNvSpPr>
                <a:spLocks noChangeShapeType="1"/>
              </p:cNvSpPr>
              <p:nvPr/>
            </p:nvSpPr>
            <p:spPr bwMode="auto">
              <a:xfrm flipV="1">
                <a:off x="985" y="1142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" name="Line 1214"/>
              <p:cNvSpPr>
                <a:spLocks noChangeShapeType="1"/>
              </p:cNvSpPr>
              <p:nvPr/>
            </p:nvSpPr>
            <p:spPr bwMode="auto">
              <a:xfrm flipV="1">
                <a:off x="981" y="1146"/>
                <a:ext cx="4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" name="Line 1215"/>
              <p:cNvSpPr>
                <a:spLocks noChangeShapeType="1"/>
              </p:cNvSpPr>
              <p:nvPr/>
            </p:nvSpPr>
            <p:spPr bwMode="auto">
              <a:xfrm flipV="1">
                <a:off x="976" y="1150"/>
                <a:ext cx="5" cy="4"/>
              </a:xfrm>
              <a:prstGeom prst="line">
                <a:avLst/>
              </a:prstGeom>
              <a:noFill/>
              <a:ln w="635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" name="Freeform 1216"/>
              <p:cNvSpPr>
                <a:spLocks noEditPoints="1"/>
              </p:cNvSpPr>
              <p:nvPr/>
            </p:nvSpPr>
            <p:spPr bwMode="auto">
              <a:xfrm>
                <a:off x="1338" y="1152"/>
                <a:ext cx="91" cy="169"/>
              </a:xfrm>
              <a:custGeom>
                <a:avLst/>
                <a:gdLst>
                  <a:gd name="T0" fmla="*/ 629 w 57"/>
                  <a:gd name="T1" fmla="*/ 0 h 72"/>
                  <a:gd name="T2" fmla="*/ 629 w 57"/>
                  <a:gd name="T3" fmla="*/ 3971 h 72"/>
                  <a:gd name="T4" fmla="*/ 313 w 57"/>
                  <a:gd name="T5" fmla="*/ 3971 h 72"/>
                  <a:gd name="T6" fmla="*/ 313 w 57"/>
                  <a:gd name="T7" fmla="*/ 0 h 72"/>
                  <a:gd name="T8" fmla="*/ 629 w 57"/>
                  <a:gd name="T9" fmla="*/ 0 h 72"/>
                  <a:gd name="T10" fmla="*/ 940 w 57"/>
                  <a:gd name="T11" fmla="*/ 2486 h 72"/>
                  <a:gd name="T12" fmla="*/ 477 w 57"/>
                  <a:gd name="T13" fmla="*/ 12055 h 72"/>
                  <a:gd name="T14" fmla="*/ 0 w 57"/>
                  <a:gd name="T15" fmla="*/ 2486 h 72"/>
                  <a:gd name="T16" fmla="*/ 940 w 57"/>
                  <a:gd name="T17" fmla="*/ 2486 h 72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57"/>
                  <a:gd name="T28" fmla="*/ 0 h 72"/>
                  <a:gd name="T29" fmla="*/ 57 w 57"/>
                  <a:gd name="T30" fmla="*/ 72 h 72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57" h="72">
                    <a:moveTo>
                      <a:pt x="38" y="0"/>
                    </a:moveTo>
                    <a:lnTo>
                      <a:pt x="38" y="24"/>
                    </a:lnTo>
                    <a:lnTo>
                      <a:pt x="19" y="24"/>
                    </a:lnTo>
                    <a:lnTo>
                      <a:pt x="19" y="0"/>
                    </a:lnTo>
                    <a:lnTo>
                      <a:pt x="38" y="0"/>
                    </a:lnTo>
                    <a:close/>
                    <a:moveTo>
                      <a:pt x="57" y="15"/>
                    </a:moveTo>
                    <a:lnTo>
                      <a:pt x="29" y="72"/>
                    </a:lnTo>
                    <a:lnTo>
                      <a:pt x="0" y="15"/>
                    </a:lnTo>
                    <a:lnTo>
                      <a:pt x="57" y="15"/>
                    </a:lnTo>
                    <a:close/>
                  </a:path>
                </a:pathLst>
              </a:custGeom>
              <a:solidFill>
                <a:srgbClr val="000000"/>
              </a:solidFill>
              <a:ln w="1588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" name="Rectangle 1217"/>
              <p:cNvSpPr>
                <a:spLocks noChangeArrowheads="1"/>
              </p:cNvSpPr>
              <p:nvPr/>
            </p:nvSpPr>
            <p:spPr bwMode="auto">
              <a:xfrm>
                <a:off x="1056" y="843"/>
                <a:ext cx="46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fr-FR" altLang="ko-KR" b="1">
                    <a:solidFill>
                      <a:srgbClr val="000000"/>
                    </a:solidFill>
                    <a:latin typeface="Symbol" pitchFamily="18" charset="2"/>
                    <a:ea typeface="Gulim" pitchFamily="34" charset="-127"/>
                  </a:rPr>
                  <a:t>q</a:t>
                </a:r>
              </a:p>
            </p:txBody>
          </p:sp>
          <p:sp>
            <p:nvSpPr>
              <p:cNvPr id="114" name="Line 1218"/>
              <p:cNvSpPr>
                <a:spLocks noChangeShapeType="1"/>
              </p:cNvSpPr>
              <p:nvPr/>
            </p:nvSpPr>
            <p:spPr bwMode="auto">
              <a:xfrm>
                <a:off x="877" y="1034"/>
                <a:ext cx="510" cy="1"/>
              </a:xfrm>
              <a:prstGeom prst="line">
                <a:avLst/>
              </a:prstGeom>
              <a:noFill/>
              <a:ln w="7938" cap="rnd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" name="Rectangle 1219"/>
              <p:cNvSpPr>
                <a:spLocks noChangeArrowheads="1"/>
              </p:cNvSpPr>
              <p:nvPr/>
            </p:nvSpPr>
            <p:spPr bwMode="auto">
              <a:xfrm>
                <a:off x="1278" y="894"/>
                <a:ext cx="85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fr-FR" altLang="ko-KR" sz="1600">
                    <a:solidFill>
                      <a:srgbClr val="000000"/>
                    </a:solidFill>
                    <a:ea typeface="Gulim" pitchFamily="34" charset="-127"/>
                  </a:rPr>
                  <a:t>E</a:t>
                </a:r>
              </a:p>
            </p:txBody>
          </p:sp>
          <p:sp>
            <p:nvSpPr>
              <p:cNvPr id="116" name="Rectangle 1220"/>
              <p:cNvSpPr>
                <a:spLocks noChangeArrowheads="1"/>
              </p:cNvSpPr>
              <p:nvPr/>
            </p:nvSpPr>
            <p:spPr bwMode="auto">
              <a:xfrm>
                <a:off x="158" y="73"/>
                <a:ext cx="88" cy="17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>
                <a:spAutoFit/>
              </a:bodyPr>
              <a:lstStyle/>
              <a:p>
                <a:r>
                  <a:rPr lang="fr-FR" altLang="ko-KR" dirty="0">
                    <a:solidFill>
                      <a:srgbClr val="000000"/>
                    </a:solidFill>
                    <a:latin typeface="Symbol" pitchFamily="18" charset="2"/>
                    <a:ea typeface="Gulim" pitchFamily="34" charset="-127"/>
                  </a:rPr>
                  <a:t>D</a:t>
                </a:r>
              </a:p>
            </p:txBody>
          </p:sp>
          <p:sp>
            <p:nvSpPr>
              <p:cNvPr id="117" name="Freeform 1221"/>
              <p:cNvSpPr>
                <a:spLocks noEditPoints="1"/>
              </p:cNvSpPr>
              <p:nvPr/>
            </p:nvSpPr>
            <p:spPr bwMode="auto">
              <a:xfrm>
                <a:off x="1519" y="550"/>
                <a:ext cx="91" cy="91"/>
              </a:xfrm>
              <a:custGeom>
                <a:avLst/>
                <a:gdLst>
                  <a:gd name="T0" fmla="*/ 2664 w 43"/>
                  <a:gd name="T1" fmla="*/ 237 h 75"/>
                  <a:gd name="T2" fmla="*/ 882 w 43"/>
                  <a:gd name="T3" fmla="*/ 110 h 75"/>
                  <a:gd name="T4" fmla="*/ 2087 w 43"/>
                  <a:gd name="T5" fmla="*/ 91 h 75"/>
                  <a:gd name="T6" fmla="*/ 3864 w 43"/>
                  <a:gd name="T7" fmla="*/ 221 h 75"/>
                  <a:gd name="T8" fmla="*/ 2664 w 43"/>
                  <a:gd name="T9" fmla="*/ 237 h 75"/>
                  <a:gd name="T10" fmla="*/ 0 w 43"/>
                  <a:gd name="T11" fmla="*/ 152 h 75"/>
                  <a:gd name="T12" fmla="*/ 0 w 43"/>
                  <a:gd name="T13" fmla="*/ 0 h 75"/>
                  <a:gd name="T14" fmla="*/ 3526 w 43"/>
                  <a:gd name="T15" fmla="*/ 90 h 75"/>
                  <a:gd name="T16" fmla="*/ 0 w 43"/>
                  <a:gd name="T17" fmla="*/ 152 h 7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3"/>
                  <a:gd name="T28" fmla="*/ 0 h 75"/>
                  <a:gd name="T29" fmla="*/ 43 w 43"/>
                  <a:gd name="T30" fmla="*/ 75 h 75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3" h="75">
                    <a:moveTo>
                      <a:pt x="30" y="75"/>
                    </a:moveTo>
                    <a:lnTo>
                      <a:pt x="10" y="35"/>
                    </a:lnTo>
                    <a:lnTo>
                      <a:pt x="23" y="29"/>
                    </a:lnTo>
                    <a:lnTo>
                      <a:pt x="43" y="69"/>
                    </a:lnTo>
                    <a:lnTo>
                      <a:pt x="30" y="75"/>
                    </a:lnTo>
                    <a:close/>
                    <a:moveTo>
                      <a:pt x="0" y="48"/>
                    </a:moveTo>
                    <a:lnTo>
                      <a:pt x="0" y="0"/>
                    </a:lnTo>
                    <a:lnTo>
                      <a:pt x="39" y="28"/>
                    </a:lnTo>
                    <a:lnTo>
                      <a:pt x="0" y="48"/>
                    </a:lnTo>
                    <a:close/>
                  </a:path>
                </a:pathLst>
              </a:custGeom>
              <a:solidFill>
                <a:srgbClr val="333399"/>
              </a:solidFill>
              <a:ln w="1588">
                <a:solidFill>
                  <a:srgbClr val="333399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" name="Freeform 1222"/>
              <p:cNvSpPr>
                <a:spLocks noEditPoints="1"/>
              </p:cNvSpPr>
              <p:nvPr/>
            </p:nvSpPr>
            <p:spPr bwMode="auto">
              <a:xfrm>
                <a:off x="1565" y="1290"/>
                <a:ext cx="89" cy="122"/>
              </a:xfrm>
              <a:custGeom>
                <a:avLst/>
                <a:gdLst>
                  <a:gd name="T0" fmla="*/ 0 w 44"/>
                  <a:gd name="T1" fmla="*/ 1183 h 76"/>
                  <a:gd name="T2" fmla="*/ 1424 w 44"/>
                  <a:gd name="T3" fmla="*/ 498 h 76"/>
                  <a:gd name="T4" fmla="*/ 2340 w 44"/>
                  <a:gd name="T5" fmla="*/ 616 h 76"/>
                  <a:gd name="T6" fmla="*/ 884 w 44"/>
                  <a:gd name="T7" fmla="*/ 1303 h 76"/>
                  <a:gd name="T8" fmla="*/ 0 w 44"/>
                  <a:gd name="T9" fmla="*/ 1183 h 76"/>
                  <a:gd name="T10" fmla="*/ 332 w 44"/>
                  <a:gd name="T11" fmla="*/ 498 h 76"/>
                  <a:gd name="T12" fmla="*/ 3012 w 44"/>
                  <a:gd name="T13" fmla="*/ 0 h 76"/>
                  <a:gd name="T14" fmla="*/ 2945 w 44"/>
                  <a:gd name="T15" fmla="*/ 843 h 76"/>
                  <a:gd name="T16" fmla="*/ 332 w 44"/>
                  <a:gd name="T17" fmla="*/ 498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44"/>
                  <a:gd name="T28" fmla="*/ 0 h 76"/>
                  <a:gd name="T29" fmla="*/ 44 w 44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44" h="76">
                    <a:moveTo>
                      <a:pt x="0" y="69"/>
                    </a:moveTo>
                    <a:lnTo>
                      <a:pt x="21" y="29"/>
                    </a:lnTo>
                    <a:lnTo>
                      <a:pt x="34" y="36"/>
                    </a:lnTo>
                    <a:lnTo>
                      <a:pt x="13" y="76"/>
                    </a:lnTo>
                    <a:lnTo>
                      <a:pt x="0" y="69"/>
                    </a:lnTo>
                    <a:close/>
                    <a:moveTo>
                      <a:pt x="5" y="29"/>
                    </a:moveTo>
                    <a:lnTo>
                      <a:pt x="44" y="0"/>
                    </a:lnTo>
                    <a:lnTo>
                      <a:pt x="43" y="49"/>
                    </a:lnTo>
                    <a:lnTo>
                      <a:pt x="5" y="29"/>
                    </a:lnTo>
                    <a:close/>
                  </a:path>
                </a:pathLst>
              </a:custGeom>
              <a:solidFill>
                <a:srgbClr val="333399"/>
              </a:solidFill>
              <a:ln w="1588">
                <a:solidFill>
                  <a:srgbClr val="333399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" name="Freeform 1223"/>
              <p:cNvSpPr>
                <a:spLocks noEditPoints="1"/>
              </p:cNvSpPr>
              <p:nvPr/>
            </p:nvSpPr>
            <p:spPr bwMode="auto">
              <a:xfrm>
                <a:off x="839" y="550"/>
                <a:ext cx="83" cy="120"/>
              </a:xfrm>
              <a:custGeom>
                <a:avLst/>
                <a:gdLst>
                  <a:gd name="T0" fmla="*/ 2595 w 38"/>
                  <a:gd name="T1" fmla="*/ 0 h 73"/>
                  <a:gd name="T2" fmla="*/ 2595 w 38"/>
                  <a:gd name="T3" fmla="*/ 805 h 73"/>
                  <a:gd name="T4" fmla="*/ 1551 w 38"/>
                  <a:gd name="T5" fmla="*/ 805 h 73"/>
                  <a:gd name="T6" fmla="*/ 1551 w 38"/>
                  <a:gd name="T7" fmla="*/ 0 h 73"/>
                  <a:gd name="T8" fmla="*/ 2595 w 38"/>
                  <a:gd name="T9" fmla="*/ 0 h 73"/>
                  <a:gd name="T10" fmla="*/ 4117 w 38"/>
                  <a:gd name="T11" fmla="*/ 671 h 73"/>
                  <a:gd name="T12" fmla="*/ 2095 w 38"/>
                  <a:gd name="T13" fmla="*/ 1440 h 73"/>
                  <a:gd name="T14" fmla="*/ 0 w 38"/>
                  <a:gd name="T15" fmla="*/ 671 h 73"/>
                  <a:gd name="T16" fmla="*/ 4117 w 38"/>
                  <a:gd name="T17" fmla="*/ 671 h 7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38"/>
                  <a:gd name="T28" fmla="*/ 0 h 73"/>
                  <a:gd name="T29" fmla="*/ 38 w 38"/>
                  <a:gd name="T30" fmla="*/ 73 h 73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38" h="73">
                    <a:moveTo>
                      <a:pt x="24" y="0"/>
                    </a:moveTo>
                    <a:lnTo>
                      <a:pt x="24" y="41"/>
                    </a:lnTo>
                    <a:lnTo>
                      <a:pt x="14" y="41"/>
                    </a:lnTo>
                    <a:lnTo>
                      <a:pt x="14" y="0"/>
                    </a:lnTo>
                    <a:lnTo>
                      <a:pt x="24" y="0"/>
                    </a:lnTo>
                    <a:close/>
                    <a:moveTo>
                      <a:pt x="38" y="34"/>
                    </a:moveTo>
                    <a:lnTo>
                      <a:pt x="19" y="73"/>
                    </a:lnTo>
                    <a:lnTo>
                      <a:pt x="0" y="34"/>
                    </a:lnTo>
                    <a:lnTo>
                      <a:pt x="38" y="34"/>
                    </a:lnTo>
                    <a:close/>
                  </a:path>
                </a:pathLst>
              </a:custGeom>
              <a:solidFill>
                <a:srgbClr val="990000"/>
              </a:solidFill>
              <a:ln w="1588">
                <a:solidFill>
                  <a:srgbClr val="99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" name="Freeform 1224"/>
              <p:cNvSpPr>
                <a:spLocks noEditPoints="1"/>
              </p:cNvSpPr>
              <p:nvPr/>
            </p:nvSpPr>
            <p:spPr bwMode="auto">
              <a:xfrm>
                <a:off x="1073" y="208"/>
                <a:ext cx="156" cy="77"/>
              </a:xfrm>
              <a:custGeom>
                <a:avLst/>
                <a:gdLst>
                  <a:gd name="T0" fmla="*/ 835 w 111"/>
                  <a:gd name="T1" fmla="*/ 904 h 47"/>
                  <a:gd name="T2" fmla="*/ 228 w 111"/>
                  <a:gd name="T3" fmla="*/ 387 h 47"/>
                  <a:gd name="T4" fmla="*/ 247 w 111"/>
                  <a:gd name="T5" fmla="*/ 211 h 47"/>
                  <a:gd name="T6" fmla="*/ 856 w 111"/>
                  <a:gd name="T7" fmla="*/ 736 h 47"/>
                  <a:gd name="T8" fmla="*/ 835 w 111"/>
                  <a:gd name="T9" fmla="*/ 904 h 47"/>
                  <a:gd name="T10" fmla="*/ 240 w 111"/>
                  <a:gd name="T11" fmla="*/ 698 h 47"/>
                  <a:gd name="T12" fmla="*/ 0 w 111"/>
                  <a:gd name="T13" fmla="*/ 92 h 47"/>
                  <a:gd name="T14" fmla="*/ 327 w 111"/>
                  <a:gd name="T15" fmla="*/ 0 h 47"/>
                  <a:gd name="T16" fmla="*/ 240 w 111"/>
                  <a:gd name="T17" fmla="*/ 698 h 47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111"/>
                  <a:gd name="T28" fmla="*/ 0 h 47"/>
                  <a:gd name="T29" fmla="*/ 111 w 111"/>
                  <a:gd name="T30" fmla="*/ 47 h 47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111" h="47">
                    <a:moveTo>
                      <a:pt x="108" y="47"/>
                    </a:moveTo>
                    <a:lnTo>
                      <a:pt x="29" y="20"/>
                    </a:lnTo>
                    <a:lnTo>
                      <a:pt x="32" y="11"/>
                    </a:lnTo>
                    <a:lnTo>
                      <a:pt x="111" y="38"/>
                    </a:lnTo>
                    <a:lnTo>
                      <a:pt x="108" y="47"/>
                    </a:lnTo>
                    <a:close/>
                    <a:moveTo>
                      <a:pt x="31" y="36"/>
                    </a:moveTo>
                    <a:lnTo>
                      <a:pt x="0" y="5"/>
                    </a:lnTo>
                    <a:lnTo>
                      <a:pt x="43" y="0"/>
                    </a:lnTo>
                    <a:lnTo>
                      <a:pt x="31" y="36"/>
                    </a:lnTo>
                    <a:close/>
                  </a:path>
                </a:pathLst>
              </a:custGeom>
              <a:solidFill>
                <a:srgbClr val="990000"/>
              </a:solidFill>
              <a:ln w="1588">
                <a:solidFill>
                  <a:srgbClr val="99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" name="Freeform 1225"/>
              <p:cNvSpPr>
                <a:spLocks noEditPoints="1"/>
              </p:cNvSpPr>
              <p:nvPr/>
            </p:nvSpPr>
            <p:spPr bwMode="auto">
              <a:xfrm>
                <a:off x="1111" y="1757"/>
                <a:ext cx="136" cy="63"/>
              </a:xfrm>
              <a:custGeom>
                <a:avLst/>
                <a:gdLst>
                  <a:gd name="T0" fmla="*/ 0 w 74"/>
                  <a:gd name="T1" fmla="*/ 435 h 41"/>
                  <a:gd name="T2" fmla="*/ 1702 w 74"/>
                  <a:gd name="T3" fmla="*/ 128 h 41"/>
                  <a:gd name="T4" fmla="*/ 1851 w 74"/>
                  <a:gd name="T5" fmla="*/ 250 h 41"/>
                  <a:gd name="T6" fmla="*/ 149 w 74"/>
                  <a:gd name="T7" fmla="*/ 541 h 41"/>
                  <a:gd name="T8" fmla="*/ 0 w 74"/>
                  <a:gd name="T9" fmla="*/ 435 h 41"/>
                  <a:gd name="T10" fmla="*/ 1198 w 74"/>
                  <a:gd name="T11" fmla="*/ 0 h 41"/>
                  <a:gd name="T12" fmla="*/ 2850 w 74"/>
                  <a:gd name="T13" fmla="*/ 0 h 41"/>
                  <a:gd name="T14" fmla="*/ 1882 w 74"/>
                  <a:gd name="T15" fmla="*/ 466 h 41"/>
                  <a:gd name="T16" fmla="*/ 1198 w 74"/>
                  <a:gd name="T17" fmla="*/ 0 h 4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4"/>
                  <a:gd name="T28" fmla="*/ 0 h 41"/>
                  <a:gd name="T29" fmla="*/ 74 w 74"/>
                  <a:gd name="T30" fmla="*/ 41 h 41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4" h="41">
                    <a:moveTo>
                      <a:pt x="0" y="33"/>
                    </a:moveTo>
                    <a:lnTo>
                      <a:pt x="44" y="10"/>
                    </a:lnTo>
                    <a:lnTo>
                      <a:pt x="48" y="19"/>
                    </a:lnTo>
                    <a:lnTo>
                      <a:pt x="4" y="41"/>
                    </a:lnTo>
                    <a:lnTo>
                      <a:pt x="0" y="33"/>
                    </a:lnTo>
                    <a:close/>
                    <a:moveTo>
                      <a:pt x="31" y="0"/>
                    </a:moveTo>
                    <a:lnTo>
                      <a:pt x="74" y="0"/>
                    </a:lnTo>
                    <a:lnTo>
                      <a:pt x="49" y="35"/>
                    </a:lnTo>
                    <a:lnTo>
                      <a:pt x="31" y="0"/>
                    </a:lnTo>
                    <a:close/>
                  </a:path>
                </a:pathLst>
              </a:custGeom>
              <a:solidFill>
                <a:srgbClr val="990000"/>
              </a:solidFill>
              <a:ln w="1588">
                <a:solidFill>
                  <a:srgbClr val="990000"/>
                </a:solidFill>
                <a:bevel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" name="Line 1226"/>
              <p:cNvSpPr>
                <a:spLocks noChangeShapeType="1"/>
              </p:cNvSpPr>
              <p:nvPr/>
            </p:nvSpPr>
            <p:spPr bwMode="auto">
              <a:xfrm>
                <a:off x="70" y="927"/>
                <a:ext cx="0" cy="126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" name="Line 1227"/>
              <p:cNvSpPr>
                <a:spLocks noChangeShapeType="1"/>
              </p:cNvSpPr>
              <p:nvPr/>
            </p:nvSpPr>
            <p:spPr bwMode="auto">
              <a:xfrm flipH="1" flipV="1">
                <a:off x="63" y="1077"/>
                <a:ext cx="28" cy="134"/>
              </a:xfrm>
              <a:prstGeom prst="line">
                <a:avLst/>
              </a:prstGeom>
              <a:noFill/>
              <a:ln w="28575">
                <a:solidFill>
                  <a:srgbClr val="00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4" name="Text Box 1228"/>
              <p:cNvSpPr txBox="1">
                <a:spLocks noChangeArrowheads="1"/>
              </p:cNvSpPr>
              <p:nvPr/>
            </p:nvSpPr>
            <p:spPr bwMode="auto">
              <a:xfrm>
                <a:off x="68" y="872"/>
                <a:ext cx="538" cy="3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1600" dirty="0">
                    <a:ea typeface="Gulim" pitchFamily="34" charset="-127"/>
                  </a:rPr>
                  <a:t>2</a:t>
                </a:r>
                <a:r>
                  <a:rPr lang="el-GR" altLang="ko-KR" sz="1600" dirty="0"/>
                  <a:t>π</a:t>
                </a:r>
                <a:endParaRPr lang="en-US" altLang="ko-KR" sz="1600" dirty="0">
                  <a:ea typeface="Gulim" pitchFamily="34" charset="-127"/>
                </a:endParaRPr>
              </a:p>
              <a:p>
                <a:r>
                  <a:rPr lang="en-US" altLang="ko-KR" sz="1200" dirty="0">
                    <a:ea typeface="Gulim" pitchFamily="34" charset="-127"/>
                  </a:rPr>
                  <a:t>SOLITON</a:t>
                </a:r>
                <a:endParaRPr lang="el-GR" altLang="ko-KR" sz="1200" dirty="0"/>
              </a:p>
            </p:txBody>
          </p:sp>
        </p:grpSp>
        <p:sp>
          <p:nvSpPr>
            <p:cNvPr id="19" name="Ellipse 18"/>
            <p:cNvSpPr/>
            <p:nvPr/>
          </p:nvSpPr>
          <p:spPr>
            <a:xfrm>
              <a:off x="2586038" y="1585913"/>
              <a:ext cx="128587" cy="128587"/>
            </a:xfrm>
            <a:prstGeom prst="ellipse">
              <a:avLst/>
            </a:pr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4967536" y="1628800"/>
            <a:ext cx="3995936" cy="2447876"/>
            <a:chOff x="0" y="2143"/>
            <a:chExt cx="3041" cy="2177"/>
          </a:xfrm>
        </p:grpSpPr>
        <p:sp>
          <p:nvSpPr>
            <p:cNvPr id="926" name="AutoShape 5"/>
            <p:cNvSpPr>
              <a:spLocks noChangeAspect="1" noChangeArrowheads="1" noTextEdit="1"/>
            </p:cNvSpPr>
            <p:nvPr/>
          </p:nvSpPr>
          <p:spPr bwMode="auto">
            <a:xfrm>
              <a:off x="0" y="2143"/>
              <a:ext cx="2960" cy="2177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9" name="Group 6"/>
            <p:cNvGrpSpPr>
              <a:grpSpLocks/>
            </p:cNvGrpSpPr>
            <p:nvPr/>
          </p:nvGrpSpPr>
          <p:grpSpPr bwMode="auto">
            <a:xfrm>
              <a:off x="214" y="2227"/>
              <a:ext cx="2550" cy="2093"/>
              <a:chOff x="-23" y="2213"/>
              <a:chExt cx="2067" cy="1938"/>
            </a:xfrm>
          </p:grpSpPr>
          <p:sp>
            <p:nvSpPr>
              <p:cNvPr id="1041" name="Line 7"/>
              <p:cNvSpPr>
                <a:spLocks noChangeAspect="1" noChangeShapeType="1"/>
              </p:cNvSpPr>
              <p:nvPr/>
            </p:nvSpPr>
            <p:spPr bwMode="auto">
              <a:xfrm flipV="1">
                <a:off x="81" y="2271"/>
                <a:ext cx="1" cy="175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2" name="Line 8"/>
              <p:cNvSpPr>
                <a:spLocks noChangeAspect="1" noChangeShapeType="1"/>
              </p:cNvSpPr>
              <p:nvPr/>
            </p:nvSpPr>
            <p:spPr bwMode="auto">
              <a:xfrm>
                <a:off x="81" y="3440"/>
                <a:ext cx="1963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3" name="Line 9"/>
              <p:cNvSpPr>
                <a:spLocks noChangeAspect="1" noChangeShapeType="1"/>
              </p:cNvSpPr>
              <p:nvPr/>
            </p:nvSpPr>
            <p:spPr bwMode="auto">
              <a:xfrm flipH="1">
                <a:off x="58" y="2271"/>
                <a:ext cx="47" cy="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4" name="Rectangle 10"/>
              <p:cNvSpPr>
                <a:spLocks noChangeAspect="1" noChangeArrowheads="1"/>
              </p:cNvSpPr>
              <p:nvPr/>
            </p:nvSpPr>
            <p:spPr bwMode="auto">
              <a:xfrm>
                <a:off x="-23" y="2213"/>
                <a:ext cx="36" cy="139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1600" dirty="0">
                    <a:solidFill>
                      <a:srgbClr val="000000"/>
                    </a:solidFill>
                    <a:ea typeface="Gulim" pitchFamily="34" charset="-127"/>
                    <a:cs typeface="Times New Roman" pitchFamily="18" charset="0"/>
                  </a:rPr>
                  <a:t>2</a:t>
                </a:r>
                <a:endParaRPr lang="en-US" altLang="ko-KR" sz="1600" dirty="0">
                  <a:ea typeface="Gulim" pitchFamily="34" charset="-127"/>
                  <a:cs typeface="Times New Roman" pitchFamily="18" charset="0"/>
                </a:endParaRPr>
              </a:p>
            </p:txBody>
          </p:sp>
          <p:sp>
            <p:nvSpPr>
              <p:cNvPr id="1045" name="Line 11"/>
              <p:cNvSpPr>
                <a:spLocks noChangeAspect="1" noChangeShapeType="1"/>
              </p:cNvSpPr>
              <p:nvPr/>
            </p:nvSpPr>
            <p:spPr bwMode="auto">
              <a:xfrm flipH="1">
                <a:off x="58" y="2856"/>
                <a:ext cx="4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6" name="Line 12"/>
              <p:cNvSpPr>
                <a:spLocks noChangeAspect="1" noChangeShapeType="1"/>
              </p:cNvSpPr>
              <p:nvPr/>
            </p:nvSpPr>
            <p:spPr bwMode="auto">
              <a:xfrm flipH="1">
                <a:off x="58" y="3440"/>
                <a:ext cx="47" cy="1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7" name="Line 13"/>
              <p:cNvSpPr>
                <a:spLocks noChangeAspect="1" noChangeShapeType="1"/>
              </p:cNvSpPr>
              <p:nvPr/>
            </p:nvSpPr>
            <p:spPr bwMode="auto">
              <a:xfrm flipH="1">
                <a:off x="58" y="4021"/>
                <a:ext cx="47" cy="4"/>
              </a:xfrm>
              <a:prstGeom prst="line">
                <a:avLst/>
              </a:prstGeom>
              <a:noFill/>
              <a:ln w="444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48" name="Rectangle 14"/>
              <p:cNvSpPr>
                <a:spLocks noChangeAspect="1" noChangeArrowheads="1"/>
              </p:cNvSpPr>
              <p:nvPr/>
            </p:nvSpPr>
            <p:spPr bwMode="auto">
              <a:xfrm>
                <a:off x="-13" y="4013"/>
                <a:ext cx="23" cy="138"/>
              </a:xfrm>
              <a:prstGeom prst="rect">
                <a:avLst/>
              </a:prstGeom>
              <a:solidFill>
                <a:srgbClr val="CC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lIns="0" tIns="0" rIns="0" bIns="0"/>
              <a:lstStyle/>
              <a:p>
                <a:r>
                  <a:rPr lang="en-US" altLang="ko-KR" sz="500">
                    <a:solidFill>
                      <a:srgbClr val="000000"/>
                    </a:solidFill>
                    <a:ea typeface="Gulim" pitchFamily="34" charset="-127"/>
                    <a:cs typeface="Times New Roman" pitchFamily="18" charset="0"/>
                  </a:rPr>
                  <a:t>-</a:t>
                </a:r>
                <a:endParaRPr lang="en-US" altLang="ko-KR">
                  <a:ea typeface="Gulim" pitchFamily="34" charset="-127"/>
                  <a:cs typeface="Times New Roman" pitchFamily="18" charset="0"/>
                </a:endParaRPr>
              </a:p>
            </p:txBody>
          </p:sp>
          <p:sp>
            <p:nvSpPr>
              <p:cNvPr id="1049" name="Line 15"/>
              <p:cNvSpPr>
                <a:spLocks noChangeAspect="1" noChangeShapeType="1"/>
              </p:cNvSpPr>
              <p:nvPr/>
            </p:nvSpPr>
            <p:spPr bwMode="auto">
              <a:xfrm>
                <a:off x="2025" y="3440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0" name="Line 16"/>
              <p:cNvSpPr>
                <a:spLocks noChangeAspect="1" noChangeShapeType="1"/>
              </p:cNvSpPr>
              <p:nvPr/>
            </p:nvSpPr>
            <p:spPr bwMode="auto">
              <a:xfrm>
                <a:off x="2006" y="3440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1" name="Line 17"/>
              <p:cNvSpPr>
                <a:spLocks noChangeAspect="1" noChangeShapeType="1"/>
              </p:cNvSpPr>
              <p:nvPr/>
            </p:nvSpPr>
            <p:spPr bwMode="auto">
              <a:xfrm>
                <a:off x="1987" y="3440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2" name="Line 18"/>
              <p:cNvSpPr>
                <a:spLocks noChangeAspect="1" noChangeShapeType="1"/>
              </p:cNvSpPr>
              <p:nvPr/>
            </p:nvSpPr>
            <p:spPr bwMode="auto">
              <a:xfrm>
                <a:off x="1963" y="3440"/>
                <a:ext cx="24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3" name="Line 19"/>
              <p:cNvSpPr>
                <a:spLocks noChangeAspect="1" noChangeShapeType="1"/>
              </p:cNvSpPr>
              <p:nvPr/>
            </p:nvSpPr>
            <p:spPr bwMode="auto">
              <a:xfrm>
                <a:off x="1945" y="3440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4" name="Line 20"/>
              <p:cNvSpPr>
                <a:spLocks noChangeAspect="1" noChangeShapeType="1"/>
              </p:cNvSpPr>
              <p:nvPr/>
            </p:nvSpPr>
            <p:spPr bwMode="auto">
              <a:xfrm>
                <a:off x="1925" y="3440"/>
                <a:ext cx="20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5" name="Line 21"/>
              <p:cNvSpPr>
                <a:spLocks noChangeAspect="1" noChangeShapeType="1"/>
              </p:cNvSpPr>
              <p:nvPr/>
            </p:nvSpPr>
            <p:spPr bwMode="auto">
              <a:xfrm>
                <a:off x="1907" y="3440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6" name="Line 22"/>
              <p:cNvSpPr>
                <a:spLocks noChangeAspect="1" noChangeShapeType="1"/>
              </p:cNvSpPr>
              <p:nvPr/>
            </p:nvSpPr>
            <p:spPr bwMode="auto">
              <a:xfrm>
                <a:off x="1888" y="343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7" name="Line 23"/>
              <p:cNvSpPr>
                <a:spLocks noChangeAspect="1" noChangeShapeType="1"/>
              </p:cNvSpPr>
              <p:nvPr/>
            </p:nvSpPr>
            <p:spPr bwMode="auto">
              <a:xfrm>
                <a:off x="1864" y="3436"/>
                <a:ext cx="24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8" name="Line 24"/>
              <p:cNvSpPr>
                <a:spLocks noChangeAspect="1" noChangeShapeType="1"/>
              </p:cNvSpPr>
              <p:nvPr/>
            </p:nvSpPr>
            <p:spPr bwMode="auto">
              <a:xfrm>
                <a:off x="1845" y="3436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59" name="Line 25"/>
              <p:cNvSpPr>
                <a:spLocks noChangeAspect="1" noChangeShapeType="1"/>
              </p:cNvSpPr>
              <p:nvPr/>
            </p:nvSpPr>
            <p:spPr bwMode="auto">
              <a:xfrm>
                <a:off x="1826" y="3436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0" name="Line 26"/>
              <p:cNvSpPr>
                <a:spLocks noChangeAspect="1" noChangeShapeType="1"/>
              </p:cNvSpPr>
              <p:nvPr/>
            </p:nvSpPr>
            <p:spPr bwMode="auto">
              <a:xfrm>
                <a:off x="1807" y="3432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1" name="Line 27"/>
              <p:cNvSpPr>
                <a:spLocks noChangeAspect="1" noChangeShapeType="1"/>
              </p:cNvSpPr>
              <p:nvPr/>
            </p:nvSpPr>
            <p:spPr bwMode="auto">
              <a:xfrm>
                <a:off x="1784" y="3432"/>
                <a:ext cx="23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2" name="Line 28"/>
              <p:cNvSpPr>
                <a:spLocks noChangeAspect="1" noChangeShapeType="1"/>
              </p:cNvSpPr>
              <p:nvPr/>
            </p:nvSpPr>
            <p:spPr bwMode="auto">
              <a:xfrm>
                <a:off x="1765" y="3428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3" name="Line 29"/>
              <p:cNvSpPr>
                <a:spLocks noChangeAspect="1" noChangeShapeType="1"/>
              </p:cNvSpPr>
              <p:nvPr/>
            </p:nvSpPr>
            <p:spPr bwMode="auto">
              <a:xfrm>
                <a:off x="1746" y="3428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4" name="Line 30"/>
              <p:cNvSpPr>
                <a:spLocks noChangeAspect="1" noChangeShapeType="1"/>
              </p:cNvSpPr>
              <p:nvPr/>
            </p:nvSpPr>
            <p:spPr bwMode="auto">
              <a:xfrm>
                <a:off x="1727" y="3424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5" name="Line 31"/>
              <p:cNvSpPr>
                <a:spLocks noChangeAspect="1" noChangeShapeType="1"/>
              </p:cNvSpPr>
              <p:nvPr/>
            </p:nvSpPr>
            <p:spPr bwMode="auto">
              <a:xfrm>
                <a:off x="1708" y="3420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6" name="Line 32"/>
              <p:cNvSpPr>
                <a:spLocks noChangeAspect="1" noChangeShapeType="1"/>
              </p:cNvSpPr>
              <p:nvPr/>
            </p:nvSpPr>
            <p:spPr bwMode="auto">
              <a:xfrm>
                <a:off x="1689" y="341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7" name="Line 33"/>
              <p:cNvSpPr>
                <a:spLocks noChangeAspect="1" noChangeShapeType="1"/>
              </p:cNvSpPr>
              <p:nvPr/>
            </p:nvSpPr>
            <p:spPr bwMode="auto">
              <a:xfrm>
                <a:off x="1665" y="3412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8" name="Line 34"/>
              <p:cNvSpPr>
                <a:spLocks noChangeAspect="1" noChangeShapeType="1"/>
              </p:cNvSpPr>
              <p:nvPr/>
            </p:nvSpPr>
            <p:spPr bwMode="auto">
              <a:xfrm>
                <a:off x="1647" y="3407"/>
                <a:ext cx="18" cy="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69" name="Line 35"/>
              <p:cNvSpPr>
                <a:spLocks noChangeAspect="1" noChangeShapeType="1"/>
              </p:cNvSpPr>
              <p:nvPr/>
            </p:nvSpPr>
            <p:spPr bwMode="auto">
              <a:xfrm>
                <a:off x="1627" y="3403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0" name="Line 36"/>
              <p:cNvSpPr>
                <a:spLocks noChangeAspect="1" noChangeShapeType="1"/>
              </p:cNvSpPr>
              <p:nvPr/>
            </p:nvSpPr>
            <p:spPr bwMode="auto">
              <a:xfrm>
                <a:off x="1609" y="3400"/>
                <a:ext cx="18" cy="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1" name="Line 37"/>
              <p:cNvSpPr>
                <a:spLocks noChangeAspect="1" noChangeShapeType="1"/>
              </p:cNvSpPr>
              <p:nvPr/>
            </p:nvSpPr>
            <p:spPr bwMode="auto">
              <a:xfrm>
                <a:off x="1589" y="3395"/>
                <a:ext cx="20" cy="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2" name="Line 38"/>
              <p:cNvSpPr>
                <a:spLocks noChangeAspect="1" noChangeShapeType="1"/>
              </p:cNvSpPr>
              <p:nvPr/>
            </p:nvSpPr>
            <p:spPr bwMode="auto">
              <a:xfrm>
                <a:off x="1571" y="3387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3" name="Line 39"/>
              <p:cNvSpPr>
                <a:spLocks noChangeAspect="1" noChangeShapeType="1"/>
              </p:cNvSpPr>
              <p:nvPr/>
            </p:nvSpPr>
            <p:spPr bwMode="auto">
              <a:xfrm>
                <a:off x="1547" y="3383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4" name="Line 40"/>
              <p:cNvSpPr>
                <a:spLocks noChangeAspect="1" noChangeShapeType="1"/>
              </p:cNvSpPr>
              <p:nvPr/>
            </p:nvSpPr>
            <p:spPr bwMode="auto">
              <a:xfrm>
                <a:off x="1528" y="3375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5" name="Line 41"/>
              <p:cNvSpPr>
                <a:spLocks noChangeAspect="1" noChangeShapeType="1"/>
              </p:cNvSpPr>
              <p:nvPr/>
            </p:nvSpPr>
            <p:spPr bwMode="auto">
              <a:xfrm>
                <a:off x="1509" y="3366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6" name="Line 42"/>
              <p:cNvSpPr>
                <a:spLocks noChangeAspect="1" noChangeShapeType="1"/>
              </p:cNvSpPr>
              <p:nvPr/>
            </p:nvSpPr>
            <p:spPr bwMode="auto">
              <a:xfrm>
                <a:off x="1491" y="3358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7" name="Line 43"/>
              <p:cNvSpPr>
                <a:spLocks noChangeAspect="1" noChangeShapeType="1"/>
              </p:cNvSpPr>
              <p:nvPr/>
            </p:nvSpPr>
            <p:spPr bwMode="auto">
              <a:xfrm>
                <a:off x="1467" y="3350"/>
                <a:ext cx="24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8" name="Line 44"/>
              <p:cNvSpPr>
                <a:spLocks noChangeAspect="1" noChangeShapeType="1"/>
              </p:cNvSpPr>
              <p:nvPr/>
            </p:nvSpPr>
            <p:spPr bwMode="auto">
              <a:xfrm>
                <a:off x="1448" y="3342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79" name="Line 45"/>
              <p:cNvSpPr>
                <a:spLocks noChangeAspect="1" noChangeShapeType="1"/>
              </p:cNvSpPr>
              <p:nvPr/>
            </p:nvSpPr>
            <p:spPr bwMode="auto">
              <a:xfrm>
                <a:off x="1429" y="3333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0" name="Line 46"/>
              <p:cNvSpPr>
                <a:spLocks noChangeAspect="1" noChangeShapeType="1"/>
              </p:cNvSpPr>
              <p:nvPr/>
            </p:nvSpPr>
            <p:spPr bwMode="auto">
              <a:xfrm>
                <a:off x="1410" y="3321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1" name="Line 47"/>
              <p:cNvSpPr>
                <a:spLocks noChangeAspect="1" noChangeShapeType="1"/>
              </p:cNvSpPr>
              <p:nvPr/>
            </p:nvSpPr>
            <p:spPr bwMode="auto">
              <a:xfrm>
                <a:off x="1391" y="3313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2" name="Line 48"/>
              <p:cNvSpPr>
                <a:spLocks noChangeAspect="1" noChangeShapeType="1"/>
              </p:cNvSpPr>
              <p:nvPr/>
            </p:nvSpPr>
            <p:spPr bwMode="auto">
              <a:xfrm>
                <a:off x="1372" y="3300"/>
                <a:ext cx="19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3" name="Line 49"/>
              <p:cNvSpPr>
                <a:spLocks noChangeAspect="1" noChangeShapeType="1"/>
              </p:cNvSpPr>
              <p:nvPr/>
            </p:nvSpPr>
            <p:spPr bwMode="auto">
              <a:xfrm>
                <a:off x="1349" y="3288"/>
                <a:ext cx="23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4" name="Line 50"/>
              <p:cNvSpPr>
                <a:spLocks noChangeAspect="1" noChangeShapeType="1"/>
              </p:cNvSpPr>
              <p:nvPr/>
            </p:nvSpPr>
            <p:spPr bwMode="auto">
              <a:xfrm>
                <a:off x="1329" y="3276"/>
                <a:ext cx="20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5" name="Line 51"/>
              <p:cNvSpPr>
                <a:spLocks noChangeAspect="1" noChangeShapeType="1"/>
              </p:cNvSpPr>
              <p:nvPr/>
            </p:nvSpPr>
            <p:spPr bwMode="auto">
              <a:xfrm>
                <a:off x="1311" y="3264"/>
                <a:ext cx="18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6" name="Line 52"/>
              <p:cNvSpPr>
                <a:spLocks noChangeAspect="1" noChangeShapeType="1"/>
              </p:cNvSpPr>
              <p:nvPr/>
            </p:nvSpPr>
            <p:spPr bwMode="auto">
              <a:xfrm>
                <a:off x="1292" y="3251"/>
                <a:ext cx="19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7" name="Line 53"/>
              <p:cNvSpPr>
                <a:spLocks noChangeAspect="1" noChangeShapeType="1"/>
              </p:cNvSpPr>
              <p:nvPr/>
            </p:nvSpPr>
            <p:spPr bwMode="auto">
              <a:xfrm>
                <a:off x="1273" y="3239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8" name="Line 54"/>
              <p:cNvSpPr>
                <a:spLocks noChangeAspect="1" noChangeShapeType="1"/>
              </p:cNvSpPr>
              <p:nvPr/>
            </p:nvSpPr>
            <p:spPr bwMode="auto">
              <a:xfrm>
                <a:off x="1254" y="3226"/>
                <a:ext cx="19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89" name="Line 55"/>
              <p:cNvSpPr>
                <a:spLocks noChangeAspect="1" noChangeShapeType="1"/>
              </p:cNvSpPr>
              <p:nvPr/>
            </p:nvSpPr>
            <p:spPr bwMode="auto">
              <a:xfrm>
                <a:off x="1231" y="3210"/>
                <a:ext cx="23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0" name="Line 56"/>
              <p:cNvSpPr>
                <a:spLocks noChangeAspect="1" noChangeShapeType="1"/>
              </p:cNvSpPr>
              <p:nvPr/>
            </p:nvSpPr>
            <p:spPr bwMode="auto">
              <a:xfrm>
                <a:off x="1211" y="3193"/>
                <a:ext cx="20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1" name="Line 57"/>
              <p:cNvSpPr>
                <a:spLocks noChangeAspect="1" noChangeShapeType="1"/>
              </p:cNvSpPr>
              <p:nvPr/>
            </p:nvSpPr>
            <p:spPr bwMode="auto">
              <a:xfrm>
                <a:off x="1193" y="3181"/>
                <a:ext cx="18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2" name="Line 58"/>
              <p:cNvSpPr>
                <a:spLocks noChangeAspect="1" noChangeShapeType="1"/>
              </p:cNvSpPr>
              <p:nvPr/>
            </p:nvSpPr>
            <p:spPr bwMode="auto">
              <a:xfrm>
                <a:off x="1173" y="3164"/>
                <a:ext cx="20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3" name="Line 59"/>
              <p:cNvSpPr>
                <a:spLocks noChangeAspect="1" noChangeShapeType="1"/>
              </p:cNvSpPr>
              <p:nvPr/>
            </p:nvSpPr>
            <p:spPr bwMode="auto">
              <a:xfrm>
                <a:off x="1150" y="3148"/>
                <a:ext cx="23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4" name="Line 60"/>
              <p:cNvSpPr>
                <a:spLocks noChangeAspect="1" noChangeShapeType="1"/>
              </p:cNvSpPr>
              <p:nvPr/>
            </p:nvSpPr>
            <p:spPr bwMode="auto">
              <a:xfrm>
                <a:off x="1131" y="3131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5" name="Line 61"/>
              <p:cNvSpPr>
                <a:spLocks noChangeAspect="1" noChangeShapeType="1"/>
              </p:cNvSpPr>
              <p:nvPr/>
            </p:nvSpPr>
            <p:spPr bwMode="auto">
              <a:xfrm>
                <a:off x="1112" y="3115"/>
                <a:ext cx="19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6" name="Line 62"/>
              <p:cNvSpPr>
                <a:spLocks noChangeAspect="1" noChangeShapeType="1"/>
              </p:cNvSpPr>
              <p:nvPr/>
            </p:nvSpPr>
            <p:spPr bwMode="auto">
              <a:xfrm>
                <a:off x="1093" y="3095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7" name="Line 63"/>
              <p:cNvSpPr>
                <a:spLocks noChangeAspect="1" noChangeShapeType="1"/>
              </p:cNvSpPr>
              <p:nvPr/>
            </p:nvSpPr>
            <p:spPr bwMode="auto">
              <a:xfrm>
                <a:off x="1074" y="3078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8" name="Line 64"/>
              <p:cNvSpPr>
                <a:spLocks noChangeAspect="1" noChangeShapeType="1"/>
              </p:cNvSpPr>
              <p:nvPr/>
            </p:nvSpPr>
            <p:spPr bwMode="auto">
              <a:xfrm>
                <a:off x="1056" y="3057"/>
                <a:ext cx="18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99" name="Line 65"/>
              <p:cNvSpPr>
                <a:spLocks noChangeAspect="1" noChangeShapeType="1"/>
              </p:cNvSpPr>
              <p:nvPr/>
            </p:nvSpPr>
            <p:spPr bwMode="auto">
              <a:xfrm>
                <a:off x="1032" y="3041"/>
                <a:ext cx="24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0" name="Line 66"/>
              <p:cNvSpPr>
                <a:spLocks noChangeAspect="1" noChangeShapeType="1"/>
              </p:cNvSpPr>
              <p:nvPr/>
            </p:nvSpPr>
            <p:spPr bwMode="auto">
              <a:xfrm>
                <a:off x="1013" y="3021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1" name="Line 67"/>
              <p:cNvSpPr>
                <a:spLocks noChangeAspect="1" noChangeShapeType="1"/>
              </p:cNvSpPr>
              <p:nvPr/>
            </p:nvSpPr>
            <p:spPr bwMode="auto">
              <a:xfrm>
                <a:off x="994" y="3000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2" name="Line 68"/>
              <p:cNvSpPr>
                <a:spLocks noChangeAspect="1" noChangeShapeType="1"/>
              </p:cNvSpPr>
              <p:nvPr/>
            </p:nvSpPr>
            <p:spPr bwMode="auto">
              <a:xfrm>
                <a:off x="975" y="2983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3" name="Line 69"/>
              <p:cNvSpPr>
                <a:spLocks noChangeAspect="1" noChangeShapeType="1"/>
              </p:cNvSpPr>
              <p:nvPr/>
            </p:nvSpPr>
            <p:spPr bwMode="auto">
              <a:xfrm>
                <a:off x="956" y="2963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4" name="Line 70"/>
              <p:cNvSpPr>
                <a:spLocks noChangeAspect="1" noChangeShapeType="1"/>
              </p:cNvSpPr>
              <p:nvPr/>
            </p:nvSpPr>
            <p:spPr bwMode="auto">
              <a:xfrm>
                <a:off x="933" y="2942"/>
                <a:ext cx="23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5" name="Line 71"/>
              <p:cNvSpPr>
                <a:spLocks noChangeAspect="1" noChangeShapeType="1"/>
              </p:cNvSpPr>
              <p:nvPr/>
            </p:nvSpPr>
            <p:spPr bwMode="auto">
              <a:xfrm>
                <a:off x="913" y="2921"/>
                <a:ext cx="20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6" name="Line 72"/>
              <p:cNvSpPr>
                <a:spLocks noChangeAspect="1" noChangeShapeType="1"/>
              </p:cNvSpPr>
              <p:nvPr/>
            </p:nvSpPr>
            <p:spPr bwMode="auto">
              <a:xfrm>
                <a:off x="895" y="2901"/>
                <a:ext cx="18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7" name="Line 73"/>
              <p:cNvSpPr>
                <a:spLocks noChangeAspect="1" noChangeShapeType="1"/>
              </p:cNvSpPr>
              <p:nvPr/>
            </p:nvSpPr>
            <p:spPr bwMode="auto">
              <a:xfrm>
                <a:off x="875" y="2881"/>
                <a:ext cx="20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8" name="Line 74"/>
              <p:cNvSpPr>
                <a:spLocks noChangeAspect="1" noChangeShapeType="1"/>
              </p:cNvSpPr>
              <p:nvPr/>
            </p:nvSpPr>
            <p:spPr bwMode="auto">
              <a:xfrm>
                <a:off x="857" y="2856"/>
                <a:ext cx="18" cy="2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09" name="Line 75"/>
              <p:cNvSpPr>
                <a:spLocks noChangeAspect="1" noChangeShapeType="1"/>
              </p:cNvSpPr>
              <p:nvPr/>
            </p:nvSpPr>
            <p:spPr bwMode="auto">
              <a:xfrm>
                <a:off x="833" y="2835"/>
                <a:ext cx="24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0" name="Line 76"/>
              <p:cNvSpPr>
                <a:spLocks noChangeAspect="1" noChangeShapeType="1"/>
              </p:cNvSpPr>
              <p:nvPr/>
            </p:nvSpPr>
            <p:spPr bwMode="auto">
              <a:xfrm>
                <a:off x="814" y="2814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1" name="Line 77"/>
              <p:cNvSpPr>
                <a:spLocks noChangeAspect="1" noChangeShapeType="1"/>
              </p:cNvSpPr>
              <p:nvPr/>
            </p:nvSpPr>
            <p:spPr bwMode="auto">
              <a:xfrm>
                <a:off x="795" y="2794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2" name="Line 78"/>
              <p:cNvSpPr>
                <a:spLocks noChangeAspect="1" noChangeShapeType="1"/>
              </p:cNvSpPr>
              <p:nvPr/>
            </p:nvSpPr>
            <p:spPr bwMode="auto">
              <a:xfrm>
                <a:off x="776" y="2774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3" name="Line 79"/>
              <p:cNvSpPr>
                <a:spLocks noChangeAspect="1" noChangeShapeType="1"/>
              </p:cNvSpPr>
              <p:nvPr/>
            </p:nvSpPr>
            <p:spPr bwMode="auto">
              <a:xfrm>
                <a:off x="757" y="2753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4" name="Line 80"/>
              <p:cNvSpPr>
                <a:spLocks noChangeAspect="1" noChangeShapeType="1"/>
              </p:cNvSpPr>
              <p:nvPr/>
            </p:nvSpPr>
            <p:spPr bwMode="auto">
              <a:xfrm>
                <a:off x="734" y="2728"/>
                <a:ext cx="23" cy="2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5" name="Line 81"/>
              <p:cNvSpPr>
                <a:spLocks noChangeAspect="1" noChangeShapeType="1"/>
              </p:cNvSpPr>
              <p:nvPr/>
            </p:nvSpPr>
            <p:spPr bwMode="auto">
              <a:xfrm>
                <a:off x="715" y="2707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6" name="Line 82"/>
              <p:cNvSpPr>
                <a:spLocks noChangeAspect="1" noChangeShapeType="1"/>
              </p:cNvSpPr>
              <p:nvPr/>
            </p:nvSpPr>
            <p:spPr bwMode="auto">
              <a:xfrm>
                <a:off x="696" y="2687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7" name="Line 83"/>
              <p:cNvSpPr>
                <a:spLocks noChangeAspect="1" noChangeShapeType="1"/>
              </p:cNvSpPr>
              <p:nvPr/>
            </p:nvSpPr>
            <p:spPr bwMode="auto">
              <a:xfrm>
                <a:off x="677" y="2667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8" name="Line 84"/>
              <p:cNvSpPr>
                <a:spLocks noChangeAspect="1" noChangeShapeType="1"/>
              </p:cNvSpPr>
              <p:nvPr/>
            </p:nvSpPr>
            <p:spPr bwMode="auto">
              <a:xfrm>
                <a:off x="658" y="2645"/>
                <a:ext cx="19" cy="2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19" name="Line 85"/>
              <p:cNvSpPr>
                <a:spLocks noChangeAspect="1" noChangeShapeType="1"/>
              </p:cNvSpPr>
              <p:nvPr/>
            </p:nvSpPr>
            <p:spPr bwMode="auto">
              <a:xfrm>
                <a:off x="639" y="2625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0" name="Line 86"/>
              <p:cNvSpPr>
                <a:spLocks noChangeAspect="1" noChangeShapeType="1"/>
              </p:cNvSpPr>
              <p:nvPr/>
            </p:nvSpPr>
            <p:spPr bwMode="auto">
              <a:xfrm>
                <a:off x="615" y="2605"/>
                <a:ext cx="24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1" name="Line 87"/>
              <p:cNvSpPr>
                <a:spLocks noChangeAspect="1" noChangeShapeType="1"/>
              </p:cNvSpPr>
              <p:nvPr/>
            </p:nvSpPr>
            <p:spPr bwMode="auto">
              <a:xfrm>
                <a:off x="597" y="2584"/>
                <a:ext cx="18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2" name="Line 88"/>
              <p:cNvSpPr>
                <a:spLocks noChangeAspect="1" noChangeShapeType="1"/>
              </p:cNvSpPr>
              <p:nvPr/>
            </p:nvSpPr>
            <p:spPr bwMode="auto">
              <a:xfrm>
                <a:off x="578" y="2563"/>
                <a:ext cx="19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3" name="Line 89"/>
              <p:cNvSpPr>
                <a:spLocks noChangeAspect="1" noChangeShapeType="1"/>
              </p:cNvSpPr>
              <p:nvPr/>
            </p:nvSpPr>
            <p:spPr bwMode="auto">
              <a:xfrm>
                <a:off x="559" y="2543"/>
                <a:ext cx="19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4" name="Line 90"/>
              <p:cNvSpPr>
                <a:spLocks noChangeAspect="1" noChangeShapeType="1"/>
              </p:cNvSpPr>
              <p:nvPr/>
            </p:nvSpPr>
            <p:spPr bwMode="auto">
              <a:xfrm>
                <a:off x="540" y="2526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5" name="Line 91"/>
              <p:cNvSpPr>
                <a:spLocks noChangeAspect="1" noChangeShapeType="1"/>
              </p:cNvSpPr>
              <p:nvPr/>
            </p:nvSpPr>
            <p:spPr bwMode="auto">
              <a:xfrm>
                <a:off x="516" y="2505"/>
                <a:ext cx="24" cy="2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6" name="Line 92"/>
              <p:cNvSpPr>
                <a:spLocks noChangeAspect="1" noChangeShapeType="1"/>
              </p:cNvSpPr>
              <p:nvPr/>
            </p:nvSpPr>
            <p:spPr bwMode="auto">
              <a:xfrm>
                <a:off x="497" y="2489"/>
                <a:ext cx="19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7" name="Line 93"/>
              <p:cNvSpPr>
                <a:spLocks noChangeAspect="1" noChangeShapeType="1"/>
              </p:cNvSpPr>
              <p:nvPr/>
            </p:nvSpPr>
            <p:spPr bwMode="auto">
              <a:xfrm>
                <a:off x="479" y="2469"/>
                <a:ext cx="18" cy="20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8" name="Line 94"/>
              <p:cNvSpPr>
                <a:spLocks noChangeAspect="1" noChangeShapeType="1"/>
              </p:cNvSpPr>
              <p:nvPr/>
            </p:nvSpPr>
            <p:spPr bwMode="auto">
              <a:xfrm>
                <a:off x="459" y="2452"/>
                <a:ext cx="20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29" name="Line 95"/>
              <p:cNvSpPr>
                <a:spLocks noChangeAspect="1" noChangeShapeType="1"/>
              </p:cNvSpPr>
              <p:nvPr/>
            </p:nvSpPr>
            <p:spPr bwMode="auto">
              <a:xfrm>
                <a:off x="441" y="2436"/>
                <a:ext cx="18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0" name="Line 96"/>
              <p:cNvSpPr>
                <a:spLocks noChangeAspect="1" noChangeShapeType="1"/>
              </p:cNvSpPr>
              <p:nvPr/>
            </p:nvSpPr>
            <p:spPr bwMode="auto">
              <a:xfrm>
                <a:off x="417" y="2419"/>
                <a:ext cx="24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1" name="Line 97"/>
              <p:cNvSpPr>
                <a:spLocks noChangeAspect="1" noChangeShapeType="1"/>
              </p:cNvSpPr>
              <p:nvPr/>
            </p:nvSpPr>
            <p:spPr bwMode="auto">
              <a:xfrm>
                <a:off x="398" y="2407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2" name="Line 98"/>
              <p:cNvSpPr>
                <a:spLocks noChangeAspect="1" noChangeShapeType="1"/>
              </p:cNvSpPr>
              <p:nvPr/>
            </p:nvSpPr>
            <p:spPr bwMode="auto">
              <a:xfrm>
                <a:off x="379" y="2391"/>
                <a:ext cx="19" cy="16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3" name="Line 99"/>
              <p:cNvSpPr>
                <a:spLocks noChangeAspect="1" noChangeShapeType="1"/>
              </p:cNvSpPr>
              <p:nvPr/>
            </p:nvSpPr>
            <p:spPr bwMode="auto">
              <a:xfrm>
                <a:off x="360" y="2374"/>
                <a:ext cx="19" cy="17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4" name="Line 100"/>
              <p:cNvSpPr>
                <a:spLocks noChangeAspect="1" noChangeShapeType="1"/>
              </p:cNvSpPr>
              <p:nvPr/>
            </p:nvSpPr>
            <p:spPr bwMode="auto">
              <a:xfrm>
                <a:off x="341" y="2362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5" name="Line 101"/>
              <p:cNvSpPr>
                <a:spLocks noChangeAspect="1" noChangeShapeType="1"/>
              </p:cNvSpPr>
              <p:nvPr/>
            </p:nvSpPr>
            <p:spPr bwMode="auto">
              <a:xfrm>
                <a:off x="318" y="2349"/>
                <a:ext cx="23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6" name="Line 102"/>
              <p:cNvSpPr>
                <a:spLocks noChangeAspect="1" noChangeShapeType="1"/>
              </p:cNvSpPr>
              <p:nvPr/>
            </p:nvSpPr>
            <p:spPr bwMode="auto">
              <a:xfrm>
                <a:off x="299" y="2337"/>
                <a:ext cx="19" cy="12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7" name="Line 103"/>
              <p:cNvSpPr>
                <a:spLocks noChangeAspect="1" noChangeShapeType="1"/>
              </p:cNvSpPr>
              <p:nvPr/>
            </p:nvSpPr>
            <p:spPr bwMode="auto">
              <a:xfrm>
                <a:off x="280" y="2329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8" name="Line 104"/>
              <p:cNvSpPr>
                <a:spLocks noChangeAspect="1" noChangeShapeType="1"/>
              </p:cNvSpPr>
              <p:nvPr/>
            </p:nvSpPr>
            <p:spPr bwMode="auto">
              <a:xfrm>
                <a:off x="261" y="2316"/>
                <a:ext cx="19" cy="1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39" name="Line 105"/>
              <p:cNvSpPr>
                <a:spLocks noChangeAspect="1" noChangeShapeType="1"/>
              </p:cNvSpPr>
              <p:nvPr/>
            </p:nvSpPr>
            <p:spPr bwMode="auto">
              <a:xfrm>
                <a:off x="242" y="2308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0" name="Line 106"/>
              <p:cNvSpPr>
                <a:spLocks noChangeAspect="1" noChangeShapeType="1"/>
              </p:cNvSpPr>
              <p:nvPr/>
            </p:nvSpPr>
            <p:spPr bwMode="auto">
              <a:xfrm>
                <a:off x="223" y="2300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1" name="Line 107"/>
              <p:cNvSpPr>
                <a:spLocks noChangeAspect="1" noChangeShapeType="1"/>
              </p:cNvSpPr>
              <p:nvPr/>
            </p:nvSpPr>
            <p:spPr bwMode="auto">
              <a:xfrm>
                <a:off x="199" y="2296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2" name="Line 108"/>
              <p:cNvSpPr>
                <a:spLocks noChangeAspect="1" noChangeShapeType="1"/>
              </p:cNvSpPr>
              <p:nvPr/>
            </p:nvSpPr>
            <p:spPr bwMode="auto">
              <a:xfrm>
                <a:off x="181" y="2287"/>
                <a:ext cx="18" cy="9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3" name="Line 109"/>
              <p:cNvSpPr>
                <a:spLocks noChangeAspect="1" noChangeShapeType="1"/>
              </p:cNvSpPr>
              <p:nvPr/>
            </p:nvSpPr>
            <p:spPr bwMode="auto">
              <a:xfrm>
                <a:off x="161" y="2284"/>
                <a:ext cx="20" cy="3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4" name="Line 110"/>
              <p:cNvSpPr>
                <a:spLocks noChangeAspect="1" noChangeShapeType="1"/>
              </p:cNvSpPr>
              <p:nvPr/>
            </p:nvSpPr>
            <p:spPr bwMode="auto">
              <a:xfrm>
                <a:off x="143" y="2279"/>
                <a:ext cx="18" cy="5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5" name="Line 111"/>
              <p:cNvSpPr>
                <a:spLocks noChangeAspect="1" noChangeShapeType="1"/>
              </p:cNvSpPr>
              <p:nvPr/>
            </p:nvSpPr>
            <p:spPr bwMode="auto">
              <a:xfrm>
                <a:off x="124" y="2275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6" name="Line 112"/>
              <p:cNvSpPr>
                <a:spLocks noChangeAspect="1" noChangeShapeType="1"/>
              </p:cNvSpPr>
              <p:nvPr/>
            </p:nvSpPr>
            <p:spPr bwMode="auto">
              <a:xfrm>
                <a:off x="100" y="2275"/>
                <a:ext cx="24" cy="1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7" name="Line 113"/>
              <p:cNvSpPr>
                <a:spLocks noChangeAspect="1" noChangeShapeType="1"/>
              </p:cNvSpPr>
              <p:nvPr/>
            </p:nvSpPr>
            <p:spPr bwMode="auto">
              <a:xfrm>
                <a:off x="81" y="2271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008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8" name="Line 114"/>
              <p:cNvSpPr>
                <a:spLocks noChangeAspect="1" noChangeShapeType="1"/>
              </p:cNvSpPr>
              <p:nvPr/>
            </p:nvSpPr>
            <p:spPr bwMode="auto">
              <a:xfrm>
                <a:off x="2025" y="2856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49" name="Line 115"/>
              <p:cNvSpPr>
                <a:spLocks noChangeAspect="1" noChangeShapeType="1"/>
              </p:cNvSpPr>
              <p:nvPr/>
            </p:nvSpPr>
            <p:spPr bwMode="auto">
              <a:xfrm>
                <a:off x="2006" y="2856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0" name="Line 116"/>
              <p:cNvSpPr>
                <a:spLocks noChangeAspect="1" noChangeShapeType="1"/>
              </p:cNvSpPr>
              <p:nvPr/>
            </p:nvSpPr>
            <p:spPr bwMode="auto">
              <a:xfrm flipV="1">
                <a:off x="1987" y="285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1" name="Line 117"/>
              <p:cNvSpPr>
                <a:spLocks noChangeAspect="1" noChangeShapeType="1"/>
              </p:cNvSpPr>
              <p:nvPr/>
            </p:nvSpPr>
            <p:spPr bwMode="auto">
              <a:xfrm>
                <a:off x="1963" y="2860"/>
                <a:ext cx="24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2" name="Line 118"/>
              <p:cNvSpPr>
                <a:spLocks noChangeAspect="1" noChangeShapeType="1"/>
              </p:cNvSpPr>
              <p:nvPr/>
            </p:nvSpPr>
            <p:spPr bwMode="auto">
              <a:xfrm flipV="1">
                <a:off x="1945" y="2860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3" name="Line 119"/>
              <p:cNvSpPr>
                <a:spLocks noChangeAspect="1" noChangeShapeType="1"/>
              </p:cNvSpPr>
              <p:nvPr/>
            </p:nvSpPr>
            <p:spPr bwMode="auto">
              <a:xfrm flipV="1">
                <a:off x="1925" y="2864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4" name="Line 120"/>
              <p:cNvSpPr>
                <a:spLocks noChangeAspect="1" noChangeShapeType="1"/>
              </p:cNvSpPr>
              <p:nvPr/>
            </p:nvSpPr>
            <p:spPr bwMode="auto">
              <a:xfrm>
                <a:off x="1907" y="2868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5" name="Line 121"/>
              <p:cNvSpPr>
                <a:spLocks noChangeAspect="1" noChangeShapeType="1"/>
              </p:cNvSpPr>
              <p:nvPr/>
            </p:nvSpPr>
            <p:spPr bwMode="auto">
              <a:xfrm flipV="1">
                <a:off x="1888" y="2868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6" name="Line 122"/>
              <p:cNvSpPr>
                <a:spLocks noChangeAspect="1" noChangeShapeType="1"/>
              </p:cNvSpPr>
              <p:nvPr/>
            </p:nvSpPr>
            <p:spPr bwMode="auto">
              <a:xfrm flipV="1">
                <a:off x="1864" y="2872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7" name="Line 123"/>
              <p:cNvSpPr>
                <a:spLocks noChangeAspect="1" noChangeShapeType="1"/>
              </p:cNvSpPr>
              <p:nvPr/>
            </p:nvSpPr>
            <p:spPr bwMode="auto">
              <a:xfrm flipV="1">
                <a:off x="1845" y="2876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8" name="Line 124"/>
              <p:cNvSpPr>
                <a:spLocks noChangeAspect="1" noChangeShapeType="1"/>
              </p:cNvSpPr>
              <p:nvPr/>
            </p:nvSpPr>
            <p:spPr bwMode="auto">
              <a:xfrm flipV="1">
                <a:off x="1826" y="2881"/>
                <a:ext cx="19" cy="7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59" name="Line 125"/>
              <p:cNvSpPr>
                <a:spLocks noChangeAspect="1" noChangeShapeType="1"/>
              </p:cNvSpPr>
              <p:nvPr/>
            </p:nvSpPr>
            <p:spPr bwMode="auto">
              <a:xfrm flipV="1">
                <a:off x="1807" y="2888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0" name="Line 126"/>
              <p:cNvSpPr>
                <a:spLocks noChangeAspect="1" noChangeShapeType="1"/>
              </p:cNvSpPr>
              <p:nvPr/>
            </p:nvSpPr>
            <p:spPr bwMode="auto">
              <a:xfrm flipV="1">
                <a:off x="1784" y="2893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1" name="Line 127"/>
              <p:cNvSpPr>
                <a:spLocks noChangeAspect="1" noChangeShapeType="1"/>
              </p:cNvSpPr>
              <p:nvPr/>
            </p:nvSpPr>
            <p:spPr bwMode="auto">
              <a:xfrm flipV="1">
                <a:off x="1765" y="2897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2" name="Line 128"/>
              <p:cNvSpPr>
                <a:spLocks noChangeAspect="1" noChangeShapeType="1"/>
              </p:cNvSpPr>
              <p:nvPr/>
            </p:nvSpPr>
            <p:spPr bwMode="auto">
              <a:xfrm flipV="1">
                <a:off x="1746" y="290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3" name="Line 129"/>
              <p:cNvSpPr>
                <a:spLocks noChangeAspect="1" noChangeShapeType="1"/>
              </p:cNvSpPr>
              <p:nvPr/>
            </p:nvSpPr>
            <p:spPr bwMode="auto">
              <a:xfrm flipV="1">
                <a:off x="1727" y="2909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4" name="Line 130"/>
              <p:cNvSpPr>
                <a:spLocks noChangeAspect="1" noChangeShapeType="1"/>
              </p:cNvSpPr>
              <p:nvPr/>
            </p:nvSpPr>
            <p:spPr bwMode="auto">
              <a:xfrm flipV="1">
                <a:off x="1708" y="2913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5" name="Line 131"/>
              <p:cNvSpPr>
                <a:spLocks noChangeAspect="1" noChangeShapeType="1"/>
              </p:cNvSpPr>
              <p:nvPr/>
            </p:nvSpPr>
            <p:spPr bwMode="auto">
              <a:xfrm flipV="1">
                <a:off x="1689" y="2921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6" name="Line 132"/>
              <p:cNvSpPr>
                <a:spLocks noChangeAspect="1" noChangeShapeType="1"/>
              </p:cNvSpPr>
              <p:nvPr/>
            </p:nvSpPr>
            <p:spPr bwMode="auto">
              <a:xfrm flipV="1">
                <a:off x="1665" y="2926"/>
                <a:ext cx="24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7" name="Line 133"/>
              <p:cNvSpPr>
                <a:spLocks noChangeAspect="1" noChangeShapeType="1"/>
              </p:cNvSpPr>
              <p:nvPr/>
            </p:nvSpPr>
            <p:spPr bwMode="auto">
              <a:xfrm flipV="1">
                <a:off x="1647" y="2934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8" name="Line 134"/>
              <p:cNvSpPr>
                <a:spLocks noChangeAspect="1" noChangeShapeType="1"/>
              </p:cNvSpPr>
              <p:nvPr/>
            </p:nvSpPr>
            <p:spPr bwMode="auto">
              <a:xfrm flipV="1">
                <a:off x="1627" y="2942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69" name="Line 135"/>
              <p:cNvSpPr>
                <a:spLocks noChangeAspect="1" noChangeShapeType="1"/>
              </p:cNvSpPr>
              <p:nvPr/>
            </p:nvSpPr>
            <p:spPr bwMode="auto">
              <a:xfrm flipV="1">
                <a:off x="1609" y="2946"/>
                <a:ext cx="18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0" name="Line 136"/>
              <p:cNvSpPr>
                <a:spLocks noChangeAspect="1" noChangeShapeType="1"/>
              </p:cNvSpPr>
              <p:nvPr/>
            </p:nvSpPr>
            <p:spPr bwMode="auto">
              <a:xfrm flipV="1">
                <a:off x="1589" y="2955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1" name="Line 137"/>
              <p:cNvSpPr>
                <a:spLocks noChangeAspect="1" noChangeShapeType="1"/>
              </p:cNvSpPr>
              <p:nvPr/>
            </p:nvSpPr>
            <p:spPr bwMode="auto">
              <a:xfrm flipV="1">
                <a:off x="1571" y="2959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2" name="Line 138"/>
              <p:cNvSpPr>
                <a:spLocks noChangeAspect="1" noChangeShapeType="1"/>
              </p:cNvSpPr>
              <p:nvPr/>
            </p:nvSpPr>
            <p:spPr bwMode="auto">
              <a:xfrm flipV="1">
                <a:off x="1547" y="2967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3" name="Line 139"/>
              <p:cNvSpPr>
                <a:spLocks noChangeAspect="1" noChangeShapeType="1"/>
              </p:cNvSpPr>
              <p:nvPr/>
            </p:nvSpPr>
            <p:spPr bwMode="auto">
              <a:xfrm flipV="1">
                <a:off x="1528" y="297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4" name="Line 140"/>
              <p:cNvSpPr>
                <a:spLocks noChangeAspect="1" noChangeShapeType="1"/>
              </p:cNvSpPr>
              <p:nvPr/>
            </p:nvSpPr>
            <p:spPr bwMode="auto">
              <a:xfrm flipV="1">
                <a:off x="1509" y="2979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5" name="Line 141"/>
              <p:cNvSpPr>
                <a:spLocks noChangeAspect="1" noChangeShapeType="1"/>
              </p:cNvSpPr>
              <p:nvPr/>
            </p:nvSpPr>
            <p:spPr bwMode="auto">
              <a:xfrm flipV="1">
                <a:off x="1491" y="2988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6" name="Line 142"/>
              <p:cNvSpPr>
                <a:spLocks noChangeAspect="1" noChangeShapeType="1"/>
              </p:cNvSpPr>
              <p:nvPr/>
            </p:nvSpPr>
            <p:spPr bwMode="auto">
              <a:xfrm flipV="1">
                <a:off x="1467" y="2992"/>
                <a:ext cx="24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7" name="Line 143"/>
              <p:cNvSpPr>
                <a:spLocks noChangeAspect="1" noChangeShapeType="1"/>
              </p:cNvSpPr>
              <p:nvPr/>
            </p:nvSpPr>
            <p:spPr bwMode="auto">
              <a:xfrm flipV="1">
                <a:off x="1448" y="3000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8" name="Line 144"/>
              <p:cNvSpPr>
                <a:spLocks noChangeAspect="1" noChangeShapeType="1"/>
              </p:cNvSpPr>
              <p:nvPr/>
            </p:nvSpPr>
            <p:spPr bwMode="auto">
              <a:xfrm flipV="1">
                <a:off x="1429" y="3004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79" name="Line 145"/>
              <p:cNvSpPr>
                <a:spLocks noChangeAspect="1" noChangeShapeType="1"/>
              </p:cNvSpPr>
              <p:nvPr/>
            </p:nvSpPr>
            <p:spPr bwMode="auto">
              <a:xfrm flipV="1">
                <a:off x="1410" y="3012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0" name="Line 146"/>
              <p:cNvSpPr>
                <a:spLocks noChangeAspect="1" noChangeShapeType="1"/>
              </p:cNvSpPr>
              <p:nvPr/>
            </p:nvSpPr>
            <p:spPr bwMode="auto">
              <a:xfrm flipV="1">
                <a:off x="1391" y="3016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1" name="Line 147"/>
              <p:cNvSpPr>
                <a:spLocks noChangeAspect="1" noChangeShapeType="1"/>
              </p:cNvSpPr>
              <p:nvPr/>
            </p:nvSpPr>
            <p:spPr bwMode="auto">
              <a:xfrm flipV="1">
                <a:off x="1372" y="302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2" name="Line 148"/>
              <p:cNvSpPr>
                <a:spLocks noChangeAspect="1" noChangeShapeType="1"/>
              </p:cNvSpPr>
              <p:nvPr/>
            </p:nvSpPr>
            <p:spPr bwMode="auto">
              <a:xfrm flipV="1">
                <a:off x="1349" y="3029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3" name="Line 149"/>
              <p:cNvSpPr>
                <a:spLocks noChangeAspect="1" noChangeShapeType="1"/>
              </p:cNvSpPr>
              <p:nvPr/>
            </p:nvSpPr>
            <p:spPr bwMode="auto">
              <a:xfrm flipV="1">
                <a:off x="1329" y="3033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4" name="Line 150"/>
              <p:cNvSpPr>
                <a:spLocks noChangeAspect="1" noChangeShapeType="1"/>
              </p:cNvSpPr>
              <p:nvPr/>
            </p:nvSpPr>
            <p:spPr bwMode="auto">
              <a:xfrm flipV="1">
                <a:off x="1311" y="3037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5" name="Line 151"/>
              <p:cNvSpPr>
                <a:spLocks noChangeAspect="1" noChangeShapeType="1"/>
              </p:cNvSpPr>
              <p:nvPr/>
            </p:nvSpPr>
            <p:spPr bwMode="auto">
              <a:xfrm flipV="1">
                <a:off x="1292" y="3041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6" name="Line 152"/>
              <p:cNvSpPr>
                <a:spLocks noChangeAspect="1" noChangeShapeType="1"/>
              </p:cNvSpPr>
              <p:nvPr/>
            </p:nvSpPr>
            <p:spPr bwMode="auto">
              <a:xfrm flipV="1">
                <a:off x="1273" y="3045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7" name="Line 153"/>
              <p:cNvSpPr>
                <a:spLocks noChangeAspect="1" noChangeShapeType="1"/>
              </p:cNvSpPr>
              <p:nvPr/>
            </p:nvSpPr>
            <p:spPr bwMode="auto">
              <a:xfrm flipV="1">
                <a:off x="1254" y="3049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8" name="Line 154"/>
              <p:cNvSpPr>
                <a:spLocks noChangeAspect="1" noChangeShapeType="1"/>
              </p:cNvSpPr>
              <p:nvPr/>
            </p:nvSpPr>
            <p:spPr bwMode="auto">
              <a:xfrm flipV="1">
                <a:off x="1231" y="3053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89" name="Line 155"/>
              <p:cNvSpPr>
                <a:spLocks noChangeAspect="1" noChangeShapeType="1"/>
              </p:cNvSpPr>
              <p:nvPr/>
            </p:nvSpPr>
            <p:spPr bwMode="auto">
              <a:xfrm>
                <a:off x="1211" y="3057"/>
                <a:ext cx="20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0" name="Line 156"/>
              <p:cNvSpPr>
                <a:spLocks noChangeAspect="1" noChangeShapeType="1"/>
              </p:cNvSpPr>
              <p:nvPr/>
            </p:nvSpPr>
            <p:spPr bwMode="auto">
              <a:xfrm flipV="1">
                <a:off x="1193" y="3057"/>
                <a:ext cx="18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1" name="Line 157"/>
              <p:cNvSpPr>
                <a:spLocks noChangeAspect="1" noChangeShapeType="1"/>
              </p:cNvSpPr>
              <p:nvPr/>
            </p:nvSpPr>
            <p:spPr bwMode="auto">
              <a:xfrm>
                <a:off x="1173" y="3062"/>
                <a:ext cx="20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2" name="Line 158"/>
              <p:cNvSpPr>
                <a:spLocks noChangeAspect="1" noChangeShapeType="1"/>
              </p:cNvSpPr>
              <p:nvPr/>
            </p:nvSpPr>
            <p:spPr bwMode="auto">
              <a:xfrm flipV="1">
                <a:off x="1150" y="3062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3" name="Line 159"/>
              <p:cNvSpPr>
                <a:spLocks noChangeAspect="1" noChangeShapeType="1"/>
              </p:cNvSpPr>
              <p:nvPr/>
            </p:nvSpPr>
            <p:spPr bwMode="auto">
              <a:xfrm>
                <a:off x="1131" y="3066"/>
                <a:ext cx="19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4" name="Line 160"/>
              <p:cNvSpPr>
                <a:spLocks noChangeAspect="1" noChangeShapeType="1"/>
              </p:cNvSpPr>
              <p:nvPr/>
            </p:nvSpPr>
            <p:spPr bwMode="auto">
              <a:xfrm>
                <a:off x="1112" y="3066"/>
                <a:ext cx="19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5" name="Line 161"/>
              <p:cNvSpPr>
                <a:spLocks noChangeAspect="1" noChangeShapeType="1"/>
              </p:cNvSpPr>
              <p:nvPr/>
            </p:nvSpPr>
            <p:spPr bwMode="auto">
              <a:xfrm flipV="1">
                <a:off x="1093" y="306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6" name="Line 162"/>
              <p:cNvSpPr>
                <a:spLocks noChangeAspect="1" noChangeShapeType="1"/>
              </p:cNvSpPr>
              <p:nvPr/>
            </p:nvSpPr>
            <p:spPr bwMode="auto">
              <a:xfrm>
                <a:off x="1074" y="3070"/>
                <a:ext cx="19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7" name="Line 163"/>
              <p:cNvSpPr>
                <a:spLocks noChangeAspect="1" noChangeShapeType="1"/>
              </p:cNvSpPr>
              <p:nvPr/>
            </p:nvSpPr>
            <p:spPr bwMode="auto">
              <a:xfrm>
                <a:off x="1056" y="3070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8" name="Line 164"/>
              <p:cNvSpPr>
                <a:spLocks noChangeAspect="1" noChangeShapeType="1"/>
              </p:cNvSpPr>
              <p:nvPr/>
            </p:nvSpPr>
            <p:spPr bwMode="auto">
              <a:xfrm>
                <a:off x="1032" y="3070"/>
                <a:ext cx="24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99" name="Line 165"/>
              <p:cNvSpPr>
                <a:spLocks noChangeAspect="1" noChangeShapeType="1"/>
              </p:cNvSpPr>
              <p:nvPr/>
            </p:nvSpPr>
            <p:spPr bwMode="auto">
              <a:xfrm>
                <a:off x="1013" y="3066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0" name="Line 166"/>
              <p:cNvSpPr>
                <a:spLocks noChangeAspect="1" noChangeShapeType="1"/>
              </p:cNvSpPr>
              <p:nvPr/>
            </p:nvSpPr>
            <p:spPr bwMode="auto">
              <a:xfrm>
                <a:off x="994" y="3066"/>
                <a:ext cx="19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1" name="Line 167"/>
              <p:cNvSpPr>
                <a:spLocks noChangeAspect="1" noChangeShapeType="1"/>
              </p:cNvSpPr>
              <p:nvPr/>
            </p:nvSpPr>
            <p:spPr bwMode="auto">
              <a:xfrm>
                <a:off x="975" y="3066"/>
                <a:ext cx="19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2" name="Line 168"/>
              <p:cNvSpPr>
                <a:spLocks noChangeAspect="1" noChangeShapeType="1"/>
              </p:cNvSpPr>
              <p:nvPr/>
            </p:nvSpPr>
            <p:spPr bwMode="auto">
              <a:xfrm>
                <a:off x="956" y="3062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3" name="Line 169"/>
              <p:cNvSpPr>
                <a:spLocks noChangeAspect="1" noChangeShapeType="1"/>
              </p:cNvSpPr>
              <p:nvPr/>
            </p:nvSpPr>
            <p:spPr bwMode="auto">
              <a:xfrm>
                <a:off x="933" y="3062"/>
                <a:ext cx="23" cy="0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4" name="Line 170"/>
              <p:cNvSpPr>
                <a:spLocks noChangeAspect="1" noChangeShapeType="1"/>
              </p:cNvSpPr>
              <p:nvPr/>
            </p:nvSpPr>
            <p:spPr bwMode="auto">
              <a:xfrm>
                <a:off x="913" y="3057"/>
                <a:ext cx="20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5" name="Line 171"/>
              <p:cNvSpPr>
                <a:spLocks noChangeAspect="1" noChangeShapeType="1"/>
              </p:cNvSpPr>
              <p:nvPr/>
            </p:nvSpPr>
            <p:spPr bwMode="auto">
              <a:xfrm>
                <a:off x="895" y="3057"/>
                <a:ext cx="18" cy="1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6" name="Line 172"/>
              <p:cNvSpPr>
                <a:spLocks noChangeAspect="1" noChangeShapeType="1"/>
              </p:cNvSpPr>
              <p:nvPr/>
            </p:nvSpPr>
            <p:spPr bwMode="auto">
              <a:xfrm>
                <a:off x="875" y="3053"/>
                <a:ext cx="20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7" name="Line 173"/>
              <p:cNvSpPr>
                <a:spLocks noChangeAspect="1" noChangeShapeType="1"/>
              </p:cNvSpPr>
              <p:nvPr/>
            </p:nvSpPr>
            <p:spPr bwMode="auto">
              <a:xfrm>
                <a:off x="857" y="3049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8" name="Line 174"/>
              <p:cNvSpPr>
                <a:spLocks noChangeAspect="1" noChangeShapeType="1"/>
              </p:cNvSpPr>
              <p:nvPr/>
            </p:nvSpPr>
            <p:spPr bwMode="auto">
              <a:xfrm>
                <a:off x="833" y="3045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09" name="Line 175"/>
              <p:cNvSpPr>
                <a:spLocks noChangeAspect="1" noChangeShapeType="1"/>
              </p:cNvSpPr>
              <p:nvPr/>
            </p:nvSpPr>
            <p:spPr bwMode="auto">
              <a:xfrm>
                <a:off x="814" y="3041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0" name="Line 176"/>
              <p:cNvSpPr>
                <a:spLocks noChangeAspect="1" noChangeShapeType="1"/>
              </p:cNvSpPr>
              <p:nvPr/>
            </p:nvSpPr>
            <p:spPr bwMode="auto">
              <a:xfrm>
                <a:off x="795" y="3037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1" name="Line 177"/>
              <p:cNvSpPr>
                <a:spLocks noChangeAspect="1" noChangeShapeType="1"/>
              </p:cNvSpPr>
              <p:nvPr/>
            </p:nvSpPr>
            <p:spPr bwMode="auto">
              <a:xfrm>
                <a:off x="776" y="3033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2" name="Line 178"/>
              <p:cNvSpPr>
                <a:spLocks noChangeAspect="1" noChangeShapeType="1"/>
              </p:cNvSpPr>
              <p:nvPr/>
            </p:nvSpPr>
            <p:spPr bwMode="auto">
              <a:xfrm>
                <a:off x="757" y="3024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3" name="Line 179"/>
              <p:cNvSpPr>
                <a:spLocks noChangeAspect="1" noChangeShapeType="1"/>
              </p:cNvSpPr>
              <p:nvPr/>
            </p:nvSpPr>
            <p:spPr bwMode="auto">
              <a:xfrm>
                <a:off x="734" y="3021"/>
                <a:ext cx="23" cy="3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4" name="Line 180"/>
              <p:cNvSpPr>
                <a:spLocks noChangeAspect="1" noChangeShapeType="1"/>
              </p:cNvSpPr>
              <p:nvPr/>
            </p:nvSpPr>
            <p:spPr bwMode="auto">
              <a:xfrm>
                <a:off x="715" y="3016"/>
                <a:ext cx="19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5" name="Line 181"/>
              <p:cNvSpPr>
                <a:spLocks noChangeAspect="1" noChangeShapeType="1"/>
              </p:cNvSpPr>
              <p:nvPr/>
            </p:nvSpPr>
            <p:spPr bwMode="auto">
              <a:xfrm>
                <a:off x="696" y="3008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6" name="Line 182"/>
              <p:cNvSpPr>
                <a:spLocks noChangeAspect="1" noChangeShapeType="1"/>
              </p:cNvSpPr>
              <p:nvPr/>
            </p:nvSpPr>
            <p:spPr bwMode="auto">
              <a:xfrm>
                <a:off x="677" y="3004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7" name="Line 183"/>
              <p:cNvSpPr>
                <a:spLocks noChangeAspect="1" noChangeShapeType="1"/>
              </p:cNvSpPr>
              <p:nvPr/>
            </p:nvSpPr>
            <p:spPr bwMode="auto">
              <a:xfrm>
                <a:off x="658" y="3000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8" name="Line 184"/>
              <p:cNvSpPr>
                <a:spLocks noChangeAspect="1" noChangeShapeType="1"/>
              </p:cNvSpPr>
              <p:nvPr/>
            </p:nvSpPr>
            <p:spPr bwMode="auto">
              <a:xfrm>
                <a:off x="639" y="2992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19" name="Line 185"/>
              <p:cNvSpPr>
                <a:spLocks noChangeAspect="1" noChangeShapeType="1"/>
              </p:cNvSpPr>
              <p:nvPr/>
            </p:nvSpPr>
            <p:spPr bwMode="auto">
              <a:xfrm>
                <a:off x="615" y="2988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0" name="Line 186"/>
              <p:cNvSpPr>
                <a:spLocks noChangeAspect="1" noChangeShapeType="1"/>
              </p:cNvSpPr>
              <p:nvPr/>
            </p:nvSpPr>
            <p:spPr bwMode="auto">
              <a:xfrm>
                <a:off x="597" y="2979"/>
                <a:ext cx="18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1" name="Line 187"/>
              <p:cNvSpPr>
                <a:spLocks noChangeAspect="1" noChangeShapeType="1"/>
              </p:cNvSpPr>
              <p:nvPr/>
            </p:nvSpPr>
            <p:spPr bwMode="auto">
              <a:xfrm>
                <a:off x="578" y="297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2" name="Line 188"/>
              <p:cNvSpPr>
                <a:spLocks noChangeAspect="1" noChangeShapeType="1"/>
              </p:cNvSpPr>
              <p:nvPr/>
            </p:nvSpPr>
            <p:spPr bwMode="auto">
              <a:xfrm>
                <a:off x="559" y="2967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3" name="Line 189"/>
              <p:cNvSpPr>
                <a:spLocks noChangeAspect="1" noChangeShapeType="1"/>
              </p:cNvSpPr>
              <p:nvPr/>
            </p:nvSpPr>
            <p:spPr bwMode="auto">
              <a:xfrm>
                <a:off x="540" y="2959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4" name="Line 190"/>
              <p:cNvSpPr>
                <a:spLocks noChangeAspect="1" noChangeShapeType="1"/>
              </p:cNvSpPr>
              <p:nvPr/>
            </p:nvSpPr>
            <p:spPr bwMode="auto">
              <a:xfrm>
                <a:off x="516" y="2955"/>
                <a:ext cx="24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5" name="Line 191"/>
              <p:cNvSpPr>
                <a:spLocks noChangeAspect="1" noChangeShapeType="1"/>
              </p:cNvSpPr>
              <p:nvPr/>
            </p:nvSpPr>
            <p:spPr bwMode="auto">
              <a:xfrm>
                <a:off x="497" y="2946"/>
                <a:ext cx="19" cy="9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6" name="Line 192"/>
              <p:cNvSpPr>
                <a:spLocks noChangeAspect="1" noChangeShapeType="1"/>
              </p:cNvSpPr>
              <p:nvPr/>
            </p:nvSpPr>
            <p:spPr bwMode="auto">
              <a:xfrm>
                <a:off x="479" y="2942"/>
                <a:ext cx="18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7" name="Line 193"/>
              <p:cNvSpPr>
                <a:spLocks noChangeAspect="1" noChangeShapeType="1"/>
              </p:cNvSpPr>
              <p:nvPr/>
            </p:nvSpPr>
            <p:spPr bwMode="auto">
              <a:xfrm>
                <a:off x="459" y="2934"/>
                <a:ext cx="20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8" name="Line 194"/>
              <p:cNvSpPr>
                <a:spLocks noChangeAspect="1" noChangeShapeType="1"/>
              </p:cNvSpPr>
              <p:nvPr/>
            </p:nvSpPr>
            <p:spPr bwMode="auto">
              <a:xfrm>
                <a:off x="441" y="2926"/>
                <a:ext cx="18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29" name="Line 195"/>
              <p:cNvSpPr>
                <a:spLocks noChangeAspect="1" noChangeShapeType="1"/>
              </p:cNvSpPr>
              <p:nvPr/>
            </p:nvSpPr>
            <p:spPr bwMode="auto">
              <a:xfrm>
                <a:off x="417" y="2921"/>
                <a:ext cx="24" cy="5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0" name="Line 196"/>
              <p:cNvSpPr>
                <a:spLocks noChangeAspect="1" noChangeShapeType="1"/>
              </p:cNvSpPr>
              <p:nvPr/>
            </p:nvSpPr>
            <p:spPr bwMode="auto">
              <a:xfrm>
                <a:off x="398" y="2913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1" name="Line 197"/>
              <p:cNvSpPr>
                <a:spLocks noChangeAspect="1" noChangeShapeType="1"/>
              </p:cNvSpPr>
              <p:nvPr/>
            </p:nvSpPr>
            <p:spPr bwMode="auto">
              <a:xfrm>
                <a:off x="379" y="2909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2" name="Line 198"/>
              <p:cNvSpPr>
                <a:spLocks noChangeAspect="1" noChangeShapeType="1"/>
              </p:cNvSpPr>
              <p:nvPr/>
            </p:nvSpPr>
            <p:spPr bwMode="auto">
              <a:xfrm>
                <a:off x="360" y="2901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3" name="Line 199"/>
              <p:cNvSpPr>
                <a:spLocks noChangeAspect="1" noChangeShapeType="1"/>
              </p:cNvSpPr>
              <p:nvPr/>
            </p:nvSpPr>
            <p:spPr bwMode="auto">
              <a:xfrm>
                <a:off x="341" y="2897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4" name="Line 200"/>
              <p:cNvSpPr>
                <a:spLocks noChangeAspect="1" noChangeShapeType="1"/>
              </p:cNvSpPr>
              <p:nvPr/>
            </p:nvSpPr>
            <p:spPr bwMode="auto">
              <a:xfrm>
                <a:off x="318" y="2893"/>
                <a:ext cx="23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5" name="Line 201"/>
              <p:cNvSpPr>
                <a:spLocks noChangeAspect="1" noChangeShapeType="1"/>
              </p:cNvSpPr>
              <p:nvPr/>
            </p:nvSpPr>
            <p:spPr bwMode="auto">
              <a:xfrm>
                <a:off x="299" y="2885"/>
                <a:ext cx="19" cy="8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36" name="Line 202"/>
              <p:cNvSpPr>
                <a:spLocks noChangeAspect="1" noChangeShapeType="1"/>
              </p:cNvSpPr>
              <p:nvPr/>
            </p:nvSpPr>
            <p:spPr bwMode="auto">
              <a:xfrm>
                <a:off x="280" y="2881"/>
                <a:ext cx="19" cy="4"/>
              </a:xfrm>
              <a:prstGeom prst="line">
                <a:avLst/>
              </a:prstGeom>
              <a:noFill/>
              <a:ln w="8890">
                <a:solidFill>
                  <a:srgbClr val="8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928" name="Line 203"/>
            <p:cNvSpPr>
              <a:spLocks noChangeAspect="1" noChangeShapeType="1"/>
            </p:cNvSpPr>
            <p:nvPr/>
          </p:nvSpPr>
          <p:spPr bwMode="auto">
            <a:xfrm>
              <a:off x="557" y="2943"/>
              <a:ext cx="24" cy="6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29" name="Line 204"/>
            <p:cNvSpPr>
              <a:spLocks noChangeAspect="1" noChangeShapeType="1"/>
            </p:cNvSpPr>
            <p:nvPr/>
          </p:nvSpPr>
          <p:spPr bwMode="auto">
            <a:xfrm>
              <a:off x="534" y="2939"/>
              <a:ext cx="23" cy="4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0" name="Line 205"/>
            <p:cNvSpPr>
              <a:spLocks noChangeAspect="1" noChangeShapeType="1"/>
            </p:cNvSpPr>
            <p:nvPr/>
          </p:nvSpPr>
          <p:spPr bwMode="auto">
            <a:xfrm>
              <a:off x="511" y="2935"/>
              <a:ext cx="23" cy="4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1" name="Line 206"/>
            <p:cNvSpPr>
              <a:spLocks noChangeAspect="1" noChangeShapeType="1"/>
            </p:cNvSpPr>
            <p:nvPr/>
          </p:nvSpPr>
          <p:spPr bwMode="auto">
            <a:xfrm>
              <a:off x="481" y="2935"/>
              <a:ext cx="30" cy="1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2" name="Line 207"/>
            <p:cNvSpPr>
              <a:spLocks noChangeAspect="1" noChangeShapeType="1"/>
            </p:cNvSpPr>
            <p:nvPr/>
          </p:nvSpPr>
          <p:spPr bwMode="auto">
            <a:xfrm>
              <a:off x="459" y="2930"/>
              <a:ext cx="22" cy="5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3" name="Line 208"/>
            <p:cNvSpPr>
              <a:spLocks noChangeAspect="1" noChangeShapeType="1"/>
            </p:cNvSpPr>
            <p:nvPr/>
          </p:nvSpPr>
          <p:spPr bwMode="auto">
            <a:xfrm>
              <a:off x="434" y="2926"/>
              <a:ext cx="25" cy="4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4" name="Line 209"/>
            <p:cNvSpPr>
              <a:spLocks noChangeAspect="1" noChangeShapeType="1"/>
            </p:cNvSpPr>
            <p:nvPr/>
          </p:nvSpPr>
          <p:spPr bwMode="auto">
            <a:xfrm>
              <a:off x="412" y="2926"/>
              <a:ext cx="22" cy="1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5" name="Line 210"/>
            <p:cNvSpPr>
              <a:spLocks noChangeAspect="1" noChangeShapeType="1"/>
            </p:cNvSpPr>
            <p:nvPr/>
          </p:nvSpPr>
          <p:spPr bwMode="auto">
            <a:xfrm>
              <a:off x="389" y="2922"/>
              <a:ext cx="23" cy="4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6" name="Line 211"/>
            <p:cNvSpPr>
              <a:spLocks noChangeAspect="1" noChangeShapeType="1"/>
            </p:cNvSpPr>
            <p:nvPr/>
          </p:nvSpPr>
          <p:spPr bwMode="auto">
            <a:xfrm>
              <a:off x="359" y="2922"/>
              <a:ext cx="30" cy="1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7" name="Line 212"/>
            <p:cNvSpPr>
              <a:spLocks noChangeAspect="1" noChangeShapeType="1"/>
            </p:cNvSpPr>
            <p:nvPr/>
          </p:nvSpPr>
          <p:spPr bwMode="auto">
            <a:xfrm>
              <a:off x="335" y="2922"/>
              <a:ext cx="24" cy="1"/>
            </a:xfrm>
            <a:prstGeom prst="line">
              <a:avLst/>
            </a:prstGeom>
            <a:noFill/>
            <a:ln w="8890">
              <a:solidFill>
                <a:srgbClr val="8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8" name="Line 213"/>
            <p:cNvSpPr>
              <a:spLocks noChangeAspect="1" noChangeShapeType="1"/>
            </p:cNvSpPr>
            <p:nvPr/>
          </p:nvSpPr>
          <p:spPr bwMode="auto">
            <a:xfrm>
              <a:off x="2733" y="4180"/>
              <a:ext cx="24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39" name="Line 214"/>
            <p:cNvSpPr>
              <a:spLocks noChangeAspect="1" noChangeShapeType="1"/>
            </p:cNvSpPr>
            <p:nvPr/>
          </p:nvSpPr>
          <p:spPr bwMode="auto">
            <a:xfrm>
              <a:off x="2710" y="4180"/>
              <a:ext cx="23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0" name="Line 215"/>
            <p:cNvSpPr>
              <a:spLocks noChangeAspect="1" noChangeShapeType="1"/>
            </p:cNvSpPr>
            <p:nvPr/>
          </p:nvSpPr>
          <p:spPr bwMode="auto">
            <a:xfrm>
              <a:off x="2686" y="4180"/>
              <a:ext cx="24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1" name="Line 216"/>
            <p:cNvSpPr>
              <a:spLocks noChangeAspect="1" noChangeShapeType="1"/>
            </p:cNvSpPr>
            <p:nvPr/>
          </p:nvSpPr>
          <p:spPr bwMode="auto">
            <a:xfrm>
              <a:off x="2657" y="4175"/>
              <a:ext cx="29" cy="5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2" name="Line 217"/>
            <p:cNvSpPr>
              <a:spLocks noChangeAspect="1" noChangeShapeType="1"/>
            </p:cNvSpPr>
            <p:nvPr/>
          </p:nvSpPr>
          <p:spPr bwMode="auto">
            <a:xfrm>
              <a:off x="2634" y="4175"/>
              <a:ext cx="23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3" name="Line 218"/>
            <p:cNvSpPr>
              <a:spLocks noChangeAspect="1" noChangeShapeType="1"/>
            </p:cNvSpPr>
            <p:nvPr/>
          </p:nvSpPr>
          <p:spPr bwMode="auto">
            <a:xfrm>
              <a:off x="2610" y="4171"/>
              <a:ext cx="24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4" name="Line 219"/>
            <p:cNvSpPr>
              <a:spLocks noChangeAspect="1" noChangeShapeType="1"/>
            </p:cNvSpPr>
            <p:nvPr/>
          </p:nvSpPr>
          <p:spPr bwMode="auto">
            <a:xfrm>
              <a:off x="2588" y="4167"/>
              <a:ext cx="22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5" name="Line 220"/>
            <p:cNvSpPr>
              <a:spLocks noChangeAspect="1" noChangeShapeType="1"/>
            </p:cNvSpPr>
            <p:nvPr/>
          </p:nvSpPr>
          <p:spPr bwMode="auto">
            <a:xfrm>
              <a:off x="2564" y="4161"/>
              <a:ext cx="24" cy="6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6" name="Line 221"/>
            <p:cNvSpPr>
              <a:spLocks noChangeAspect="1" noChangeShapeType="1"/>
            </p:cNvSpPr>
            <p:nvPr/>
          </p:nvSpPr>
          <p:spPr bwMode="auto">
            <a:xfrm>
              <a:off x="2535" y="4158"/>
              <a:ext cx="29" cy="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7" name="Line 222"/>
            <p:cNvSpPr>
              <a:spLocks noChangeAspect="1" noChangeShapeType="1"/>
            </p:cNvSpPr>
            <p:nvPr/>
          </p:nvSpPr>
          <p:spPr bwMode="auto">
            <a:xfrm>
              <a:off x="2511" y="4148"/>
              <a:ext cx="24" cy="10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8" name="Line 223"/>
            <p:cNvSpPr>
              <a:spLocks noChangeAspect="1" noChangeShapeType="1"/>
            </p:cNvSpPr>
            <p:nvPr/>
          </p:nvSpPr>
          <p:spPr bwMode="auto">
            <a:xfrm>
              <a:off x="2488" y="4144"/>
              <a:ext cx="23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49" name="Line 224"/>
            <p:cNvSpPr>
              <a:spLocks noChangeAspect="1" noChangeShapeType="1"/>
            </p:cNvSpPr>
            <p:nvPr/>
          </p:nvSpPr>
          <p:spPr bwMode="auto">
            <a:xfrm>
              <a:off x="2464" y="4135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0" name="Line 225"/>
            <p:cNvSpPr>
              <a:spLocks noChangeAspect="1" noChangeShapeType="1"/>
            </p:cNvSpPr>
            <p:nvPr/>
          </p:nvSpPr>
          <p:spPr bwMode="auto">
            <a:xfrm>
              <a:off x="2436" y="4131"/>
              <a:ext cx="28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1" name="Line 226"/>
            <p:cNvSpPr>
              <a:spLocks noChangeAspect="1" noChangeShapeType="1"/>
            </p:cNvSpPr>
            <p:nvPr/>
          </p:nvSpPr>
          <p:spPr bwMode="auto">
            <a:xfrm>
              <a:off x="2412" y="4122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2" name="Line 227"/>
            <p:cNvSpPr>
              <a:spLocks noChangeAspect="1" noChangeShapeType="1"/>
            </p:cNvSpPr>
            <p:nvPr/>
          </p:nvSpPr>
          <p:spPr bwMode="auto">
            <a:xfrm>
              <a:off x="2389" y="4113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3" name="Line 228"/>
            <p:cNvSpPr>
              <a:spLocks noChangeAspect="1" noChangeShapeType="1"/>
            </p:cNvSpPr>
            <p:nvPr/>
          </p:nvSpPr>
          <p:spPr bwMode="auto">
            <a:xfrm>
              <a:off x="2366" y="4100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4" name="Line 229"/>
            <p:cNvSpPr>
              <a:spLocks noChangeAspect="1" noChangeShapeType="1"/>
            </p:cNvSpPr>
            <p:nvPr/>
          </p:nvSpPr>
          <p:spPr bwMode="auto">
            <a:xfrm>
              <a:off x="2342" y="4091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5" name="Line 230"/>
            <p:cNvSpPr>
              <a:spLocks noChangeAspect="1" noChangeShapeType="1"/>
            </p:cNvSpPr>
            <p:nvPr/>
          </p:nvSpPr>
          <p:spPr bwMode="auto">
            <a:xfrm>
              <a:off x="2319" y="4081"/>
              <a:ext cx="23" cy="10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6" name="Line 231"/>
            <p:cNvSpPr>
              <a:spLocks noChangeAspect="1" noChangeShapeType="1"/>
            </p:cNvSpPr>
            <p:nvPr/>
          </p:nvSpPr>
          <p:spPr bwMode="auto">
            <a:xfrm>
              <a:off x="2289" y="4068"/>
              <a:ext cx="30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7" name="Line 232"/>
            <p:cNvSpPr>
              <a:spLocks noChangeAspect="1" noChangeShapeType="1"/>
            </p:cNvSpPr>
            <p:nvPr/>
          </p:nvSpPr>
          <p:spPr bwMode="auto">
            <a:xfrm>
              <a:off x="2267" y="4060"/>
              <a:ext cx="22" cy="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8" name="Line 233"/>
            <p:cNvSpPr>
              <a:spLocks noChangeAspect="1" noChangeShapeType="1"/>
            </p:cNvSpPr>
            <p:nvPr/>
          </p:nvSpPr>
          <p:spPr bwMode="auto">
            <a:xfrm>
              <a:off x="2242" y="4046"/>
              <a:ext cx="25" cy="1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59" name="Line 234"/>
            <p:cNvSpPr>
              <a:spLocks noChangeAspect="1" noChangeShapeType="1"/>
            </p:cNvSpPr>
            <p:nvPr/>
          </p:nvSpPr>
          <p:spPr bwMode="auto">
            <a:xfrm>
              <a:off x="2220" y="4033"/>
              <a:ext cx="22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0" name="Line 235"/>
            <p:cNvSpPr>
              <a:spLocks noChangeAspect="1" noChangeShapeType="1"/>
            </p:cNvSpPr>
            <p:nvPr/>
          </p:nvSpPr>
          <p:spPr bwMode="auto">
            <a:xfrm>
              <a:off x="2195" y="4020"/>
              <a:ext cx="25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1" name="Line 236"/>
            <p:cNvSpPr>
              <a:spLocks noChangeAspect="1" noChangeShapeType="1"/>
            </p:cNvSpPr>
            <p:nvPr/>
          </p:nvSpPr>
          <p:spPr bwMode="auto">
            <a:xfrm>
              <a:off x="2173" y="4007"/>
              <a:ext cx="22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2" name="Line 237"/>
            <p:cNvSpPr>
              <a:spLocks noChangeAspect="1" noChangeShapeType="1"/>
            </p:cNvSpPr>
            <p:nvPr/>
          </p:nvSpPr>
          <p:spPr bwMode="auto">
            <a:xfrm>
              <a:off x="2144" y="3993"/>
              <a:ext cx="29" cy="1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3" name="Line 238"/>
            <p:cNvSpPr>
              <a:spLocks noChangeAspect="1" noChangeShapeType="1"/>
            </p:cNvSpPr>
            <p:nvPr/>
          </p:nvSpPr>
          <p:spPr bwMode="auto">
            <a:xfrm>
              <a:off x="2120" y="3980"/>
              <a:ext cx="24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4" name="Line 239"/>
            <p:cNvSpPr>
              <a:spLocks noChangeAspect="1" noChangeShapeType="1"/>
            </p:cNvSpPr>
            <p:nvPr/>
          </p:nvSpPr>
          <p:spPr bwMode="auto">
            <a:xfrm>
              <a:off x="2097" y="3961"/>
              <a:ext cx="23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5" name="Line 240"/>
            <p:cNvSpPr>
              <a:spLocks noChangeAspect="1" noChangeShapeType="1"/>
            </p:cNvSpPr>
            <p:nvPr/>
          </p:nvSpPr>
          <p:spPr bwMode="auto">
            <a:xfrm>
              <a:off x="2074" y="3949"/>
              <a:ext cx="23" cy="12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6" name="Line 241"/>
            <p:cNvSpPr>
              <a:spLocks noChangeAspect="1" noChangeShapeType="1"/>
            </p:cNvSpPr>
            <p:nvPr/>
          </p:nvSpPr>
          <p:spPr bwMode="auto">
            <a:xfrm>
              <a:off x="2045" y="3930"/>
              <a:ext cx="29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7" name="Line 242"/>
            <p:cNvSpPr>
              <a:spLocks noChangeAspect="1" noChangeShapeType="1"/>
            </p:cNvSpPr>
            <p:nvPr/>
          </p:nvSpPr>
          <p:spPr bwMode="auto">
            <a:xfrm>
              <a:off x="2021" y="3917"/>
              <a:ext cx="24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8" name="Line 243"/>
            <p:cNvSpPr>
              <a:spLocks noChangeAspect="1" noChangeShapeType="1"/>
            </p:cNvSpPr>
            <p:nvPr/>
          </p:nvSpPr>
          <p:spPr bwMode="auto">
            <a:xfrm>
              <a:off x="1998" y="3900"/>
              <a:ext cx="23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69" name="Line 244"/>
            <p:cNvSpPr>
              <a:spLocks noChangeAspect="1" noChangeShapeType="1"/>
            </p:cNvSpPr>
            <p:nvPr/>
          </p:nvSpPr>
          <p:spPr bwMode="auto">
            <a:xfrm>
              <a:off x="1975" y="3882"/>
              <a:ext cx="23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0" name="Line 245"/>
            <p:cNvSpPr>
              <a:spLocks noChangeAspect="1" noChangeShapeType="1"/>
            </p:cNvSpPr>
            <p:nvPr/>
          </p:nvSpPr>
          <p:spPr bwMode="auto">
            <a:xfrm>
              <a:off x="1951" y="3864"/>
              <a:ext cx="24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1" name="Line 246"/>
            <p:cNvSpPr>
              <a:spLocks noChangeAspect="1" noChangeShapeType="1"/>
            </p:cNvSpPr>
            <p:nvPr/>
          </p:nvSpPr>
          <p:spPr bwMode="auto">
            <a:xfrm>
              <a:off x="1928" y="3850"/>
              <a:ext cx="23" cy="1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2" name="Line 247"/>
            <p:cNvSpPr>
              <a:spLocks noChangeAspect="1" noChangeShapeType="1"/>
            </p:cNvSpPr>
            <p:nvPr/>
          </p:nvSpPr>
          <p:spPr bwMode="auto">
            <a:xfrm>
              <a:off x="1899" y="3833"/>
              <a:ext cx="29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3" name="Line 248"/>
            <p:cNvSpPr>
              <a:spLocks noChangeAspect="1" noChangeShapeType="1"/>
            </p:cNvSpPr>
            <p:nvPr/>
          </p:nvSpPr>
          <p:spPr bwMode="auto">
            <a:xfrm>
              <a:off x="1875" y="3810"/>
              <a:ext cx="24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4" name="Line 249"/>
            <p:cNvSpPr>
              <a:spLocks noChangeAspect="1" noChangeShapeType="1"/>
            </p:cNvSpPr>
            <p:nvPr/>
          </p:nvSpPr>
          <p:spPr bwMode="auto">
            <a:xfrm>
              <a:off x="1852" y="3797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5" name="Line 250"/>
            <p:cNvSpPr>
              <a:spLocks noChangeAspect="1" noChangeShapeType="1"/>
            </p:cNvSpPr>
            <p:nvPr/>
          </p:nvSpPr>
          <p:spPr bwMode="auto">
            <a:xfrm>
              <a:off x="1829" y="3776"/>
              <a:ext cx="23" cy="2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6" name="Line 251"/>
            <p:cNvSpPr>
              <a:spLocks noChangeAspect="1" noChangeShapeType="1"/>
            </p:cNvSpPr>
            <p:nvPr/>
          </p:nvSpPr>
          <p:spPr bwMode="auto">
            <a:xfrm>
              <a:off x="1806" y="3757"/>
              <a:ext cx="23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7" name="Line 252"/>
            <p:cNvSpPr>
              <a:spLocks noChangeAspect="1" noChangeShapeType="1"/>
            </p:cNvSpPr>
            <p:nvPr/>
          </p:nvSpPr>
          <p:spPr bwMode="auto">
            <a:xfrm>
              <a:off x="1782" y="3740"/>
              <a:ext cx="24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8" name="Line 253"/>
            <p:cNvSpPr>
              <a:spLocks noChangeAspect="1" noChangeShapeType="1"/>
            </p:cNvSpPr>
            <p:nvPr/>
          </p:nvSpPr>
          <p:spPr bwMode="auto">
            <a:xfrm>
              <a:off x="1754" y="3717"/>
              <a:ext cx="28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79" name="Line 254"/>
            <p:cNvSpPr>
              <a:spLocks noChangeAspect="1" noChangeShapeType="1"/>
            </p:cNvSpPr>
            <p:nvPr/>
          </p:nvSpPr>
          <p:spPr bwMode="auto">
            <a:xfrm>
              <a:off x="1729" y="3699"/>
              <a:ext cx="25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0" name="Line 255"/>
            <p:cNvSpPr>
              <a:spLocks noChangeAspect="1" noChangeShapeType="1"/>
            </p:cNvSpPr>
            <p:nvPr/>
          </p:nvSpPr>
          <p:spPr bwMode="auto">
            <a:xfrm>
              <a:off x="1707" y="3682"/>
              <a:ext cx="22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1" name="Line 256"/>
            <p:cNvSpPr>
              <a:spLocks noChangeAspect="1" noChangeShapeType="1"/>
            </p:cNvSpPr>
            <p:nvPr/>
          </p:nvSpPr>
          <p:spPr bwMode="auto">
            <a:xfrm>
              <a:off x="1682" y="3659"/>
              <a:ext cx="25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2" name="Line 257"/>
            <p:cNvSpPr>
              <a:spLocks noChangeAspect="1" noChangeShapeType="1"/>
            </p:cNvSpPr>
            <p:nvPr/>
          </p:nvSpPr>
          <p:spPr bwMode="auto">
            <a:xfrm>
              <a:off x="1654" y="3642"/>
              <a:ext cx="28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3" name="Line 258"/>
            <p:cNvSpPr>
              <a:spLocks noChangeAspect="1" noChangeShapeType="1"/>
            </p:cNvSpPr>
            <p:nvPr/>
          </p:nvSpPr>
          <p:spPr bwMode="auto">
            <a:xfrm>
              <a:off x="1630" y="3619"/>
              <a:ext cx="24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4" name="Line 259"/>
            <p:cNvSpPr>
              <a:spLocks noChangeAspect="1" noChangeShapeType="1"/>
            </p:cNvSpPr>
            <p:nvPr/>
          </p:nvSpPr>
          <p:spPr bwMode="auto">
            <a:xfrm>
              <a:off x="1607" y="3602"/>
              <a:ext cx="23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5" name="Line 260"/>
            <p:cNvSpPr>
              <a:spLocks noChangeAspect="1" noChangeShapeType="1"/>
            </p:cNvSpPr>
            <p:nvPr/>
          </p:nvSpPr>
          <p:spPr bwMode="auto">
            <a:xfrm>
              <a:off x="1584" y="3579"/>
              <a:ext cx="23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6" name="Line 261"/>
            <p:cNvSpPr>
              <a:spLocks noChangeAspect="1" noChangeShapeType="1"/>
            </p:cNvSpPr>
            <p:nvPr/>
          </p:nvSpPr>
          <p:spPr bwMode="auto">
            <a:xfrm>
              <a:off x="1560" y="3562"/>
              <a:ext cx="24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7" name="Line 262"/>
            <p:cNvSpPr>
              <a:spLocks noChangeAspect="1" noChangeShapeType="1"/>
            </p:cNvSpPr>
            <p:nvPr/>
          </p:nvSpPr>
          <p:spPr bwMode="auto">
            <a:xfrm>
              <a:off x="1538" y="3539"/>
              <a:ext cx="22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8" name="Line 263"/>
            <p:cNvSpPr>
              <a:spLocks noChangeAspect="1" noChangeShapeType="1"/>
            </p:cNvSpPr>
            <p:nvPr/>
          </p:nvSpPr>
          <p:spPr bwMode="auto">
            <a:xfrm>
              <a:off x="1508" y="3522"/>
              <a:ext cx="30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89" name="Line 264"/>
            <p:cNvSpPr>
              <a:spLocks noChangeAspect="1" noChangeShapeType="1"/>
            </p:cNvSpPr>
            <p:nvPr/>
          </p:nvSpPr>
          <p:spPr bwMode="auto">
            <a:xfrm>
              <a:off x="1485" y="3504"/>
              <a:ext cx="23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0" name="Line 265"/>
            <p:cNvSpPr>
              <a:spLocks noChangeAspect="1" noChangeShapeType="1"/>
            </p:cNvSpPr>
            <p:nvPr/>
          </p:nvSpPr>
          <p:spPr bwMode="auto">
            <a:xfrm>
              <a:off x="1462" y="3482"/>
              <a:ext cx="23" cy="22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1" name="Line 266"/>
            <p:cNvSpPr>
              <a:spLocks noChangeAspect="1" noChangeShapeType="1"/>
            </p:cNvSpPr>
            <p:nvPr/>
          </p:nvSpPr>
          <p:spPr bwMode="auto">
            <a:xfrm>
              <a:off x="1438" y="3464"/>
              <a:ext cx="24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2" name="Line 267"/>
            <p:cNvSpPr>
              <a:spLocks noChangeAspect="1" noChangeShapeType="1"/>
            </p:cNvSpPr>
            <p:nvPr/>
          </p:nvSpPr>
          <p:spPr bwMode="auto">
            <a:xfrm>
              <a:off x="1415" y="3442"/>
              <a:ext cx="23" cy="22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3" name="Line 268"/>
            <p:cNvSpPr>
              <a:spLocks noChangeAspect="1" noChangeShapeType="1"/>
            </p:cNvSpPr>
            <p:nvPr/>
          </p:nvSpPr>
          <p:spPr bwMode="auto">
            <a:xfrm>
              <a:off x="1386" y="3424"/>
              <a:ext cx="29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4" name="Line 269"/>
            <p:cNvSpPr>
              <a:spLocks noChangeAspect="1" noChangeShapeType="1"/>
            </p:cNvSpPr>
            <p:nvPr/>
          </p:nvSpPr>
          <p:spPr bwMode="auto">
            <a:xfrm>
              <a:off x="1362" y="3401"/>
              <a:ext cx="24" cy="2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5" name="Line 270"/>
            <p:cNvSpPr>
              <a:spLocks noChangeAspect="1" noChangeShapeType="1"/>
            </p:cNvSpPr>
            <p:nvPr/>
          </p:nvSpPr>
          <p:spPr bwMode="auto">
            <a:xfrm>
              <a:off x="1339" y="3384"/>
              <a:ext cx="23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6" name="Line 271"/>
            <p:cNvSpPr>
              <a:spLocks noChangeAspect="1" noChangeShapeType="1"/>
            </p:cNvSpPr>
            <p:nvPr/>
          </p:nvSpPr>
          <p:spPr bwMode="auto">
            <a:xfrm>
              <a:off x="1315" y="3365"/>
              <a:ext cx="24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7" name="Line 272"/>
            <p:cNvSpPr>
              <a:spLocks noChangeAspect="1" noChangeShapeType="1"/>
            </p:cNvSpPr>
            <p:nvPr/>
          </p:nvSpPr>
          <p:spPr bwMode="auto">
            <a:xfrm>
              <a:off x="1293" y="3344"/>
              <a:ext cx="22" cy="2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8" name="Line 273"/>
            <p:cNvSpPr>
              <a:spLocks noChangeAspect="1" noChangeShapeType="1"/>
            </p:cNvSpPr>
            <p:nvPr/>
          </p:nvSpPr>
          <p:spPr bwMode="auto">
            <a:xfrm>
              <a:off x="1263" y="3327"/>
              <a:ext cx="30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99" name="Line 274"/>
            <p:cNvSpPr>
              <a:spLocks noChangeAspect="1" noChangeShapeType="1"/>
            </p:cNvSpPr>
            <p:nvPr/>
          </p:nvSpPr>
          <p:spPr bwMode="auto">
            <a:xfrm>
              <a:off x="1240" y="3308"/>
              <a:ext cx="23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0" name="Line 275"/>
            <p:cNvSpPr>
              <a:spLocks noChangeAspect="1" noChangeShapeType="1"/>
            </p:cNvSpPr>
            <p:nvPr/>
          </p:nvSpPr>
          <p:spPr bwMode="auto">
            <a:xfrm>
              <a:off x="1216" y="3290"/>
              <a:ext cx="24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1" name="Line 276"/>
            <p:cNvSpPr>
              <a:spLocks noChangeAspect="1" noChangeShapeType="1"/>
            </p:cNvSpPr>
            <p:nvPr/>
          </p:nvSpPr>
          <p:spPr bwMode="auto">
            <a:xfrm>
              <a:off x="1193" y="3273"/>
              <a:ext cx="23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2" name="Line 277"/>
            <p:cNvSpPr>
              <a:spLocks noChangeAspect="1" noChangeShapeType="1"/>
            </p:cNvSpPr>
            <p:nvPr/>
          </p:nvSpPr>
          <p:spPr bwMode="auto">
            <a:xfrm>
              <a:off x="1169" y="3254"/>
              <a:ext cx="24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3" name="Line 278"/>
            <p:cNvSpPr>
              <a:spLocks noChangeAspect="1" noChangeShapeType="1"/>
            </p:cNvSpPr>
            <p:nvPr/>
          </p:nvSpPr>
          <p:spPr bwMode="auto">
            <a:xfrm>
              <a:off x="1141" y="3237"/>
              <a:ext cx="28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4" name="Line 279"/>
            <p:cNvSpPr>
              <a:spLocks noChangeAspect="1" noChangeShapeType="1"/>
            </p:cNvSpPr>
            <p:nvPr/>
          </p:nvSpPr>
          <p:spPr bwMode="auto">
            <a:xfrm>
              <a:off x="1117" y="3219"/>
              <a:ext cx="24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5" name="Line 280"/>
            <p:cNvSpPr>
              <a:spLocks noChangeAspect="1" noChangeShapeType="1"/>
            </p:cNvSpPr>
            <p:nvPr/>
          </p:nvSpPr>
          <p:spPr bwMode="auto">
            <a:xfrm>
              <a:off x="1094" y="3201"/>
              <a:ext cx="23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6" name="Line 281"/>
            <p:cNvSpPr>
              <a:spLocks noChangeAspect="1" noChangeShapeType="1"/>
            </p:cNvSpPr>
            <p:nvPr/>
          </p:nvSpPr>
          <p:spPr bwMode="auto">
            <a:xfrm>
              <a:off x="1071" y="3187"/>
              <a:ext cx="23" cy="1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7" name="Line 282"/>
            <p:cNvSpPr>
              <a:spLocks noChangeAspect="1" noChangeShapeType="1"/>
            </p:cNvSpPr>
            <p:nvPr/>
          </p:nvSpPr>
          <p:spPr bwMode="auto">
            <a:xfrm>
              <a:off x="1047" y="3170"/>
              <a:ext cx="24" cy="17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8" name="Line 283"/>
            <p:cNvSpPr>
              <a:spLocks noChangeAspect="1" noChangeShapeType="1"/>
            </p:cNvSpPr>
            <p:nvPr/>
          </p:nvSpPr>
          <p:spPr bwMode="auto">
            <a:xfrm>
              <a:off x="1024" y="3157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09" name="Line 284"/>
            <p:cNvSpPr>
              <a:spLocks noChangeAspect="1" noChangeShapeType="1"/>
            </p:cNvSpPr>
            <p:nvPr/>
          </p:nvSpPr>
          <p:spPr bwMode="auto">
            <a:xfrm>
              <a:off x="994" y="3139"/>
              <a:ext cx="30" cy="1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0" name="Line 285"/>
            <p:cNvSpPr>
              <a:spLocks noChangeAspect="1" noChangeShapeType="1"/>
            </p:cNvSpPr>
            <p:nvPr/>
          </p:nvSpPr>
          <p:spPr bwMode="auto">
            <a:xfrm>
              <a:off x="972" y="3126"/>
              <a:ext cx="22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1" name="Line 286"/>
            <p:cNvSpPr>
              <a:spLocks noChangeAspect="1" noChangeShapeType="1"/>
            </p:cNvSpPr>
            <p:nvPr/>
          </p:nvSpPr>
          <p:spPr bwMode="auto">
            <a:xfrm>
              <a:off x="948" y="3113"/>
              <a:ext cx="24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2" name="Line 287"/>
            <p:cNvSpPr>
              <a:spLocks noChangeAspect="1" noChangeShapeType="1"/>
            </p:cNvSpPr>
            <p:nvPr/>
          </p:nvSpPr>
          <p:spPr bwMode="auto">
            <a:xfrm>
              <a:off x="925" y="3094"/>
              <a:ext cx="23" cy="1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3" name="Line 288"/>
            <p:cNvSpPr>
              <a:spLocks noChangeAspect="1" noChangeShapeType="1"/>
            </p:cNvSpPr>
            <p:nvPr/>
          </p:nvSpPr>
          <p:spPr bwMode="auto">
            <a:xfrm>
              <a:off x="902" y="3081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4" name="Line 289"/>
            <p:cNvSpPr>
              <a:spLocks noChangeAspect="1" noChangeShapeType="1"/>
            </p:cNvSpPr>
            <p:nvPr/>
          </p:nvSpPr>
          <p:spPr bwMode="auto">
            <a:xfrm>
              <a:off x="872" y="3068"/>
              <a:ext cx="30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5" name="Line 290"/>
            <p:cNvSpPr>
              <a:spLocks noChangeAspect="1" noChangeShapeType="1"/>
            </p:cNvSpPr>
            <p:nvPr/>
          </p:nvSpPr>
          <p:spPr bwMode="auto">
            <a:xfrm>
              <a:off x="849" y="3059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6" name="Line 291"/>
            <p:cNvSpPr>
              <a:spLocks noChangeAspect="1" noChangeShapeType="1"/>
            </p:cNvSpPr>
            <p:nvPr/>
          </p:nvSpPr>
          <p:spPr bwMode="auto">
            <a:xfrm>
              <a:off x="826" y="3046"/>
              <a:ext cx="23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7" name="Line 292"/>
            <p:cNvSpPr>
              <a:spLocks noChangeAspect="1" noChangeShapeType="1"/>
            </p:cNvSpPr>
            <p:nvPr/>
          </p:nvSpPr>
          <p:spPr bwMode="auto">
            <a:xfrm>
              <a:off x="802" y="3033"/>
              <a:ext cx="24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8" name="Line 293"/>
            <p:cNvSpPr>
              <a:spLocks noChangeAspect="1" noChangeShapeType="1"/>
            </p:cNvSpPr>
            <p:nvPr/>
          </p:nvSpPr>
          <p:spPr bwMode="auto">
            <a:xfrm>
              <a:off x="779" y="3023"/>
              <a:ext cx="23" cy="10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19" name="Line 294"/>
            <p:cNvSpPr>
              <a:spLocks noChangeAspect="1" noChangeShapeType="1"/>
            </p:cNvSpPr>
            <p:nvPr/>
          </p:nvSpPr>
          <p:spPr bwMode="auto">
            <a:xfrm>
              <a:off x="750" y="3010"/>
              <a:ext cx="29" cy="13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0" name="Line 295"/>
            <p:cNvSpPr>
              <a:spLocks noChangeAspect="1" noChangeShapeType="1"/>
            </p:cNvSpPr>
            <p:nvPr/>
          </p:nvSpPr>
          <p:spPr bwMode="auto">
            <a:xfrm>
              <a:off x="726" y="3001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1" name="Line 296"/>
            <p:cNvSpPr>
              <a:spLocks noChangeAspect="1" noChangeShapeType="1"/>
            </p:cNvSpPr>
            <p:nvPr/>
          </p:nvSpPr>
          <p:spPr bwMode="auto">
            <a:xfrm>
              <a:off x="703" y="2992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2" name="Line 297"/>
            <p:cNvSpPr>
              <a:spLocks noChangeAspect="1" noChangeShapeType="1"/>
            </p:cNvSpPr>
            <p:nvPr/>
          </p:nvSpPr>
          <p:spPr bwMode="auto">
            <a:xfrm>
              <a:off x="680" y="2983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3" name="Line 298"/>
            <p:cNvSpPr>
              <a:spLocks noChangeAspect="1" noChangeShapeType="1"/>
            </p:cNvSpPr>
            <p:nvPr/>
          </p:nvSpPr>
          <p:spPr bwMode="auto">
            <a:xfrm>
              <a:off x="656" y="2974"/>
              <a:ext cx="24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4" name="Line 299"/>
            <p:cNvSpPr>
              <a:spLocks noChangeAspect="1" noChangeShapeType="1"/>
            </p:cNvSpPr>
            <p:nvPr/>
          </p:nvSpPr>
          <p:spPr bwMode="auto">
            <a:xfrm>
              <a:off x="628" y="2966"/>
              <a:ext cx="28" cy="8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5" name="Line 300"/>
            <p:cNvSpPr>
              <a:spLocks noChangeAspect="1" noChangeShapeType="1"/>
            </p:cNvSpPr>
            <p:nvPr/>
          </p:nvSpPr>
          <p:spPr bwMode="auto">
            <a:xfrm>
              <a:off x="604" y="2962"/>
              <a:ext cx="24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6" name="Line 301"/>
            <p:cNvSpPr>
              <a:spLocks noChangeAspect="1" noChangeShapeType="1"/>
            </p:cNvSpPr>
            <p:nvPr/>
          </p:nvSpPr>
          <p:spPr bwMode="auto">
            <a:xfrm>
              <a:off x="581" y="2953"/>
              <a:ext cx="23" cy="9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7" name="Line 302"/>
            <p:cNvSpPr>
              <a:spLocks noChangeAspect="1" noChangeShapeType="1"/>
            </p:cNvSpPr>
            <p:nvPr/>
          </p:nvSpPr>
          <p:spPr bwMode="auto">
            <a:xfrm>
              <a:off x="557" y="2949"/>
              <a:ext cx="24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8" name="Line 303"/>
            <p:cNvSpPr>
              <a:spLocks noChangeAspect="1" noChangeShapeType="1"/>
            </p:cNvSpPr>
            <p:nvPr/>
          </p:nvSpPr>
          <p:spPr bwMode="auto">
            <a:xfrm>
              <a:off x="534" y="2943"/>
              <a:ext cx="23" cy="6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29" name="Line 304"/>
            <p:cNvSpPr>
              <a:spLocks noChangeAspect="1" noChangeShapeType="1"/>
            </p:cNvSpPr>
            <p:nvPr/>
          </p:nvSpPr>
          <p:spPr bwMode="auto">
            <a:xfrm>
              <a:off x="511" y="2939"/>
              <a:ext cx="23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0" name="Line 305"/>
            <p:cNvSpPr>
              <a:spLocks noChangeAspect="1" noChangeShapeType="1"/>
            </p:cNvSpPr>
            <p:nvPr/>
          </p:nvSpPr>
          <p:spPr bwMode="auto">
            <a:xfrm>
              <a:off x="481" y="2935"/>
              <a:ext cx="30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1" name="Line 306"/>
            <p:cNvSpPr>
              <a:spLocks noChangeAspect="1" noChangeShapeType="1"/>
            </p:cNvSpPr>
            <p:nvPr/>
          </p:nvSpPr>
          <p:spPr bwMode="auto">
            <a:xfrm>
              <a:off x="459" y="2930"/>
              <a:ext cx="22" cy="5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2" name="Line 307"/>
            <p:cNvSpPr>
              <a:spLocks noChangeAspect="1" noChangeShapeType="1"/>
            </p:cNvSpPr>
            <p:nvPr/>
          </p:nvSpPr>
          <p:spPr bwMode="auto">
            <a:xfrm>
              <a:off x="434" y="2926"/>
              <a:ext cx="25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3" name="Line 308"/>
            <p:cNvSpPr>
              <a:spLocks noChangeAspect="1" noChangeShapeType="1"/>
            </p:cNvSpPr>
            <p:nvPr/>
          </p:nvSpPr>
          <p:spPr bwMode="auto">
            <a:xfrm>
              <a:off x="412" y="2926"/>
              <a:ext cx="22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4" name="Line 309"/>
            <p:cNvSpPr>
              <a:spLocks noChangeAspect="1" noChangeShapeType="1"/>
            </p:cNvSpPr>
            <p:nvPr/>
          </p:nvSpPr>
          <p:spPr bwMode="auto">
            <a:xfrm>
              <a:off x="389" y="2922"/>
              <a:ext cx="23" cy="4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5" name="Line 310"/>
            <p:cNvSpPr>
              <a:spLocks noChangeAspect="1" noChangeShapeType="1"/>
            </p:cNvSpPr>
            <p:nvPr/>
          </p:nvSpPr>
          <p:spPr bwMode="auto">
            <a:xfrm>
              <a:off x="359" y="2922"/>
              <a:ext cx="30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6" name="Line 311"/>
            <p:cNvSpPr>
              <a:spLocks noChangeAspect="1" noChangeShapeType="1"/>
            </p:cNvSpPr>
            <p:nvPr/>
          </p:nvSpPr>
          <p:spPr bwMode="auto">
            <a:xfrm>
              <a:off x="335" y="2922"/>
              <a:ext cx="24" cy="1"/>
            </a:xfrm>
            <a:prstGeom prst="line">
              <a:avLst/>
            </a:prstGeom>
            <a:noFill/>
            <a:ln w="8890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37" name="Rectangle 312"/>
            <p:cNvSpPr>
              <a:spLocks noChangeAspect="1" noChangeArrowheads="1"/>
            </p:cNvSpPr>
            <p:nvPr/>
          </p:nvSpPr>
          <p:spPr bwMode="auto">
            <a:xfrm>
              <a:off x="2814" y="3459"/>
              <a:ext cx="227" cy="223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>
                  <a:latin typeface="Symbol" pitchFamily="18" charset="2"/>
                  <a:ea typeface="Gulim" pitchFamily="34" charset="-127"/>
                  <a:cs typeface="Times New Roman" pitchFamily="18" charset="0"/>
                </a:rPr>
                <a:t>2q</a:t>
              </a:r>
            </a:p>
          </p:txBody>
        </p:sp>
        <p:sp>
          <p:nvSpPr>
            <p:cNvPr id="1038" name="Rectangle 313"/>
            <p:cNvSpPr>
              <a:spLocks noChangeAspect="1" noChangeArrowheads="1"/>
            </p:cNvSpPr>
            <p:nvPr/>
          </p:nvSpPr>
          <p:spPr bwMode="auto">
            <a:xfrm flipH="1">
              <a:off x="2658" y="3919"/>
              <a:ext cx="80" cy="208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>
                  <a:solidFill>
                    <a:srgbClr val="333399"/>
                  </a:solidFill>
                  <a:ea typeface="Gulim" pitchFamily="34" charset="-127"/>
                  <a:cs typeface="Times New Roman" pitchFamily="18" charset="0"/>
                </a:rPr>
                <a:t>E</a:t>
              </a:r>
              <a:endParaRPr lang="en-US" altLang="ko-KR"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1039" name="Rectangle 314"/>
            <p:cNvSpPr>
              <a:spLocks noChangeAspect="1" noChangeArrowheads="1"/>
            </p:cNvSpPr>
            <p:nvPr/>
          </p:nvSpPr>
          <p:spPr bwMode="auto">
            <a:xfrm>
              <a:off x="2443" y="3284"/>
              <a:ext cx="253" cy="209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>
                  <a:solidFill>
                    <a:schemeClr val="hlink"/>
                  </a:solidFill>
                  <a:ea typeface="Gulim" pitchFamily="34" charset="-127"/>
                  <a:cs typeface="Times New Roman" pitchFamily="18" charset="0"/>
                </a:rPr>
                <a:t>V</a:t>
              </a:r>
              <a:r>
                <a:rPr lang="en-US" altLang="ko-KR" baseline="-25000">
                  <a:solidFill>
                    <a:schemeClr val="hlink"/>
                  </a:solidFill>
                  <a:ea typeface="Gulim" pitchFamily="34" charset="-127"/>
                  <a:cs typeface="Times New Roman" pitchFamily="18" charset="0"/>
                </a:rPr>
                <a:t>2</a:t>
              </a:r>
              <a:endParaRPr lang="en-US" altLang="ko-KR">
                <a:solidFill>
                  <a:schemeClr val="hlink"/>
                </a:solidFill>
                <a:ea typeface="Gulim" pitchFamily="34" charset="-127"/>
                <a:cs typeface="Times New Roman" pitchFamily="18" charset="0"/>
              </a:endParaRPr>
            </a:p>
          </p:txBody>
        </p:sp>
        <p:sp>
          <p:nvSpPr>
            <p:cNvPr id="1040" name="Rectangle 315"/>
            <p:cNvSpPr>
              <a:spLocks noChangeAspect="1" noChangeArrowheads="1"/>
            </p:cNvSpPr>
            <p:nvPr/>
          </p:nvSpPr>
          <p:spPr bwMode="auto">
            <a:xfrm>
              <a:off x="2541" y="2642"/>
              <a:ext cx="192" cy="209"/>
            </a:xfrm>
            <a:prstGeom prst="rect">
              <a:avLst/>
            </a:prstGeom>
            <a:solidFill>
              <a:srgbClr val="CCFFFF"/>
            </a:solidFill>
            <a:ln w="9525">
              <a:noFill/>
              <a:miter lim="800000"/>
              <a:headEnd/>
              <a:tailEnd/>
            </a:ln>
          </p:spPr>
          <p:txBody>
            <a:bodyPr lIns="0" tIns="0" rIns="0" bIns="0"/>
            <a:lstStyle/>
            <a:p>
              <a:r>
                <a:rPr lang="en-US" altLang="ko-KR">
                  <a:solidFill>
                    <a:srgbClr val="990000"/>
                  </a:solidFill>
                  <a:ea typeface="Gulim" pitchFamily="34" charset="-127"/>
                  <a:cs typeface="Times New Roman" pitchFamily="18" charset="0"/>
                </a:rPr>
                <a:t>V</a:t>
              </a:r>
              <a:r>
                <a:rPr lang="en-US" altLang="ko-KR" baseline="-25000">
                  <a:solidFill>
                    <a:srgbClr val="990000"/>
                  </a:solidFill>
                  <a:ea typeface="Gulim" pitchFamily="34" charset="-127"/>
                  <a:cs typeface="Times New Roman" pitchFamily="18" charset="0"/>
                </a:rPr>
                <a:t>1</a:t>
              </a:r>
              <a:endParaRPr lang="en-US" altLang="ko-KR">
                <a:ea typeface="Gulim" pitchFamily="34" charset="-127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95536" y="3550364"/>
            <a:ext cx="8496944" cy="3046988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For another lecture: </a:t>
            </a:r>
            <a:r>
              <a:rPr lang="en-US" sz="2400" b="1" dirty="0" smtClean="0">
                <a:solidFill>
                  <a:srgbClr val="FF0000"/>
                </a:solidFill>
              </a:rPr>
              <a:t>Electronic systems with repulsion.</a:t>
            </a:r>
          </a:p>
          <a:p>
            <a:pPr marL="342900" indent="-342900"/>
            <a:r>
              <a:rPr lang="en-US" sz="2400" dirty="0" smtClean="0"/>
              <a:t>Introduction to the 1D Mott state, </a:t>
            </a:r>
            <a:r>
              <a:rPr lang="en-US" sz="2400" dirty="0" err="1" smtClean="0"/>
              <a:t>holons</a:t>
            </a:r>
            <a:r>
              <a:rPr lang="en-US" sz="2400" dirty="0" smtClean="0"/>
              <a:t>.</a:t>
            </a:r>
          </a:p>
          <a:p>
            <a:pPr marL="342900" indent="-342900"/>
            <a:r>
              <a:rPr lang="en-US" sz="2400" dirty="0" smtClean="0"/>
              <a:t>Organic conductors: </a:t>
            </a:r>
          </a:p>
          <a:p>
            <a:pPr marL="342900" indent="-342900"/>
            <a:r>
              <a:rPr lang="en-US" sz="2400" dirty="0" smtClean="0"/>
              <a:t>Charge ordering, ferroelectricity, firework of solitons, </a:t>
            </a:r>
          </a:p>
          <a:p>
            <a:pPr marL="342900" indent="-342900"/>
            <a:r>
              <a:rPr lang="en-US" sz="2400" dirty="0" smtClean="0"/>
              <a:t>cases of spin-charge reconfinement,</a:t>
            </a:r>
          </a:p>
          <a:p>
            <a:pPr marL="342900" indent="-342900"/>
            <a:r>
              <a:rPr lang="en-US" sz="2400" dirty="0" smtClean="0"/>
              <a:t>Optics experiments and enigmas, </a:t>
            </a:r>
          </a:p>
          <a:p>
            <a:pPr marL="342900" indent="-342900"/>
            <a:r>
              <a:rPr lang="en-US" sz="2400" dirty="0" smtClean="0"/>
              <a:t>role of lattice deformations.</a:t>
            </a:r>
          </a:p>
          <a:p>
            <a:pPr marL="342900" indent="-342900"/>
            <a:r>
              <a:rPr lang="en-US" sz="2400" dirty="0" smtClean="0"/>
              <a:t>Quasi-1D route to D&gt;1 </a:t>
            </a:r>
            <a:r>
              <a:rPr lang="en-US" sz="2400" dirty="0" err="1" smtClean="0"/>
              <a:t>AFM</a:t>
            </a:r>
            <a:r>
              <a:rPr lang="en-US" sz="2400" dirty="0" smtClean="0"/>
              <a:t> Mott state.</a:t>
            </a:r>
            <a:endParaRPr lang="en-US" sz="2400" dirty="0"/>
          </a:p>
        </p:txBody>
      </p:sp>
      <p:sp>
        <p:nvSpPr>
          <p:cNvPr id="5" name="ZoneTexte 4"/>
          <p:cNvSpPr txBox="1"/>
          <p:nvPr/>
        </p:nvSpPr>
        <p:spPr>
          <a:xfrm>
            <a:off x="251520" y="188640"/>
            <a:ext cx="8892480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Topics  - for today:</a:t>
            </a:r>
          </a:p>
          <a:p>
            <a:r>
              <a:rPr lang="en-US" sz="2400" b="1" dirty="0" smtClean="0"/>
              <a:t>Systems with attraction – CDWs and superconductors.</a:t>
            </a:r>
          </a:p>
          <a:p>
            <a:r>
              <a:rPr lang="en-US" sz="2400" dirty="0" err="1" smtClean="0"/>
              <a:t>Selftraping</a:t>
            </a:r>
            <a:r>
              <a:rPr lang="en-US" sz="2400" dirty="0" smtClean="0"/>
              <a:t> of electrons into  amplitude solitons.</a:t>
            </a:r>
          </a:p>
          <a:p>
            <a:r>
              <a:rPr lang="en-US" sz="2400" dirty="0" smtClean="0"/>
              <a:t>Confinement  of solitons.</a:t>
            </a:r>
          </a:p>
          <a:p>
            <a:r>
              <a:rPr lang="en-US" sz="2400" dirty="0" smtClean="0"/>
              <a:t>Spinons as solitons, experiments:</a:t>
            </a:r>
          </a:p>
          <a:p>
            <a:r>
              <a:rPr lang="en-US" sz="2400" dirty="0" smtClean="0"/>
              <a:t>visualization by STM and identification in tunneling.</a:t>
            </a:r>
          </a:p>
          <a:p>
            <a:r>
              <a:rPr lang="en-US" sz="2400" dirty="0" smtClean="0"/>
              <a:t>Optics of solitons and </a:t>
            </a:r>
            <a:r>
              <a:rPr lang="en-US" sz="2400" dirty="0" err="1" smtClean="0"/>
              <a:t>polarons</a:t>
            </a:r>
            <a:r>
              <a:rPr lang="en-US" sz="2400" dirty="0" smtClean="0"/>
              <a:t>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22" name="Picture 2" descr="m58_p1_ASzoom"/>
          <p:cNvPicPr>
            <a:picLocks noChangeAspect="1" noChangeArrowheads="1"/>
          </p:cNvPicPr>
          <p:nvPr/>
        </p:nvPicPr>
        <p:blipFill>
          <a:blip r:embed="rId2" cstate="print"/>
          <a:srcRect b="17880"/>
          <a:stretch>
            <a:fillRect/>
          </a:stretch>
        </p:blipFill>
        <p:spPr bwMode="auto">
          <a:xfrm>
            <a:off x="2513112" y="1011197"/>
            <a:ext cx="5662562" cy="46500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35523" name="AutoShape 3"/>
          <p:cNvCxnSpPr>
            <a:cxnSpLocks noChangeShapeType="1"/>
          </p:cNvCxnSpPr>
          <p:nvPr/>
        </p:nvCxnSpPr>
        <p:spPr bwMode="auto">
          <a:xfrm>
            <a:off x="1043608" y="3524815"/>
            <a:ext cx="1406265" cy="7109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</p:cxnSp>
      <p:sp>
        <p:nvSpPr>
          <p:cNvPr id="5" name="ZoneTexte 4"/>
          <p:cNvSpPr txBox="1"/>
          <p:nvPr/>
        </p:nvSpPr>
        <p:spPr>
          <a:xfrm>
            <a:off x="1783908" y="44624"/>
            <a:ext cx="559640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err="1" smtClean="0"/>
              <a:t>STM</a:t>
            </a:r>
            <a:r>
              <a:rPr lang="en-US" sz="2800" dirty="0" smtClean="0"/>
              <a:t> view of the CDW1  in NbSe3</a:t>
            </a:r>
          </a:p>
          <a:p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STM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is tuned to see only the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CDW</a:t>
            </a:r>
            <a:endParaRPr lang="en-US" sz="24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95536" y="3092767"/>
            <a:ext cx="16225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chain 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bearing</a:t>
            </a:r>
            <a:br>
              <a:rPr lang="en-US" sz="2400" dirty="0" smtClean="0">
                <a:solidFill>
                  <a:srgbClr val="FF0000"/>
                </a:solidFill>
              </a:rPr>
            </a:br>
            <a:r>
              <a:rPr lang="en-US" sz="2400" dirty="0" smtClean="0">
                <a:solidFill>
                  <a:srgbClr val="FF0000"/>
                </a:solidFill>
              </a:rPr>
              <a:t>the </a:t>
            </a:r>
            <a:r>
              <a:rPr lang="en-US" sz="2400" dirty="0" err="1" smtClean="0">
                <a:solidFill>
                  <a:srgbClr val="FF0000"/>
                </a:solidFill>
              </a:rPr>
              <a:t>soliton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0" y="5877272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S. B., C. </a:t>
            </a:r>
            <a:r>
              <a:rPr lang="en-US" sz="2400" i="1" dirty="0" err="1" smtClean="0"/>
              <a:t>Brun</a:t>
            </a:r>
            <a:r>
              <a:rPr lang="en-US" sz="2400" i="1" dirty="0" smtClean="0"/>
              <a:t>, Z.-Z. Wang, and P. </a:t>
            </a:r>
            <a:r>
              <a:rPr lang="en-US" sz="2400" i="1" dirty="0" err="1" smtClean="0"/>
              <a:t>Monceau</a:t>
            </a:r>
            <a:r>
              <a:rPr lang="en-US" sz="2400" i="1" dirty="0" smtClean="0"/>
              <a:t>, Phys Rev Let (2012)</a:t>
            </a:r>
            <a:endParaRPr lang="en-US" sz="24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AutoShape 2"/>
          <p:cNvSpPr>
            <a:spLocks noChangeAspect="1" noChangeArrowheads="1"/>
          </p:cNvSpPr>
          <p:nvPr/>
        </p:nvSpPr>
        <p:spPr bwMode="auto">
          <a:xfrm>
            <a:off x="363538" y="2189163"/>
            <a:ext cx="466725" cy="349250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8371" name="AutoShape 3"/>
          <p:cNvSpPr>
            <a:spLocks noChangeAspect="1" noChangeArrowheads="1"/>
          </p:cNvSpPr>
          <p:nvPr/>
        </p:nvSpPr>
        <p:spPr bwMode="auto">
          <a:xfrm>
            <a:off x="306388" y="3705225"/>
            <a:ext cx="466725" cy="349250"/>
          </a:xfrm>
          <a:prstGeom prst="roundRect">
            <a:avLst>
              <a:gd name="adj" fmla="val 347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pic>
        <p:nvPicPr>
          <p:cNvPr id="58372" name="Picture 4" descr="piégeage_fort_ODC_roug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84213" y="1"/>
            <a:ext cx="4176713" cy="3356991"/>
          </a:xfrm>
          <a:prstGeom prst="rect">
            <a:avLst/>
          </a:prstGeom>
          <a:noFill/>
        </p:spPr>
      </p:pic>
      <p:sp>
        <p:nvSpPr>
          <p:cNvPr id="58375" name="Rectangle 7"/>
          <p:cNvSpPr>
            <a:spLocks noChangeArrowheads="1"/>
          </p:cNvSpPr>
          <p:nvPr/>
        </p:nvSpPr>
        <p:spPr bwMode="auto">
          <a:xfrm>
            <a:off x="3635896" y="157282"/>
            <a:ext cx="55081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r>
              <a:rPr lang="en-US" sz="2400" b="1" dirty="0" smtClean="0">
                <a:solidFill>
                  <a:srgbClr val="002060"/>
                </a:solidFill>
              </a:rPr>
              <a:t>Another presentation of same scan</a:t>
            </a:r>
            <a:endParaRPr lang="en-US" sz="2400" b="1" i="1" dirty="0">
              <a:solidFill>
                <a:srgbClr val="002060"/>
              </a:solidFill>
            </a:endParaRPr>
          </a:p>
        </p:txBody>
      </p:sp>
      <p:pic>
        <p:nvPicPr>
          <p:cNvPr id="11" name="Image 10" descr="C:\S-Files\Cdw\Wang\Brun solitons\amplit_solit\ampl-sol m58-Def-c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429000"/>
            <a:ext cx="347853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Line 5"/>
          <p:cNvSpPr>
            <a:spLocks noChangeShapeType="1"/>
          </p:cNvSpPr>
          <p:nvPr/>
        </p:nvSpPr>
        <p:spPr bwMode="auto">
          <a:xfrm flipH="1" flipV="1">
            <a:off x="1691679" y="1700808"/>
            <a:ext cx="72007" cy="2448272"/>
          </a:xfrm>
          <a:prstGeom prst="line">
            <a:avLst/>
          </a:prstGeom>
          <a:noFill/>
          <a:ln w="38100" cmpd="dbl">
            <a:solidFill>
              <a:srgbClr val="0070C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12" name="ZoneTexte 11"/>
          <p:cNvSpPr txBox="1"/>
          <p:nvPr/>
        </p:nvSpPr>
        <p:spPr>
          <a:xfrm>
            <a:off x="3505200" y="3866272"/>
            <a:ext cx="5638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Soliton profile along the defected chain. 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The </a:t>
            </a:r>
            <a:r>
              <a:rPr lang="en-US" sz="2400" dirty="0" err="1" smtClean="0">
                <a:solidFill>
                  <a:schemeClr val="accent6">
                    <a:lumMod val="50000"/>
                  </a:schemeClr>
                </a:solidFill>
              </a:rPr>
              <a:t>CDW</a:t>
            </a: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 adopts itself by half a period shift and its amplitude vanishes, </a:t>
            </a:r>
            <a:b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</a:br>
            <a:r>
              <a:rPr lang="en-US" sz="2400" dirty="0" smtClean="0">
                <a:solidFill>
                  <a:schemeClr val="accent6">
                    <a:lumMod val="50000"/>
                  </a:schemeClr>
                </a:solidFill>
              </a:rPr>
              <a:t>presumably to accommodate electron or hole to the mid-gap state. </a:t>
            </a:r>
          </a:p>
        </p:txBody>
      </p:sp>
      <p:sp>
        <p:nvSpPr>
          <p:cNvPr id="13" name="ZoneTexte 10"/>
          <p:cNvSpPr txBox="1">
            <a:spLocks noChangeArrowheads="1"/>
          </p:cNvSpPr>
          <p:nvPr/>
        </p:nvSpPr>
        <p:spPr bwMode="auto">
          <a:xfrm>
            <a:off x="3502594" y="692696"/>
            <a:ext cx="5677918" cy="27392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>
                <a:ea typeface="굴림" charset="-127"/>
              </a:rPr>
              <a:t>At the (</a:t>
            </a:r>
            <a:r>
              <a:rPr lang="en-US" altLang="ko-KR" sz="2400" dirty="0">
                <a:solidFill>
                  <a:srgbClr val="CC0000"/>
                </a:solidFill>
                <a:ea typeface="굴림" charset="-127"/>
              </a:rPr>
              <a:t>red</a:t>
            </a:r>
            <a:r>
              <a:rPr lang="en-US" altLang="ko-KR" sz="2400" dirty="0">
                <a:ea typeface="굴림" charset="-127"/>
              </a:rPr>
              <a:t>) front </a:t>
            </a:r>
            <a:r>
              <a:rPr lang="en-US" altLang="ko-KR" sz="2400" dirty="0" smtClean="0">
                <a:ea typeface="굴림" charset="-127"/>
              </a:rPr>
              <a:t>line, </a:t>
            </a:r>
            <a:r>
              <a:rPr lang="en-US" altLang="ko-KR" sz="2400" dirty="0">
                <a:ea typeface="굴림" charset="-127"/>
              </a:rPr>
              <a:t>the defected chain</a:t>
            </a:r>
            <a:br>
              <a:rPr lang="en-US" altLang="ko-KR" sz="2400" dirty="0">
                <a:ea typeface="굴림" charset="-127"/>
              </a:rPr>
            </a:br>
            <a:r>
              <a:rPr lang="en-US" altLang="ko-KR" sz="2400" dirty="0">
                <a:ea typeface="굴림" charset="-127"/>
              </a:rPr>
              <a:t>is displaced  by half of the period.</a:t>
            </a:r>
          </a:p>
          <a:p>
            <a:r>
              <a:rPr lang="en-US" altLang="ko-KR" sz="2400" dirty="0">
                <a:ea typeface="굴림" charset="-127"/>
              </a:rPr>
              <a:t>Along </a:t>
            </a:r>
            <a:r>
              <a:rPr lang="en-US" altLang="ko-KR" sz="2400" dirty="0" smtClean="0">
                <a:ea typeface="굴림" charset="-127"/>
              </a:rPr>
              <a:t>this chain, </a:t>
            </a:r>
            <a:r>
              <a:rPr lang="en-US" altLang="ko-KR" sz="2400" dirty="0">
                <a:ea typeface="굴림" charset="-127"/>
              </a:rPr>
              <a:t>the whole period </a:t>
            </a:r>
            <a:r>
              <a:rPr lang="en-US" altLang="ko-KR" sz="2000" b="1" dirty="0" smtClean="0">
                <a:ea typeface="굴림" charset="-127"/>
              </a:rPr>
              <a:t>2</a:t>
            </a:r>
            <a:r>
              <a:rPr lang="en-US" altLang="ko-KR" sz="2800" b="1" dirty="0">
                <a:ea typeface="굴림" charset="-127"/>
                <a:sym typeface="Symbol" pitchFamily="18" charset="2"/>
              </a:rPr>
              <a:t></a:t>
            </a:r>
            <a:r>
              <a:rPr lang="en-US" altLang="ko-KR" dirty="0">
                <a:ea typeface="굴림" charset="-127"/>
              </a:rPr>
              <a:t> </a:t>
            </a:r>
            <a:r>
              <a:rPr lang="en-US" altLang="ko-KR" dirty="0" smtClean="0">
                <a:ea typeface="굴림" charset="-127"/>
              </a:rPr>
              <a:t/>
            </a:r>
            <a:br>
              <a:rPr lang="en-US" altLang="ko-KR" dirty="0" smtClean="0">
                <a:ea typeface="굴림" charset="-127"/>
              </a:rPr>
            </a:br>
            <a:r>
              <a:rPr lang="en-US" altLang="ko-KR" sz="2400" dirty="0" smtClean="0">
                <a:ea typeface="굴림" charset="-127"/>
              </a:rPr>
              <a:t>is </a:t>
            </a:r>
            <a:r>
              <a:rPr lang="en-US" altLang="ko-KR" sz="2400" dirty="0">
                <a:ea typeface="굴림" charset="-127"/>
              </a:rPr>
              <a:t>missed </a:t>
            </a:r>
            <a:r>
              <a:rPr lang="en-US" altLang="ko-KR" sz="2400" dirty="0" smtClean="0">
                <a:ea typeface="굴림" charset="-127"/>
              </a:rPr>
              <a:t>(or may be gained).</a:t>
            </a:r>
          </a:p>
          <a:p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A particle with the charge </a:t>
            </a:r>
            <a:r>
              <a:rPr lang="en-US" altLang="ko-KR" sz="2400" b="1" dirty="0" smtClean="0">
                <a:solidFill>
                  <a:srgbClr val="C00000"/>
                </a:solidFill>
                <a:ea typeface="굴림" charset="-127"/>
              </a:rPr>
              <a:t>2e</a:t>
            </a:r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 ?    No,</a:t>
            </a:r>
            <a:b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</a:br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1</a:t>
            </a:r>
            <a:r>
              <a:rPr lang="en-US" altLang="ko-KR" sz="2400" b="1" dirty="0" smtClean="0">
                <a:solidFill>
                  <a:srgbClr val="C00000"/>
                </a:solidFill>
                <a:ea typeface="굴림" charset="-127"/>
              </a:rPr>
              <a:t>e</a:t>
            </a:r>
            <a:r>
              <a:rPr lang="en-US" altLang="ko-KR" sz="2400" dirty="0" smtClean="0">
                <a:solidFill>
                  <a:srgbClr val="C00000"/>
                </a:solidFill>
                <a:ea typeface="굴림" charset="-127"/>
              </a:rPr>
              <a:t> </a:t>
            </a:r>
            <a:r>
              <a:rPr lang="en-US" sz="2400" dirty="0" smtClean="0">
                <a:solidFill>
                  <a:srgbClr val="C00000"/>
                </a:solidFill>
              </a:rPr>
              <a:t>- might be created by one electron.</a:t>
            </a:r>
          </a:p>
          <a:p>
            <a:r>
              <a:rPr lang="en-US" sz="2400" dirty="0" smtClean="0">
                <a:solidFill>
                  <a:srgbClr val="002060"/>
                </a:solidFill>
              </a:rPr>
              <a:t>Go to the raw data: </a:t>
            </a:r>
            <a:endParaRPr lang="en-US" altLang="ko-KR" sz="2400" dirty="0">
              <a:solidFill>
                <a:srgbClr val="002060"/>
              </a:solidFill>
              <a:ea typeface="굴림" charset="-127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9" name="AutoShape 3"/>
          <p:cNvSpPr>
            <a:spLocks noChangeAspect="1" noChangeArrowheads="1"/>
          </p:cNvSpPr>
          <p:nvPr/>
        </p:nvSpPr>
        <p:spPr bwMode="auto">
          <a:xfrm>
            <a:off x="3563218" y="694581"/>
            <a:ext cx="2520950" cy="1438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3962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252536" y="836712"/>
            <a:ext cx="4476750" cy="212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9621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" y="3068960"/>
            <a:ext cx="4355976" cy="21649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4572000" y="836712"/>
            <a:ext cx="465383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Profile along the defected chain</a:t>
            </a:r>
          </a:p>
          <a:p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B050"/>
                </a:solidFill>
              </a:rPr>
              <a:t>its nearest neighbor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499992" y="4077072"/>
            <a:ext cx="36724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C00000"/>
                </a:solidFill>
              </a:rPr>
              <a:t>Defected chain </a:t>
            </a:r>
            <a:r>
              <a:rPr lang="en-US" sz="2400" dirty="0" err="1" smtClean="0"/>
              <a:t>vs</a:t>
            </a:r>
            <a:r>
              <a:rPr lang="en-US" sz="2400" dirty="0" smtClean="0"/>
              <a:t> </a:t>
            </a:r>
            <a:r>
              <a:rPr lang="en-US" sz="2400" dirty="0" smtClean="0">
                <a:solidFill>
                  <a:srgbClr val="0070C0"/>
                </a:solidFill>
              </a:rPr>
              <a:t> theory</a:t>
            </a:r>
            <a:endParaRPr lang="en-US" sz="2400" dirty="0">
              <a:solidFill>
                <a:srgbClr val="0070C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0" y="0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The CDW is perforated here and there by nodes of amplitude</a:t>
            </a:r>
            <a:endParaRPr lang="en-US" sz="2200" dirty="0">
              <a:solidFill>
                <a:srgbClr val="002060"/>
              </a:solidFill>
            </a:endParaRPr>
          </a:p>
        </p:txBody>
      </p:sp>
      <p:pic>
        <p:nvPicPr>
          <p:cNvPr id="23962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6428424">
            <a:off x="6206357" y="596244"/>
            <a:ext cx="1363716" cy="4979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Connecteur droit avec flèche 11"/>
          <p:cNvCxnSpPr/>
          <p:nvPr/>
        </p:nvCxnSpPr>
        <p:spPr>
          <a:xfrm rot="5400000">
            <a:off x="6840252" y="2528900"/>
            <a:ext cx="792088" cy="432048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9618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239617" name="Object 1"/>
          <p:cNvGraphicFramePr>
            <a:graphicFrameLocks noChangeAspect="1"/>
          </p:cNvGraphicFramePr>
          <p:nvPr/>
        </p:nvGraphicFramePr>
        <p:xfrm>
          <a:off x="5220072" y="4581128"/>
          <a:ext cx="3816424" cy="1008112"/>
        </p:xfrm>
        <a:graphic>
          <a:graphicData uri="http://schemas.openxmlformats.org/presentationml/2006/ole">
            <p:oleObj spid="_x0000_s226306" name="Équation" r:id="rId6" imgW="1562040" imgH="431640" progId="Equation.3">
              <p:embed/>
            </p:oleObj>
          </a:graphicData>
        </a:graphic>
      </p:graphicFrame>
      <p:sp>
        <p:nvSpPr>
          <p:cNvPr id="13" name="ZoneTexte 12"/>
          <p:cNvSpPr txBox="1"/>
          <p:nvPr/>
        </p:nvSpPr>
        <p:spPr>
          <a:xfrm>
            <a:off x="-36512" y="5661248"/>
            <a:ext cx="91805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Phase stretching by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</a:rPr>
              <a:t>π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</a:rPr>
              <a:t> over long tails allows the amplitude kink to adapt to a long range 3D order.    </a:t>
            </a:r>
            <a:r>
              <a:rPr lang="en-US" sz="2400" dirty="0" smtClean="0">
                <a:solidFill>
                  <a:srgbClr val="C00000"/>
                </a:solidFill>
              </a:rPr>
              <a:t>General concept: topologically </a:t>
            </a:r>
            <a:br>
              <a:rPr lang="en-US" sz="2400" dirty="0" smtClean="0">
                <a:solidFill>
                  <a:srgbClr val="C00000"/>
                </a:solidFill>
              </a:rPr>
            </a:br>
            <a:r>
              <a:rPr lang="en-US" sz="2400" dirty="0" smtClean="0">
                <a:solidFill>
                  <a:srgbClr val="C00000"/>
                </a:solidFill>
              </a:rPr>
              <a:t>bound complex of the kink core and the half-integer vortex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15" name="Connecteur droit avec flèche 14"/>
          <p:cNvCxnSpPr/>
          <p:nvPr/>
        </p:nvCxnSpPr>
        <p:spPr>
          <a:xfrm flipV="1">
            <a:off x="4644008" y="5445224"/>
            <a:ext cx="252028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3" descr="C:\S-Files\Cdw\Wang\Brun solitons\Fig2_insert.t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725145"/>
            <a:ext cx="9144000" cy="2088232"/>
          </a:xfrm>
          <a:prstGeom prst="rect">
            <a:avLst/>
          </a:prstGeom>
          <a:noFill/>
        </p:spPr>
      </p:pic>
      <p:sp>
        <p:nvSpPr>
          <p:cNvPr id="6" name="ZoneTexte 5"/>
          <p:cNvSpPr txBox="1"/>
          <p:nvPr/>
        </p:nvSpPr>
        <p:spPr>
          <a:xfrm>
            <a:off x="35496" y="0"/>
            <a:ext cx="9108504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Soliton is a light particle, </a:t>
            </a:r>
            <a:r>
              <a:rPr lang="en-US" sz="2800" b="1" dirty="0" err="1" smtClean="0"/>
              <a:t>M</a:t>
            </a:r>
            <a:r>
              <a:rPr lang="en-US" sz="2800" b="1" baseline="-25000" dirty="0" err="1" smtClean="0"/>
              <a:t>s</a:t>
            </a:r>
            <a:r>
              <a:rPr lang="en-US" sz="2800" b="1" dirty="0" err="1" smtClean="0"/>
              <a:t>~m</a:t>
            </a:r>
            <a:r>
              <a:rPr lang="en-US" sz="2800" b="1" baseline="-25000" dirty="0" err="1" smtClean="0"/>
              <a:t>b</a:t>
            </a:r>
            <a:r>
              <a:rPr lang="en-US" sz="2800" dirty="0" smtClean="0"/>
              <a:t>.</a:t>
            </a:r>
          </a:p>
          <a:p>
            <a:r>
              <a:rPr lang="en-US" sz="2400" dirty="0" smtClean="0"/>
              <a:t>To be seen by STM, it needs to be </a:t>
            </a:r>
          </a:p>
          <a:p>
            <a:r>
              <a:rPr lang="en-US" sz="2400" dirty="0" smtClean="0"/>
              <a:t>Immobilized - trapped by a host lattice defect.</a:t>
            </a:r>
          </a:p>
          <a:p>
            <a:r>
              <a:rPr lang="en-US" sz="2400" dirty="0" smtClean="0">
                <a:solidFill>
                  <a:srgbClr val="C00000"/>
                </a:solidFill>
              </a:rPr>
              <a:t>Could it be that we saw an impurity effect rather than the </a:t>
            </a:r>
            <a:r>
              <a:rPr lang="en-US" sz="2400" dirty="0" err="1" smtClean="0">
                <a:solidFill>
                  <a:srgbClr val="C00000"/>
                </a:solidFill>
              </a:rPr>
              <a:t>soliton</a:t>
            </a:r>
            <a:r>
              <a:rPr lang="en-US" sz="2400" dirty="0" smtClean="0">
                <a:solidFill>
                  <a:srgbClr val="C00000"/>
                </a:solidFill>
              </a:rPr>
              <a:t>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No, the impurity gives an opposite effect </a:t>
            </a:r>
            <a:r>
              <a:rPr lang="en-US" sz="2400" dirty="0" smtClean="0"/>
              <a:t>– the </a:t>
            </a:r>
            <a:r>
              <a:rPr lang="en-US" sz="2400" dirty="0" err="1" smtClean="0"/>
              <a:t>Friedel</a:t>
            </a:r>
            <a:r>
              <a:rPr lang="en-US" sz="2400" dirty="0" smtClean="0"/>
              <a:t> oscillation</a:t>
            </a:r>
          </a:p>
          <a:p>
            <a:r>
              <a:rPr lang="en-US" sz="2400" dirty="0" smtClean="0"/>
              <a:t>which was </a:t>
            </a:r>
            <a:r>
              <a:rPr lang="en-US" sz="2400" dirty="0" err="1" smtClean="0"/>
              <a:t>identifed</a:t>
            </a:r>
            <a:r>
              <a:rPr lang="en-US" sz="2400" dirty="0" smtClean="0"/>
              <a:t> also in the same set of experiments.</a:t>
            </a:r>
          </a:p>
          <a:p>
            <a:r>
              <a:rPr lang="en-US" sz="2400" b="1" dirty="0" err="1" smtClean="0"/>
              <a:t>FO~Cos</a:t>
            </a:r>
            <a:r>
              <a:rPr lang="en-US" sz="2400" b="1" dirty="0" smtClean="0"/>
              <a:t>(2K</a:t>
            </a:r>
            <a:r>
              <a:rPr lang="en-US" sz="2400" b="1" baseline="-25000" dirty="0" smtClean="0"/>
              <a:t>F</a:t>
            </a:r>
            <a:r>
              <a:rPr lang="en-US" sz="2400" b="1" dirty="0" smtClean="0"/>
              <a:t>x)|</a:t>
            </a:r>
            <a:r>
              <a:rPr lang="en-US" sz="2400" b="1" dirty="0" smtClean="0">
                <a:solidFill>
                  <a:srgbClr val="C00000"/>
                </a:solidFill>
              </a:rPr>
              <a:t>x|</a:t>
            </a:r>
            <a:r>
              <a:rPr lang="en-US" sz="2400" b="1" baseline="30000" dirty="0" smtClean="0">
                <a:solidFill>
                  <a:srgbClr val="C00000"/>
                </a:solidFill>
              </a:rPr>
              <a:t>-1 </a:t>
            </a:r>
            <a:r>
              <a:rPr lang="en-US" sz="2400" b="1" dirty="0" smtClean="0"/>
              <a:t>Exp(-|x|/</a:t>
            </a:r>
            <a:r>
              <a:rPr lang="el-GR" sz="2400" b="1" dirty="0" smtClean="0"/>
              <a:t>ξ</a:t>
            </a:r>
            <a:r>
              <a:rPr lang="en-US" sz="2400" b="1" dirty="0" smtClean="0"/>
              <a:t>)		</a:t>
            </a:r>
            <a:r>
              <a:rPr lang="en-US" sz="2400" i="1" dirty="0" smtClean="0">
                <a:solidFill>
                  <a:srgbClr val="7030A0"/>
                </a:solidFill>
              </a:rPr>
              <a:t>cf. </a:t>
            </a:r>
            <a:r>
              <a:rPr lang="en-US" sz="2400" i="1" dirty="0" err="1" smtClean="0">
                <a:solidFill>
                  <a:srgbClr val="7030A0"/>
                </a:solidFill>
              </a:rPr>
              <a:t>Ishioka</a:t>
            </a:r>
            <a:r>
              <a:rPr lang="en-US" sz="2400" i="1" dirty="0" smtClean="0">
                <a:solidFill>
                  <a:srgbClr val="7030A0"/>
                </a:solidFill>
              </a:rPr>
              <a:t> et al, 2011</a:t>
            </a:r>
          </a:p>
        </p:txBody>
      </p:sp>
      <p:graphicFrame>
        <p:nvGraphicFramePr>
          <p:cNvPr id="5" name="Objet 4"/>
          <p:cNvGraphicFramePr>
            <a:graphicFrameLocks noChangeAspect="1"/>
          </p:cNvGraphicFramePr>
          <p:nvPr/>
        </p:nvGraphicFramePr>
        <p:xfrm>
          <a:off x="5681663" y="-26988"/>
          <a:ext cx="3397250" cy="979488"/>
        </p:xfrm>
        <a:graphic>
          <a:graphicData uri="http://schemas.openxmlformats.org/presentationml/2006/ole">
            <p:oleObj spid="_x0000_s390146" name="Équation" r:id="rId4" imgW="1434960" imgH="469800" progId="Equation.3">
              <p:embed/>
            </p:oleObj>
          </a:graphicData>
        </a:graphic>
      </p:graphicFrame>
      <p:sp>
        <p:nvSpPr>
          <p:cNvPr id="7" name="ZoneTexte 6"/>
          <p:cNvSpPr txBox="1"/>
          <p:nvPr/>
        </p:nvSpPr>
        <p:spPr>
          <a:xfrm>
            <a:off x="3995936" y="3933056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</a:t>
            </a:r>
            <a:endParaRPr lang="en-US" dirty="0"/>
          </a:p>
        </p:txBody>
      </p:sp>
      <p:pic>
        <p:nvPicPr>
          <p:cNvPr id="9" name="Picture 2" descr="C:\S-Files\Cdw\Wang\Brun solitons\Fig2_140K.t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540568" y="2852936"/>
            <a:ext cx="9577064" cy="1872208"/>
          </a:xfrm>
          <a:prstGeom prst="rect">
            <a:avLst/>
          </a:prstGeom>
          <a:noFill/>
        </p:spPr>
      </p:pic>
      <p:sp>
        <p:nvSpPr>
          <p:cNvPr id="8" name="ZoneTexte 7"/>
          <p:cNvSpPr txBox="1"/>
          <p:nvPr/>
        </p:nvSpPr>
        <p:spPr>
          <a:xfrm>
            <a:off x="6444208" y="3501008"/>
            <a:ext cx="808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Low T</a:t>
            </a:r>
            <a:endParaRPr lang="en-US" dirty="0"/>
          </a:p>
        </p:txBody>
      </p:sp>
      <p:sp>
        <p:nvSpPr>
          <p:cNvPr id="11" name="ZoneTexte 10"/>
          <p:cNvSpPr txBox="1"/>
          <p:nvPr/>
        </p:nvSpPr>
        <p:spPr>
          <a:xfrm>
            <a:off x="5364088" y="4725144"/>
            <a:ext cx="860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High T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386" name="Picture 2" descr="_LP_Fig1"/>
          <p:cNvPicPr>
            <a:picLocks noChangeAspect="1" noChangeArrowheads="1"/>
          </p:cNvPicPr>
          <p:nvPr/>
        </p:nvPicPr>
        <p:blipFill>
          <a:blip r:embed="rId2" cstate="print">
            <a:lum bright="-20000" contrast="40000"/>
          </a:blip>
          <a:srcRect/>
          <a:stretch>
            <a:fillRect/>
          </a:stretch>
        </p:blipFill>
        <p:spPr bwMode="auto">
          <a:xfrm>
            <a:off x="-396552" y="1484784"/>
            <a:ext cx="4320480" cy="25315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4387" name="Rectangle 3"/>
          <p:cNvSpPr>
            <a:spLocks noChangeArrowheads="1"/>
          </p:cNvSpPr>
          <p:nvPr/>
        </p:nvSpPr>
        <p:spPr bwMode="auto">
          <a:xfrm>
            <a:off x="0" y="4348443"/>
            <a:ext cx="4648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44388" name="Rectangle 4"/>
          <p:cNvSpPr>
            <a:spLocks noChangeArrowheads="1"/>
          </p:cNvSpPr>
          <p:nvPr/>
        </p:nvSpPr>
        <p:spPr bwMode="auto">
          <a:xfrm>
            <a:off x="3419872" y="4057328"/>
            <a:ext cx="572412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2060"/>
                </a:solidFill>
              </a:rPr>
              <a:t>Contrarily to normal semiconductors –</a:t>
            </a:r>
            <a:br>
              <a:rPr lang="pt-BR" sz="24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NO GAP, or a very small gap </a:t>
            </a:r>
            <a:r>
              <a:rPr lang="fr-FR" sz="2400" b="1" dirty="0" err="1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fr-FR" sz="2400" b="1" baseline="-25000" dirty="0" err="1" smtClean="0">
                <a:solidFill>
                  <a:srgbClr val="FF0066"/>
                </a:solidFill>
              </a:rPr>
              <a:t>s</a:t>
            </a:r>
            <a:r>
              <a:rPr lang="pt-BR" sz="2400" dirty="0" smtClean="0">
                <a:solidFill>
                  <a:srgbClr val="002060"/>
                </a:solidFill>
              </a:rPr>
              <a:t>, </a:t>
            </a:r>
            <a:br>
              <a:rPr lang="pt-BR" sz="2400" dirty="0" smtClean="0">
                <a:solidFill>
                  <a:srgbClr val="002060"/>
                </a:solidFill>
              </a:rPr>
            </a:br>
            <a:r>
              <a:rPr lang="pt-BR" sz="2400" dirty="0" smtClean="0">
                <a:solidFill>
                  <a:srgbClr val="002060"/>
                </a:solidFill>
              </a:rPr>
              <a:t>in spin susceptibility </a:t>
            </a:r>
            <a:r>
              <a:rPr lang="el-GR" sz="2400" dirty="0" smtClean="0">
                <a:solidFill>
                  <a:srgbClr val="002060"/>
                </a:solidFill>
                <a:latin typeface="Calibri"/>
                <a:cs typeface="Arial" pitchFamily="34" charset="0"/>
              </a:rPr>
              <a:t>χ</a:t>
            </a:r>
            <a:r>
              <a:rPr lang="en-US" sz="2400" dirty="0" smtClean="0">
                <a:solidFill>
                  <a:srgbClr val="002060"/>
                </a:solidFill>
                <a:cs typeface="Arial" pitchFamily="34" charset="0"/>
              </a:rPr>
              <a:t>(T).</a:t>
            </a:r>
            <a:endParaRPr lang="pt-BR" sz="2400" dirty="0" smtClean="0">
              <a:solidFill>
                <a:srgbClr val="00206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2060"/>
                </a:solidFill>
                <a:cs typeface="Times New Roman" pitchFamily="18" charset="0"/>
              </a:rPr>
              <a:t>Clearlest example for conduction by </a:t>
            </a:r>
            <a:br>
              <a:rPr lang="pt-BR" sz="2400" dirty="0" smtClean="0">
                <a:solidFill>
                  <a:srgbClr val="002060"/>
                </a:solidFill>
                <a:cs typeface="Times New Roman" pitchFamily="18" charset="0"/>
              </a:rPr>
            </a:br>
            <a:r>
              <a:rPr lang="pt-BR" sz="2400" dirty="0" smtClean="0">
                <a:solidFill>
                  <a:srgbClr val="002060"/>
                </a:solidFill>
                <a:cs typeface="Times New Roman" pitchFamily="18" charset="0"/>
              </a:rPr>
              <a:t>charged spinless solitons - holons.</a:t>
            </a:r>
          </a:p>
        </p:txBody>
      </p:sp>
      <p:sp>
        <p:nvSpPr>
          <p:cNvPr id="144389" name="Rectangle 5"/>
          <p:cNvSpPr>
            <a:spLocks noChangeArrowheads="1"/>
          </p:cNvSpPr>
          <p:nvPr/>
        </p:nvSpPr>
        <p:spPr bwMode="auto">
          <a:xfrm>
            <a:off x="0" y="95250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44390" name="Text Box 6"/>
          <p:cNvSpPr txBox="1">
            <a:spLocks noChangeArrowheads="1"/>
          </p:cNvSpPr>
          <p:nvPr/>
        </p:nvSpPr>
        <p:spPr bwMode="auto">
          <a:xfrm>
            <a:off x="2362200" y="1748118"/>
            <a:ext cx="608013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dirty="0" smtClean="0">
                <a:solidFill>
                  <a:srgbClr val="000000"/>
                </a:solidFill>
              </a:rPr>
              <a:t> </a:t>
            </a:r>
            <a:r>
              <a:rPr lang="pt-BR" sz="1400" dirty="0" smtClean="0">
                <a:solidFill>
                  <a:srgbClr val="000000"/>
                </a:solidFill>
              </a:rPr>
              <a:t>PF6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</a:rPr>
              <a:t>AsF6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pt-BR" sz="1400" dirty="0" smtClean="0">
                <a:solidFill>
                  <a:srgbClr val="000000"/>
                </a:solidFill>
              </a:rPr>
              <a:t>SbF6</a:t>
            </a:r>
            <a:endParaRPr lang="en-US" sz="1400" dirty="0" smtClean="0">
              <a:solidFill>
                <a:srgbClr val="000000"/>
              </a:solidFill>
            </a:endParaRPr>
          </a:p>
        </p:txBody>
      </p:sp>
      <p:sp>
        <p:nvSpPr>
          <p:cNvPr id="144400" name="Rectangle 16"/>
          <p:cNvSpPr>
            <a:spLocks noChangeArrowheads="1"/>
          </p:cNvSpPr>
          <p:nvPr/>
        </p:nvSpPr>
        <p:spPr bwMode="auto">
          <a:xfrm>
            <a:off x="215900" y="1168400"/>
            <a:ext cx="9144000" cy="723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en-US" sz="2800" smtClean="0">
              <a:solidFill>
                <a:srgbClr val="000000"/>
              </a:solidFill>
            </a:endParaRPr>
          </a:p>
        </p:txBody>
      </p:sp>
      <p:sp>
        <p:nvSpPr>
          <p:cNvPr id="144401" name="Text Box 17"/>
          <p:cNvSpPr txBox="1">
            <a:spLocks noChangeArrowheads="1"/>
          </p:cNvSpPr>
          <p:nvPr/>
        </p:nvSpPr>
        <p:spPr bwMode="auto">
          <a:xfrm>
            <a:off x="4139952" y="1772816"/>
            <a:ext cx="4758034" cy="179126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9999"/>
                </a:solidFill>
              </a:rPr>
              <a:t>Conductance , normalized to </a:t>
            </a:r>
            <a:r>
              <a:rPr lang="en-US" sz="2400" dirty="0" err="1" smtClean="0">
                <a:solidFill>
                  <a:srgbClr val="009999"/>
                </a:solidFill>
              </a:rPr>
              <a:t>RT</a:t>
            </a:r>
            <a:r>
              <a:rPr lang="en-US" sz="2400" dirty="0" smtClean="0">
                <a:solidFill>
                  <a:srgbClr val="009999"/>
                </a:solidFill>
              </a:rPr>
              <a:t>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dirty="0" smtClean="0">
                <a:solidFill>
                  <a:srgbClr val="009999"/>
                </a:solidFill>
              </a:rPr>
              <a:t>- </a:t>
            </a:r>
            <a:r>
              <a:rPr lang="en-US" sz="2400" dirty="0" err="1" smtClean="0">
                <a:solidFill>
                  <a:srgbClr val="009999"/>
                </a:solidFill>
              </a:rPr>
              <a:t>Ahrenius</a:t>
            </a:r>
            <a:r>
              <a:rPr lang="en-US" sz="2400" dirty="0" smtClean="0">
                <a:solidFill>
                  <a:srgbClr val="009999"/>
                </a:solidFill>
              </a:rPr>
              <a:t> plot </a:t>
            </a:r>
            <a:r>
              <a:rPr lang="en-US" sz="2400" dirty="0" err="1" smtClean="0">
                <a:solidFill>
                  <a:srgbClr val="009999"/>
                </a:solidFill>
              </a:rPr>
              <a:t>LogG</a:t>
            </a:r>
            <a:r>
              <a:rPr lang="en-US" sz="2400" dirty="0" smtClean="0">
                <a:solidFill>
                  <a:srgbClr val="009999"/>
                </a:solidFill>
              </a:rPr>
              <a:t>(1/T)</a:t>
            </a:r>
            <a:r>
              <a:rPr lang="fr-FR" sz="2400" dirty="0" smtClean="0">
                <a:solidFill>
                  <a:srgbClr val="009999"/>
                </a:solidFill>
              </a:rPr>
              <a:t>. 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0000"/>
                </a:solidFill>
              </a:rPr>
              <a:t>Gaps </a:t>
            </a:r>
            <a:r>
              <a:rPr lang="pt-BR" sz="2400" b="1" dirty="0" smtClean="0">
                <a:solidFill>
                  <a:srgbClr val="000000"/>
                </a:solidFill>
                <a:sym typeface="Symbol" pitchFamily="18" charset="2"/>
              </a:rPr>
              <a:t></a:t>
            </a:r>
            <a:r>
              <a:rPr lang="pt-BR" sz="2400" b="1" baseline="-25000" dirty="0" smtClean="0">
                <a:solidFill>
                  <a:srgbClr val="000000"/>
                </a:solidFill>
                <a:sym typeface="Symbol" pitchFamily="18" charset="2"/>
              </a:rPr>
              <a:t>c</a:t>
            </a:r>
            <a:r>
              <a:rPr lang="pt-BR" sz="24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pt-BR" sz="2400" dirty="0" smtClean="0">
                <a:solidFill>
                  <a:srgbClr val="000000"/>
                </a:solidFill>
              </a:rPr>
              <a:t>for thermal activation</a:t>
            </a:r>
            <a:r>
              <a:rPr lang="pt-BR" sz="2400" b="1" dirty="0" smtClean="0">
                <a:solidFill>
                  <a:srgbClr val="000000"/>
                </a:solidFill>
                <a:sym typeface="Symbol" pitchFamily="18" charset="2"/>
              </a:rPr>
              <a:t> </a:t>
            </a:r>
            <a:r>
              <a:rPr lang="pt-BR" sz="2400" dirty="0" smtClean="0">
                <a:solidFill>
                  <a:srgbClr val="000000"/>
                </a:solidFill>
                <a:sym typeface="Symbol" pitchFamily="18" charset="2"/>
              </a:rPr>
              <a:t>of</a:t>
            </a:r>
          </a:p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pt-BR" sz="2400" dirty="0" smtClean="0">
                <a:solidFill>
                  <a:srgbClr val="000000"/>
                </a:solidFill>
                <a:sym typeface="Symbol" pitchFamily="18" charset="2"/>
              </a:rPr>
              <a:t>conductance within 500-2000K.</a:t>
            </a:r>
            <a:endParaRPr lang="fr-FR" sz="3200" dirty="0" smtClean="0">
              <a:solidFill>
                <a:srgbClr val="000000"/>
              </a:solidFill>
            </a:endParaRPr>
          </a:p>
        </p:txBody>
      </p:sp>
      <p:sp>
        <p:nvSpPr>
          <p:cNvPr id="144402" name="Text Box 18"/>
          <p:cNvSpPr txBox="1">
            <a:spLocks noChangeArrowheads="1"/>
          </p:cNvSpPr>
          <p:nvPr/>
        </p:nvSpPr>
        <p:spPr bwMode="auto">
          <a:xfrm>
            <a:off x="735013" y="754559"/>
            <a:ext cx="7905750" cy="769441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34290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sz="2200" dirty="0" smtClean="0">
                <a:solidFill>
                  <a:srgbClr val="000000"/>
                </a:solidFill>
              </a:rPr>
              <a:t>What does conduct in these “narrow gap semiconductors” ?	NOT the electrons, even in the </a:t>
            </a:r>
            <a:r>
              <a:rPr lang="en-US" sz="2200" dirty="0" err="1" smtClean="0">
                <a:solidFill>
                  <a:srgbClr val="000000"/>
                </a:solidFill>
              </a:rPr>
              <a:t>polaronic</a:t>
            </a:r>
            <a:r>
              <a:rPr lang="en-US" sz="2200" dirty="0" smtClean="0">
                <a:solidFill>
                  <a:srgbClr val="000000"/>
                </a:solidFill>
              </a:rPr>
              <a:t> version !</a:t>
            </a:r>
            <a:endParaRPr lang="fr-FR" sz="2200" dirty="0" smtClean="0">
              <a:solidFill>
                <a:srgbClr val="000000"/>
              </a:solidFill>
            </a:endParaRPr>
          </a:p>
        </p:txBody>
      </p:sp>
      <p:pic>
        <p:nvPicPr>
          <p:cNvPr id="11" name="Picture 4" descr="lnk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149459" y="3573016"/>
            <a:ext cx="3342421" cy="3024336"/>
          </a:xfrm>
          <a:prstGeom prst="rect">
            <a:avLst/>
          </a:prstGeom>
          <a:noFill/>
        </p:spPr>
      </p:pic>
      <p:sp>
        <p:nvSpPr>
          <p:cNvPr id="12" name="Text Box 5"/>
          <p:cNvSpPr txBox="1">
            <a:spLocks noChangeArrowheads="1"/>
          </p:cNvSpPr>
          <p:nvPr/>
        </p:nvSpPr>
        <p:spPr bwMode="auto">
          <a:xfrm>
            <a:off x="3886200" y="3687415"/>
            <a:ext cx="3886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 err="1" smtClean="0">
                <a:solidFill>
                  <a:srgbClr val="FF0066"/>
                </a:solidFill>
                <a:latin typeface="Symbol" pitchFamily="18" charset="2"/>
              </a:rPr>
              <a:t>c~</a:t>
            </a:r>
            <a:r>
              <a:rPr lang="fr-FR" sz="2400" b="1" dirty="0" err="1" smtClean="0">
                <a:solidFill>
                  <a:srgbClr val="FF0066"/>
                </a:solidFill>
              </a:rPr>
              <a:t>exp</a:t>
            </a:r>
            <a:r>
              <a:rPr lang="fr-FR" sz="2400" b="1" dirty="0" smtClean="0">
                <a:solidFill>
                  <a:srgbClr val="FF0066"/>
                </a:solidFill>
              </a:rPr>
              <a:t>(-</a:t>
            </a:r>
            <a:r>
              <a:rPr lang="fr-FR" sz="2400" b="1" dirty="0" err="1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fr-FR" sz="2400" b="1" baseline="-25000" dirty="0" err="1" smtClean="0">
                <a:solidFill>
                  <a:srgbClr val="FF0066"/>
                </a:solidFill>
              </a:rPr>
              <a:t>s</a:t>
            </a:r>
            <a:r>
              <a:rPr lang="fr-FR" sz="2400" b="1" dirty="0" smtClean="0">
                <a:solidFill>
                  <a:srgbClr val="FF0066"/>
                </a:solidFill>
                <a:latin typeface="Symbol" pitchFamily="18" charset="2"/>
              </a:rPr>
              <a:t> </a:t>
            </a:r>
            <a:r>
              <a:rPr lang="fr-FR" sz="2400" b="1" dirty="0" smtClean="0">
                <a:solidFill>
                  <a:srgbClr val="FF0066"/>
                </a:solidFill>
              </a:rPr>
              <a:t>/T) , </a:t>
            </a:r>
            <a:r>
              <a:rPr lang="fr-FR" sz="2400" b="1" dirty="0" smtClean="0">
                <a:solidFill>
                  <a:srgbClr val="FF0066"/>
                </a:solidFill>
                <a:latin typeface="Symbol" pitchFamily="18" charset="2"/>
              </a:rPr>
              <a:t>   </a:t>
            </a:r>
            <a:r>
              <a:rPr lang="fr-FR" sz="2400" b="1" dirty="0" err="1" smtClean="0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fr-FR" sz="2400" b="1" baseline="-25000" dirty="0" err="1" smtClean="0">
                <a:solidFill>
                  <a:srgbClr val="FF0066"/>
                </a:solidFill>
              </a:rPr>
              <a:t>s</a:t>
            </a:r>
            <a:r>
              <a:rPr lang="fr-FR" sz="2400" b="1" baseline="-25000" dirty="0" smtClean="0">
                <a:solidFill>
                  <a:srgbClr val="FF0066"/>
                </a:solidFill>
              </a:rPr>
              <a:t> </a:t>
            </a:r>
            <a:r>
              <a:rPr lang="fr-FR" sz="2400" b="1" dirty="0" smtClean="0">
                <a:solidFill>
                  <a:srgbClr val="FF0066"/>
                </a:solidFill>
                <a:latin typeface="Symbol" pitchFamily="18" charset="2"/>
              </a:rPr>
              <a:t>~75K</a:t>
            </a:r>
            <a:r>
              <a:rPr lang="fr-FR" sz="2400" b="1" dirty="0" smtClean="0">
                <a:solidFill>
                  <a:srgbClr val="FF0066"/>
                </a:solidFill>
              </a:rPr>
              <a:t> </a:t>
            </a:r>
            <a:endParaRPr lang="fr-FR" sz="2400" b="1" dirty="0">
              <a:solidFill>
                <a:srgbClr val="FF0066"/>
              </a:solidFill>
              <a:latin typeface="Symbol" pitchFamily="18" charset="2"/>
            </a:endParaRPr>
          </a:p>
        </p:txBody>
      </p:sp>
      <p:cxnSp>
        <p:nvCxnSpPr>
          <p:cNvPr id="15" name="Connecteur droit avec flèche 14"/>
          <p:cNvCxnSpPr>
            <a:stCxn id="12" idx="1"/>
          </p:cNvCxnSpPr>
          <p:nvPr/>
        </p:nvCxnSpPr>
        <p:spPr>
          <a:xfrm flipH="1">
            <a:off x="2267744" y="3918248"/>
            <a:ext cx="1618456" cy="70527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76200" y="0"/>
            <a:ext cx="872546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C00000"/>
                </a:solidFill>
              </a:rPr>
              <a:t>Organic conductors: low scales of gaps allow for their determination </a:t>
            </a:r>
          </a:p>
          <a:p>
            <a:r>
              <a:rPr lang="en-US" sz="2200" dirty="0" smtClean="0">
                <a:solidFill>
                  <a:srgbClr val="C00000"/>
                </a:solidFill>
              </a:rPr>
              <a:t>from thermal activation and comparison with optical features. </a:t>
            </a:r>
            <a:endParaRPr lang="en-US" sz="22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-1539875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0"/>
              </a:spcBef>
            </a:pPr>
            <a:endParaRPr lang="fr-FR" sz="1800">
              <a:latin typeface="Times New Roman" pitchFamily="18" charset="0"/>
              <a:ea typeface="MS Mincho" pitchFamily="49" charset="-128"/>
            </a:endParaRPr>
          </a:p>
          <a:p>
            <a:pPr eaLnBrk="0" hangingPunct="0">
              <a:spcBef>
                <a:spcPct val="0"/>
              </a:spcBef>
            </a:pPr>
            <a:endParaRPr lang="fr-FR" sz="1800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63491" name="Text Box 3"/>
          <p:cNvSpPr txBox="1">
            <a:spLocks noChangeArrowheads="1"/>
          </p:cNvSpPr>
          <p:nvPr/>
        </p:nvSpPr>
        <p:spPr bwMode="auto">
          <a:xfrm>
            <a:off x="0" y="4005064"/>
            <a:ext cx="9144000" cy="886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2400" b="1" dirty="0"/>
              <a:t>H~ (</a:t>
            </a:r>
            <a:r>
              <a:rPr lang="en-GB" sz="2400" b="1" dirty="0">
                <a:sym typeface="MT Extra" pitchFamily="18" charset="2"/>
              </a:rPr>
              <a:t>/4</a:t>
            </a:r>
            <a:r>
              <a:rPr lang="en-GB" sz="2400" b="1" dirty="0">
                <a:sym typeface="Symbol" pitchFamily="18" charset="2"/>
              </a:rPr>
              <a:t>) </a:t>
            </a:r>
            <a:r>
              <a:rPr lang="en-GB" sz="2400" b="1" dirty="0"/>
              <a:t>[v</a:t>
            </a:r>
            <a:r>
              <a:rPr lang="en-GB" sz="2400" b="1" baseline="-25000" dirty="0">
                <a:sym typeface="Symbol" pitchFamily="18" charset="2"/>
              </a:rPr>
              <a:t></a:t>
            </a:r>
            <a:r>
              <a:rPr lang="en-GB" sz="2400" b="1" dirty="0">
                <a:sym typeface="Symbol" pitchFamily="18" charset="2"/>
              </a:rPr>
              <a:t> (</a:t>
            </a:r>
            <a:r>
              <a:rPr lang="en-GB" sz="2400" b="1" baseline="-25000" dirty="0">
                <a:sym typeface="Symbol" pitchFamily="18" charset="2"/>
              </a:rPr>
              <a:t>x</a:t>
            </a:r>
            <a:r>
              <a:rPr lang="en-GB" sz="2400" b="1" dirty="0">
                <a:sym typeface="Symbol" pitchFamily="18" charset="2"/>
              </a:rPr>
              <a:t> )</a:t>
            </a:r>
            <a:r>
              <a:rPr lang="en-GB" sz="2400" b="1" baseline="30000" dirty="0">
                <a:sym typeface="Symbol" pitchFamily="18" charset="2"/>
              </a:rPr>
              <a:t>2</a:t>
            </a:r>
            <a:r>
              <a:rPr lang="en-GB" sz="2400" b="1" dirty="0">
                <a:sym typeface="Symbol" pitchFamily="18" charset="2"/>
              </a:rPr>
              <a:t> + (</a:t>
            </a:r>
            <a:r>
              <a:rPr lang="en-GB" sz="2400" b="1" baseline="-25000" dirty="0">
                <a:sym typeface="Symbol" pitchFamily="18" charset="2"/>
              </a:rPr>
              <a:t>t</a:t>
            </a:r>
            <a:r>
              <a:rPr lang="en-GB" sz="2400" b="1" dirty="0">
                <a:sym typeface="Symbol" pitchFamily="18" charset="2"/>
              </a:rPr>
              <a:t> )2 /</a:t>
            </a:r>
            <a:r>
              <a:rPr lang="en-GB" sz="2400" b="1" dirty="0"/>
              <a:t>v</a:t>
            </a:r>
            <a:r>
              <a:rPr lang="en-GB" sz="2400" b="1" baseline="-25000" dirty="0">
                <a:sym typeface="Symbol" pitchFamily="18" charset="2"/>
              </a:rPr>
              <a:t></a:t>
            </a:r>
            <a:r>
              <a:rPr lang="en-GB" sz="2400" b="1" dirty="0">
                <a:sym typeface="Symbol" pitchFamily="18" charset="2"/>
              </a:rPr>
              <a:t> </a:t>
            </a:r>
            <a:r>
              <a:rPr lang="en-GB" sz="2400" b="1" dirty="0"/>
              <a:t>] - </a:t>
            </a:r>
            <a:r>
              <a:rPr lang="en-GB" sz="2400" b="1" dirty="0" err="1"/>
              <a:t>Ucos</a:t>
            </a:r>
            <a:r>
              <a:rPr lang="en-GB" sz="2400" b="1" dirty="0"/>
              <a:t> (2</a:t>
            </a:r>
            <a:r>
              <a:rPr lang="en-GB" sz="2400" b="1" dirty="0">
                <a:sym typeface="Symbol" pitchFamily="18" charset="2"/>
              </a:rPr>
              <a:t></a:t>
            </a:r>
            <a:r>
              <a:rPr lang="en-GB" sz="2400" b="1" dirty="0" smtClean="0">
                <a:sym typeface="Symbol" pitchFamily="18" charset="2"/>
              </a:rPr>
              <a:t>) + </a:t>
            </a:r>
            <a:r>
              <a:rPr lang="en-GB" sz="2400" b="1" dirty="0" err="1" smtClean="0">
                <a:sym typeface="Symbol" pitchFamily="18" charset="2"/>
              </a:rPr>
              <a:t>W</a:t>
            </a:r>
            <a:r>
              <a:rPr lang="en-GB" sz="2400" b="1" dirty="0" err="1" smtClean="0"/>
              <a:t>cos</a:t>
            </a:r>
            <a:r>
              <a:rPr lang="en-GB" sz="2400" b="1" dirty="0" smtClean="0"/>
              <a:t> (4</a:t>
            </a:r>
            <a:r>
              <a:rPr lang="en-GB" sz="2400" b="1" dirty="0" smtClean="0">
                <a:sym typeface="Symbol" pitchFamily="18" charset="2"/>
              </a:rPr>
              <a:t>) </a:t>
            </a:r>
            <a:r>
              <a:rPr lang="en-GB" sz="2000" dirty="0" smtClean="0">
                <a:ea typeface="MS Mincho" pitchFamily="49" charset="-128"/>
              </a:rPr>
              <a:t> 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GB" sz="2000" i="1" dirty="0" smtClean="0">
                <a:ea typeface="MS Mincho" pitchFamily="49" charset="-128"/>
              </a:rPr>
              <a:t>without </a:t>
            </a:r>
            <a:r>
              <a:rPr lang="en-GB" sz="2000" i="1" dirty="0">
                <a:ea typeface="MS Mincho" pitchFamily="49" charset="-128"/>
              </a:rPr>
              <a:t>interactions</a:t>
            </a:r>
            <a:r>
              <a:rPr lang="en-GB" sz="2000" i="1" dirty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GB" sz="2000" b="1" dirty="0">
                <a:latin typeface="Times New Roman" pitchFamily="18" charset="0"/>
                <a:ea typeface="MS Mincho" pitchFamily="49" charset="-128"/>
                <a:sym typeface="Symbol" pitchFamily="18" charset="2"/>
              </a:rPr>
              <a:t></a:t>
            </a:r>
            <a:r>
              <a:rPr lang="en-GB" sz="2000" b="1" dirty="0">
                <a:latin typeface="Times New Roman" pitchFamily="18" charset="0"/>
                <a:ea typeface="MS Mincho" pitchFamily="49" charset="-128"/>
              </a:rPr>
              <a:t>=1</a:t>
            </a:r>
            <a:r>
              <a:rPr lang="en-GB" sz="2000" i="1" dirty="0">
                <a:latin typeface="Times New Roman" pitchFamily="18" charset="0"/>
                <a:ea typeface="MS Mincho" pitchFamily="49" charset="-128"/>
              </a:rPr>
              <a:t> and </a:t>
            </a:r>
            <a:r>
              <a:rPr lang="en-GB" sz="2000" b="1" dirty="0">
                <a:latin typeface="Times New Roman" pitchFamily="18" charset="0"/>
                <a:ea typeface="MS Mincho" pitchFamily="49" charset="-128"/>
              </a:rPr>
              <a:t>v</a:t>
            </a:r>
            <a:r>
              <a:rPr lang="en-GB" sz="2000" b="1" baseline="-25000" dirty="0">
                <a:latin typeface="Times New Roman" pitchFamily="18" charset="0"/>
                <a:ea typeface="MS Mincho" pitchFamily="49" charset="-128"/>
                <a:sym typeface="Symbol" pitchFamily="18" charset="2"/>
              </a:rPr>
              <a:t></a:t>
            </a:r>
            <a:r>
              <a:rPr lang="en-GB" sz="2000" b="1" dirty="0">
                <a:latin typeface="Times New Roman" pitchFamily="18" charset="0"/>
                <a:ea typeface="MS Mincho" pitchFamily="49" charset="-128"/>
              </a:rPr>
              <a:t>=</a:t>
            </a:r>
            <a:r>
              <a:rPr lang="en-GB" sz="2000" b="1" dirty="0" err="1">
                <a:latin typeface="Times New Roman" pitchFamily="18" charset="0"/>
                <a:ea typeface="MS Mincho" pitchFamily="49" charset="-128"/>
              </a:rPr>
              <a:t>v</a:t>
            </a:r>
            <a:r>
              <a:rPr lang="en-GB" sz="2000" b="1" baseline="-25000" dirty="0" err="1">
                <a:latin typeface="Times New Roman" pitchFamily="18" charset="0"/>
                <a:ea typeface="MS Mincho" pitchFamily="49" charset="-128"/>
              </a:rPr>
              <a:t>F</a:t>
            </a:r>
            <a:r>
              <a:rPr lang="en-GB" sz="2000" dirty="0">
                <a:latin typeface="Times New Roman" pitchFamily="18" charset="0"/>
                <a:ea typeface="MS Mincho" pitchFamily="49" charset="-128"/>
              </a:rPr>
              <a:t> </a:t>
            </a:r>
            <a:r>
              <a:rPr lang="en-GB" sz="2000" dirty="0" smtClean="0">
                <a:latin typeface="Times New Roman" pitchFamily="18" charset="0"/>
                <a:ea typeface="MS Mincho" pitchFamily="49" charset="-128"/>
              </a:rPr>
              <a:t>	</a:t>
            </a:r>
            <a:endParaRPr lang="en-GB" sz="2000" dirty="0">
              <a:latin typeface="Times New Roman" pitchFamily="18" charset="0"/>
              <a:ea typeface="MS Mincho" pitchFamily="49" charset="-128"/>
            </a:endParaRPr>
          </a:p>
        </p:txBody>
      </p:sp>
      <p:sp>
        <p:nvSpPr>
          <p:cNvPr id="63492" name="Text Box 4"/>
          <p:cNvSpPr txBox="1">
            <a:spLocks noChangeArrowheads="1"/>
          </p:cNvSpPr>
          <p:nvPr/>
        </p:nvSpPr>
        <p:spPr bwMode="auto">
          <a:xfrm>
            <a:off x="0" y="1700213"/>
            <a:ext cx="9144000" cy="2162175"/>
          </a:xfrm>
          <a:prstGeom prst="rect">
            <a:avLst/>
          </a:prstGeom>
          <a:solidFill>
            <a:srgbClr val="FFFF99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0"/>
              </a:spcBef>
            </a:pPr>
            <a:r>
              <a:rPr lang="en-GB" sz="2000" dirty="0">
                <a:sym typeface="Symbol" pitchFamily="18" charset="2"/>
              </a:rPr>
              <a:t>Two fold commensurability:  pinning potential</a:t>
            </a:r>
            <a:r>
              <a:rPr lang="pt-BR" sz="2000" dirty="0">
                <a:sym typeface="Symbol" pitchFamily="18" charset="2"/>
              </a:rPr>
              <a:t> potential and its degeneracy.</a:t>
            </a:r>
            <a:endParaRPr lang="en-GB" sz="2000" dirty="0">
              <a:sym typeface="Symbol" pitchFamily="18" charset="2"/>
            </a:endParaRPr>
          </a:p>
          <a:p>
            <a:pPr>
              <a:spcBef>
                <a:spcPct val="0"/>
              </a:spcBef>
            </a:pPr>
            <a:r>
              <a:rPr lang="pt-BR" sz="2000" dirty="0">
                <a:sym typeface="Symbol" pitchFamily="18" charset="2"/>
              </a:rPr>
              <a:t>Wave function  distriburtion at  E</a:t>
            </a:r>
            <a:r>
              <a:rPr lang="pt-BR" sz="2000" baseline="-25000" dirty="0">
                <a:sym typeface="Symbol" pitchFamily="18" charset="2"/>
              </a:rPr>
              <a:t>F</a:t>
            </a:r>
            <a:r>
              <a:rPr lang="pt-BR" sz="2000" dirty="0">
                <a:sym typeface="Symbol" pitchFamily="18" charset="2"/>
              </a:rPr>
              <a:t> 	(for the site dimerisation):</a:t>
            </a:r>
          </a:p>
          <a:p>
            <a:pPr>
              <a:spcBef>
                <a:spcPct val="0"/>
              </a:spcBef>
            </a:pPr>
            <a:r>
              <a:rPr lang="pt-BR" sz="2400" b="1" dirty="0"/>
              <a:t>+  o  -  o +  o -  o    	</a:t>
            </a:r>
          </a:p>
          <a:p>
            <a:pPr>
              <a:spcBef>
                <a:spcPct val="0"/>
              </a:spcBef>
            </a:pPr>
            <a:r>
              <a:rPr lang="en-GB" sz="2400" dirty="0">
                <a:sym typeface="Wingdings 3" pitchFamily="18" charset="2"/>
              </a:rPr>
              <a:t></a:t>
            </a:r>
            <a:r>
              <a:rPr lang="pt-BR" sz="2400" b="1" dirty="0"/>
              <a:t>   </a:t>
            </a:r>
            <a:r>
              <a:rPr lang="en-GB" sz="2400" dirty="0">
                <a:sym typeface="Symbol" pitchFamily="18" charset="2"/>
              </a:rPr>
              <a:t>	</a:t>
            </a:r>
          </a:p>
          <a:p>
            <a:pPr>
              <a:spcBef>
                <a:spcPct val="0"/>
              </a:spcBef>
            </a:pPr>
            <a:r>
              <a:rPr lang="en-GB" sz="2400" dirty="0">
                <a:sym typeface="Symbol" pitchFamily="18" charset="2"/>
              </a:rPr>
              <a:t>=0,</a:t>
            </a:r>
            <a:r>
              <a:rPr lang="el-GR" sz="2400" dirty="0">
                <a:sym typeface="Symbol" pitchFamily="18" charset="2"/>
              </a:rPr>
              <a:t>π</a:t>
            </a:r>
            <a:r>
              <a:rPr lang="en-GB" sz="2400" dirty="0">
                <a:sym typeface="Symbol" pitchFamily="18" charset="2"/>
              </a:rPr>
              <a:t>: </a:t>
            </a:r>
            <a:r>
              <a:rPr lang="pt-BR" sz="2400" dirty="0">
                <a:sym typeface="Symbol" pitchFamily="18" charset="2"/>
              </a:rPr>
              <a:t>=</a:t>
            </a:r>
            <a:r>
              <a:rPr lang="en-GB" sz="2400" dirty="0">
                <a:sym typeface="Symbol" pitchFamily="18" charset="2"/>
              </a:rPr>
              <a:t></a:t>
            </a:r>
            <a:r>
              <a:rPr lang="pt-BR" sz="2400" dirty="0">
                <a:sym typeface="Symbol" pitchFamily="18" charset="2"/>
              </a:rPr>
              <a:t>1 at good sites </a:t>
            </a:r>
            <a:r>
              <a:rPr lang="en-GB" sz="2400" dirty="0">
                <a:sym typeface="Wingdings 3" pitchFamily="18" charset="2"/>
              </a:rPr>
              <a:t></a:t>
            </a:r>
            <a:r>
              <a:rPr lang="pt-BR" sz="2400" dirty="0">
                <a:sym typeface="Symbol" pitchFamily="18" charset="2"/>
              </a:rPr>
              <a:t> and =0     at bad sites </a:t>
            </a:r>
            <a:r>
              <a:rPr lang="en-GB" sz="2400" dirty="0">
                <a:sym typeface="Wingdings 3" pitchFamily="18" charset="2"/>
              </a:rPr>
              <a:t></a:t>
            </a:r>
            <a:r>
              <a:rPr lang="pt-BR" sz="2400" b="1" dirty="0"/>
              <a:t> </a:t>
            </a:r>
          </a:p>
          <a:p>
            <a:pPr>
              <a:spcBef>
                <a:spcPct val="0"/>
              </a:spcBef>
            </a:pPr>
            <a:r>
              <a:rPr lang="en-GB" sz="2400" dirty="0">
                <a:sym typeface="Symbol" pitchFamily="18" charset="2"/>
              </a:rPr>
              <a:t>=</a:t>
            </a:r>
            <a:r>
              <a:rPr lang="el-GR" sz="2400" dirty="0">
                <a:sym typeface="Symbol" pitchFamily="18" charset="2"/>
              </a:rPr>
              <a:t>π</a:t>
            </a:r>
            <a:r>
              <a:rPr lang="en-GB" sz="2400" dirty="0">
                <a:sym typeface="Symbol" pitchFamily="18" charset="2"/>
              </a:rPr>
              <a:t>/2: </a:t>
            </a:r>
            <a:r>
              <a:rPr lang="pt-BR" sz="2400" dirty="0">
                <a:sym typeface="Symbol" pitchFamily="18" charset="2"/>
              </a:rPr>
              <a:t>=0   at good sites </a:t>
            </a:r>
            <a:r>
              <a:rPr lang="en-GB" sz="2400" dirty="0">
                <a:sym typeface="Wingdings 3" pitchFamily="18" charset="2"/>
              </a:rPr>
              <a:t></a:t>
            </a:r>
            <a:r>
              <a:rPr lang="en-GB" sz="2400" dirty="0">
                <a:sym typeface="Symbol" pitchFamily="18" charset="2"/>
              </a:rPr>
              <a:t> </a:t>
            </a:r>
            <a:r>
              <a:rPr lang="pt-BR" sz="2400" dirty="0">
                <a:sym typeface="Symbol" pitchFamily="18" charset="2"/>
              </a:rPr>
              <a:t>and = =</a:t>
            </a:r>
            <a:r>
              <a:rPr lang="en-GB" sz="2400" dirty="0">
                <a:sym typeface="Symbol" pitchFamily="18" charset="2"/>
              </a:rPr>
              <a:t></a:t>
            </a:r>
            <a:r>
              <a:rPr lang="pt-BR" sz="2400" dirty="0">
                <a:sym typeface="Symbol" pitchFamily="18" charset="2"/>
              </a:rPr>
              <a:t>1 at bad sites </a:t>
            </a:r>
            <a:r>
              <a:rPr lang="en-GB" sz="2400" dirty="0">
                <a:sym typeface="Wingdings 3" pitchFamily="18" charset="2"/>
              </a:rPr>
              <a:t></a:t>
            </a:r>
            <a:endParaRPr lang="en-US" sz="2400" dirty="0">
              <a:sym typeface="Symbol" pitchFamily="18" charset="2"/>
            </a:endParaRPr>
          </a:p>
        </p:txBody>
      </p:sp>
      <p:sp>
        <p:nvSpPr>
          <p:cNvPr id="63493" name="Text Box 5"/>
          <p:cNvSpPr txBox="1">
            <a:spLocks noChangeArrowheads="1"/>
          </p:cNvSpPr>
          <p:nvPr/>
        </p:nvSpPr>
        <p:spPr bwMode="auto">
          <a:xfrm>
            <a:off x="0" y="-7938"/>
            <a:ext cx="9144000" cy="1471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GB" sz="2000" dirty="0">
                <a:solidFill>
                  <a:schemeClr val="accent2"/>
                </a:solidFill>
              </a:rPr>
              <a:t>Collective description for </a:t>
            </a:r>
            <a:r>
              <a:rPr lang="en-GB" sz="2000" dirty="0" smtClean="0">
                <a:solidFill>
                  <a:schemeClr val="accent2"/>
                </a:solidFill>
              </a:rPr>
              <a:t>the </a:t>
            </a:r>
            <a:r>
              <a:rPr lang="en-GB" sz="2000" dirty="0">
                <a:solidFill>
                  <a:schemeClr val="accent2"/>
                </a:solidFill>
              </a:rPr>
              <a:t>1D Mott state </a:t>
            </a:r>
            <a:r>
              <a:rPr lang="en-GB" sz="2000" dirty="0" smtClean="0">
                <a:solidFill>
                  <a:schemeClr val="accent2"/>
                </a:solidFill>
              </a:rPr>
              <a:t>on the </a:t>
            </a:r>
            <a:r>
              <a:rPr lang="en-GB" sz="2000" dirty="0" err="1" smtClean="0">
                <a:solidFill>
                  <a:schemeClr val="accent2"/>
                </a:solidFill>
              </a:rPr>
              <a:t>dimerized</a:t>
            </a:r>
            <a:r>
              <a:rPr lang="en-GB" sz="2000" dirty="0" smtClean="0">
                <a:solidFill>
                  <a:schemeClr val="accent2"/>
                </a:solidFill>
              </a:rPr>
              <a:t> lattice.</a:t>
            </a:r>
            <a:endParaRPr lang="en-GB" sz="2000" dirty="0">
              <a:solidFill>
                <a:schemeClr val="accent2"/>
              </a:solidFill>
            </a:endParaRPr>
          </a:p>
          <a:p>
            <a:pPr>
              <a:spcBef>
                <a:spcPct val="0"/>
              </a:spcBef>
            </a:pPr>
            <a:r>
              <a:rPr lang="en-GB" sz="2000" dirty="0"/>
              <a:t>Spin degrees of freedom are gapless, split-off and not</a:t>
            </a:r>
            <a:r>
              <a:rPr lang="fr-FR" sz="2000" dirty="0"/>
              <a:t> </a:t>
            </a:r>
            <a:r>
              <a:rPr lang="en-GB" sz="2000" dirty="0"/>
              <a:t>important for a while. </a:t>
            </a:r>
            <a:br>
              <a:rPr lang="en-GB" sz="2000" dirty="0"/>
            </a:br>
            <a:r>
              <a:rPr lang="en-GB" sz="2000" dirty="0"/>
              <a:t>Charge degrees of freedom: phase   </a:t>
            </a:r>
            <a:r>
              <a:rPr lang="en-GB" sz="2400" dirty="0">
                <a:sym typeface="Symbol" pitchFamily="18" charset="2"/>
              </a:rPr>
              <a:t>=(</a:t>
            </a:r>
            <a:r>
              <a:rPr lang="en-GB" sz="2400" dirty="0" err="1">
                <a:sym typeface="Symbol" pitchFamily="18" charset="2"/>
              </a:rPr>
              <a:t>x,t</a:t>
            </a:r>
            <a:r>
              <a:rPr lang="en-GB" sz="2400" dirty="0">
                <a:sym typeface="Symbol" pitchFamily="18" charset="2"/>
              </a:rPr>
              <a:t>)</a:t>
            </a:r>
            <a:r>
              <a:rPr lang="fr-FR" sz="2000" dirty="0"/>
              <a:t> </a:t>
            </a:r>
          </a:p>
          <a:p>
            <a:r>
              <a:rPr lang="fr-FR" sz="2400" dirty="0"/>
              <a:t>2K</a:t>
            </a:r>
            <a:r>
              <a:rPr lang="fr-FR" sz="2400" baseline="-25000" dirty="0"/>
              <a:t>F</a:t>
            </a:r>
            <a:r>
              <a:rPr lang="fr-FR" sz="2400" dirty="0"/>
              <a:t> </a:t>
            </a:r>
            <a:r>
              <a:rPr lang="en-GB" sz="2400" dirty="0" err="1"/>
              <a:t>CDW</a:t>
            </a:r>
            <a:r>
              <a:rPr lang="en-GB" sz="2400" dirty="0"/>
              <a:t>/SDW ~</a:t>
            </a:r>
            <a:r>
              <a:rPr lang="en-GB" sz="2400" dirty="0" err="1"/>
              <a:t>cos</a:t>
            </a:r>
            <a:r>
              <a:rPr lang="en-GB" sz="2400" dirty="0"/>
              <a:t> (</a:t>
            </a:r>
            <a:r>
              <a:rPr lang="en-GB" sz="2400" dirty="0">
                <a:sym typeface="Symbol" pitchFamily="18" charset="2"/>
              </a:rPr>
              <a:t></a:t>
            </a:r>
            <a:r>
              <a:rPr lang="en-GB" sz="2400" dirty="0" smtClean="0">
                <a:sym typeface="Symbol" pitchFamily="18" charset="2"/>
              </a:rPr>
              <a:t>+</a:t>
            </a:r>
            <a:r>
              <a:rPr lang="el-GR" sz="2400" dirty="0" smtClean="0">
                <a:sym typeface="Symbol" pitchFamily="18" charset="2"/>
              </a:rPr>
              <a:t> π</a:t>
            </a:r>
            <a:r>
              <a:rPr lang="en-GB" sz="2400" dirty="0" smtClean="0">
                <a:sym typeface="Symbol" pitchFamily="18" charset="2"/>
              </a:rPr>
              <a:t>x</a:t>
            </a:r>
            <a:r>
              <a:rPr lang="en-US" sz="2400" dirty="0" smtClean="0">
                <a:sym typeface="Symbol" pitchFamily="18" charset="2"/>
              </a:rPr>
              <a:t>/2</a:t>
            </a:r>
            <a:r>
              <a:rPr lang="pt-BR" sz="2400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)</a:t>
            </a:r>
            <a:r>
              <a:rPr lang="pt-BR" sz="2400" dirty="0">
                <a:sym typeface="Symbol" pitchFamily="18" charset="2"/>
              </a:rPr>
              <a:t>	4</a:t>
            </a:r>
            <a:r>
              <a:rPr lang="fr-FR" sz="2400" dirty="0"/>
              <a:t>K</a:t>
            </a:r>
            <a:r>
              <a:rPr lang="fr-FR" sz="2400" baseline="-25000" dirty="0"/>
              <a:t>F</a:t>
            </a:r>
            <a:r>
              <a:rPr lang="fr-FR" sz="2400" dirty="0"/>
              <a:t> </a:t>
            </a:r>
            <a:r>
              <a:rPr lang="fr-FR" sz="2400" dirty="0" err="1"/>
              <a:t>CDW</a:t>
            </a:r>
            <a:r>
              <a:rPr lang="fr-FR" sz="2400" dirty="0"/>
              <a:t>~ </a:t>
            </a:r>
            <a:r>
              <a:rPr lang="en-GB" sz="2400" dirty="0" err="1"/>
              <a:t>cos</a:t>
            </a:r>
            <a:r>
              <a:rPr lang="en-GB" sz="2400" dirty="0"/>
              <a:t> (2</a:t>
            </a:r>
            <a:r>
              <a:rPr lang="en-GB" sz="2400" dirty="0">
                <a:sym typeface="Symbol" pitchFamily="18" charset="2"/>
              </a:rPr>
              <a:t></a:t>
            </a:r>
            <a:r>
              <a:rPr lang="en-GB" sz="2400" dirty="0" smtClean="0">
                <a:sym typeface="Symbol" pitchFamily="18" charset="2"/>
              </a:rPr>
              <a:t>+</a:t>
            </a:r>
            <a:r>
              <a:rPr lang="el-GR" sz="2400" dirty="0" smtClean="0">
                <a:sym typeface="Symbol" pitchFamily="18" charset="2"/>
              </a:rPr>
              <a:t> π</a:t>
            </a:r>
            <a:r>
              <a:rPr lang="en-GB" sz="2400" dirty="0" smtClean="0">
                <a:sym typeface="Symbol" pitchFamily="18" charset="2"/>
              </a:rPr>
              <a:t>x</a:t>
            </a:r>
            <a:r>
              <a:rPr lang="en-US" sz="2400" dirty="0" smtClean="0">
                <a:sym typeface="Symbol" pitchFamily="18" charset="2"/>
              </a:rPr>
              <a:t>/</a:t>
            </a:r>
            <a:r>
              <a:rPr lang="pt-BR" sz="2400" dirty="0">
                <a:sym typeface="Symbol" pitchFamily="18" charset="2"/>
              </a:rPr>
              <a:t>a</a:t>
            </a:r>
            <a:r>
              <a:rPr lang="en-US" sz="2400" dirty="0">
                <a:sym typeface="Symbol" pitchFamily="18" charset="2"/>
              </a:rPr>
              <a:t>)</a:t>
            </a:r>
            <a:endParaRPr lang="en-US" sz="2400" dirty="0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7740352" y="2060848"/>
            <a:ext cx="1368152" cy="1296144"/>
            <a:chOff x="567" y="2931"/>
            <a:chExt cx="1089" cy="1074"/>
          </a:xfrm>
          <a:solidFill>
            <a:schemeClr val="tx2">
              <a:lumMod val="60000"/>
              <a:lumOff val="40000"/>
            </a:schemeClr>
          </a:solidFill>
        </p:grpSpPr>
        <p:sp>
          <p:nvSpPr>
            <p:cNvPr id="7" name="Line 5"/>
            <p:cNvSpPr>
              <a:spLocks noChangeShapeType="1"/>
            </p:cNvSpPr>
            <p:nvPr/>
          </p:nvSpPr>
          <p:spPr bwMode="auto">
            <a:xfrm>
              <a:off x="567" y="3158"/>
              <a:ext cx="54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Line 6"/>
            <p:cNvSpPr>
              <a:spLocks noChangeShapeType="1"/>
            </p:cNvSpPr>
            <p:nvPr/>
          </p:nvSpPr>
          <p:spPr bwMode="auto">
            <a:xfrm>
              <a:off x="1111" y="3158"/>
              <a:ext cx="544" cy="0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7"/>
            <p:cNvGrpSpPr>
              <a:grpSpLocks/>
            </p:cNvGrpSpPr>
            <p:nvPr/>
          </p:nvGrpSpPr>
          <p:grpSpPr bwMode="auto">
            <a:xfrm>
              <a:off x="567" y="3793"/>
              <a:ext cx="1089" cy="0"/>
              <a:chOff x="657" y="3521"/>
              <a:chExt cx="1089" cy="0"/>
            </a:xfrm>
            <a:grpFill/>
          </p:grpSpPr>
          <p:sp>
            <p:nvSpPr>
              <p:cNvPr id="15" name="Line 8"/>
              <p:cNvSpPr>
                <a:spLocks noChangeShapeType="1"/>
              </p:cNvSpPr>
              <p:nvPr/>
            </p:nvSpPr>
            <p:spPr bwMode="auto">
              <a:xfrm>
                <a:off x="657" y="3521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Line 9"/>
              <p:cNvSpPr>
                <a:spLocks noChangeShapeType="1"/>
              </p:cNvSpPr>
              <p:nvPr/>
            </p:nvSpPr>
            <p:spPr bwMode="auto">
              <a:xfrm>
                <a:off x="1202" y="3521"/>
                <a:ext cx="544" cy="0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0" name="Line 10"/>
            <p:cNvSpPr>
              <a:spLocks noChangeShapeType="1"/>
            </p:cNvSpPr>
            <p:nvPr/>
          </p:nvSpPr>
          <p:spPr bwMode="auto">
            <a:xfrm>
              <a:off x="1156" y="3203"/>
              <a:ext cx="0" cy="589"/>
            </a:xfrm>
            <a:prstGeom prst="line">
              <a:avLst/>
            </a:prstGeom>
            <a:grpFill/>
            <a:ln w="38100">
              <a:solidFill>
                <a:schemeClr val="tx1"/>
              </a:solidFill>
              <a:prstDash val="dash"/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 Box 11"/>
            <p:cNvSpPr txBox="1">
              <a:spLocks noChangeArrowheads="1"/>
            </p:cNvSpPr>
            <p:nvPr/>
          </p:nvSpPr>
          <p:spPr bwMode="auto">
            <a:xfrm>
              <a:off x="567" y="2931"/>
              <a:ext cx="213" cy="2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en-US" sz="2000" i="1"/>
                <a:t>- </a:t>
              </a:r>
              <a:endParaRPr lang="en-US" sz="2000"/>
            </a:p>
          </p:txBody>
        </p:sp>
        <p:sp>
          <p:nvSpPr>
            <p:cNvPr id="12" name="Rectangle 12"/>
            <p:cNvSpPr>
              <a:spLocks noChangeArrowheads="1"/>
            </p:cNvSpPr>
            <p:nvPr/>
          </p:nvSpPr>
          <p:spPr bwMode="auto">
            <a:xfrm>
              <a:off x="1338" y="2931"/>
              <a:ext cx="209" cy="2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fr-FR" sz="2000"/>
                <a:t>+</a:t>
              </a:r>
              <a:endParaRPr lang="en-US" sz="2000"/>
            </a:p>
          </p:txBody>
        </p:sp>
        <p:sp>
          <p:nvSpPr>
            <p:cNvPr id="13" name="Text Box 13"/>
            <p:cNvSpPr txBox="1">
              <a:spLocks noChangeArrowheads="1"/>
            </p:cNvSpPr>
            <p:nvPr/>
          </p:nvSpPr>
          <p:spPr bwMode="auto">
            <a:xfrm>
              <a:off x="567" y="3793"/>
              <a:ext cx="213" cy="2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en-US" sz="2000" i="1"/>
                <a:t>- </a:t>
              </a:r>
              <a:endParaRPr lang="en-US" sz="2000"/>
            </a:p>
          </p:txBody>
        </p:sp>
        <p:sp>
          <p:nvSpPr>
            <p:cNvPr id="14" name="Rectangle 14"/>
            <p:cNvSpPr>
              <a:spLocks noChangeArrowheads="1"/>
            </p:cNvSpPr>
            <p:nvPr/>
          </p:nvSpPr>
          <p:spPr bwMode="auto">
            <a:xfrm>
              <a:off x="1383" y="3793"/>
              <a:ext cx="209" cy="212"/>
            </a:xfrm>
            <a:prstGeom prst="rect">
              <a:avLst/>
            </a:prstGeom>
            <a:grp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marL="342900" indent="-342900">
                <a:lnSpc>
                  <a:spcPct val="80000"/>
                </a:lnSpc>
              </a:pPr>
              <a:r>
                <a:rPr lang="fr-FR" sz="2000"/>
                <a:t>+</a:t>
              </a:r>
              <a:endParaRPr lang="en-US" sz="2000"/>
            </a:p>
          </p:txBody>
        </p:sp>
      </p:grpSp>
      <p:sp>
        <p:nvSpPr>
          <p:cNvPr id="17" name="Rectangle 10"/>
          <p:cNvSpPr>
            <a:spLocks noChangeArrowheads="1"/>
          </p:cNvSpPr>
          <p:nvPr/>
        </p:nvSpPr>
        <p:spPr bwMode="auto">
          <a:xfrm>
            <a:off x="0" y="4941168"/>
            <a:ext cx="91440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dirty="0" smtClean="0">
                <a:ea typeface="ＭＳ Ｐゴシック" pitchFamily="34" charset="-128"/>
              </a:rPr>
              <a:t>The </a:t>
            </a:r>
            <a:r>
              <a:rPr lang="en-GB" dirty="0">
                <a:ea typeface="ＭＳ Ｐゴシック" pitchFamily="34" charset="-128"/>
              </a:rPr>
              <a:t>energy </a:t>
            </a:r>
            <a:r>
              <a:rPr lang="en-GB" b="1" dirty="0" err="1"/>
              <a:t>H</a:t>
            </a:r>
            <a:r>
              <a:rPr lang="en-GB" b="1" baseline="-25000" dirty="0" err="1"/>
              <a:t>U</a:t>
            </a:r>
            <a:r>
              <a:rPr lang="en-GB" b="1" dirty="0"/>
              <a:t>= -</a:t>
            </a:r>
            <a:r>
              <a:rPr lang="en-GB" b="1" dirty="0" err="1"/>
              <a:t>Ucos</a:t>
            </a:r>
            <a:r>
              <a:rPr lang="en-GB" b="1" dirty="0"/>
              <a:t> (2</a:t>
            </a:r>
            <a:r>
              <a:rPr lang="en-GB" b="1" dirty="0" smtClean="0">
                <a:sym typeface="Symbol" pitchFamily="18" charset="2"/>
              </a:rPr>
              <a:t>)</a:t>
            </a:r>
            <a:r>
              <a:rPr lang="en-GB" dirty="0" smtClean="0">
                <a:sym typeface="Symbol" pitchFamily="18" charset="2"/>
              </a:rPr>
              <a:t> </a:t>
            </a:r>
            <a:r>
              <a:rPr lang="en-GB" dirty="0">
                <a:ea typeface="ＭＳ Ｐゴシック" pitchFamily="34" charset="-128"/>
              </a:rPr>
              <a:t>is </a:t>
            </a:r>
            <a:r>
              <a:rPr lang="en-GB" dirty="0" smtClean="0">
                <a:ea typeface="ＭＳ Ｐゴシック" pitchFamily="34" charset="-128"/>
              </a:rPr>
              <a:t> doubly </a:t>
            </a:r>
            <a:r>
              <a:rPr lang="en-GB" dirty="0">
                <a:ea typeface="ＭＳ Ｐゴシック" pitchFamily="34" charset="-128"/>
              </a:rPr>
              <a:t>degenerate  between </a:t>
            </a:r>
            <a:r>
              <a:rPr lang="en-GB" b="1" dirty="0" smtClean="0">
                <a:ea typeface="ＭＳ Ｐゴシック" pitchFamily="34" charset="-128"/>
                <a:sym typeface="Symbol" pitchFamily="18" charset="2"/>
              </a:rPr>
              <a:t></a:t>
            </a:r>
            <a:r>
              <a:rPr lang="en-GB" b="1" dirty="0">
                <a:ea typeface="ＭＳ Ｐゴシック" pitchFamily="34" charset="-128"/>
                <a:sym typeface="Symbol" pitchFamily="18" charset="2"/>
              </a:rPr>
              <a:t>= </a:t>
            </a:r>
            <a:r>
              <a:rPr lang="en-GB" b="1" dirty="0" smtClean="0">
                <a:ea typeface="ＭＳ Ｐゴシック" pitchFamily="34" charset="-128"/>
                <a:sym typeface="Symbol" pitchFamily="18" charset="2"/>
              </a:rPr>
              <a:t>0</a:t>
            </a:r>
            <a:r>
              <a:rPr lang="en-GB" b="1" dirty="0" smtClean="0">
                <a:ea typeface="ＭＳ Ｐゴシック" pitchFamily="34" charset="-128"/>
              </a:rPr>
              <a:t> </a:t>
            </a:r>
            <a:r>
              <a:rPr lang="en-GB" dirty="0">
                <a:ea typeface="ＭＳ Ｐゴシック" pitchFamily="34" charset="-128"/>
              </a:rPr>
              <a:t>and</a:t>
            </a:r>
            <a:r>
              <a:rPr lang="en-GB" b="1" dirty="0">
                <a:ea typeface="ＭＳ Ｐゴシック" pitchFamily="34" charset="-128"/>
              </a:rPr>
              <a:t> </a:t>
            </a:r>
            <a:r>
              <a:rPr lang="en-GB" b="1" dirty="0">
                <a:ea typeface="ＭＳ Ｐゴシック" pitchFamily="34" charset="-128"/>
                <a:sym typeface="Symbol" pitchFamily="18" charset="2"/>
              </a:rPr>
              <a:t>= </a:t>
            </a:r>
            <a:r>
              <a:rPr lang="en-GB" b="1" dirty="0" smtClean="0"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en-GB" b="1" dirty="0">
                <a:ea typeface="ＭＳ Ｐゴシック" pitchFamily="34" charset="-128"/>
              </a:rPr>
              <a:t>. </a:t>
            </a:r>
            <a:r>
              <a:rPr lang="en-GB" b="1" dirty="0">
                <a:ea typeface="ＭＳ Ｐゴシック" pitchFamily="34" charset="-128"/>
                <a:sym typeface="Symbol" pitchFamily="18" charset="2"/>
              </a:rPr>
              <a:t/>
            </a:r>
            <a:br>
              <a:rPr lang="en-GB" b="1" dirty="0">
                <a:ea typeface="ＭＳ Ｐゴシック" pitchFamily="34" charset="-128"/>
                <a:sym typeface="Symbol" pitchFamily="18" charset="2"/>
              </a:rPr>
            </a:br>
            <a:r>
              <a:rPr lang="en-GB" dirty="0">
                <a:ea typeface="ＭＳ Ｐゴシック" pitchFamily="34" charset="-128"/>
              </a:rPr>
              <a:t>It allows for </a:t>
            </a:r>
            <a:r>
              <a:rPr lang="en-GB" dirty="0">
                <a:solidFill>
                  <a:schemeClr val="hlink"/>
                </a:solidFill>
                <a:ea typeface="ＭＳ Ｐゴシック" pitchFamily="34" charset="-128"/>
              </a:rPr>
              <a:t>phase </a:t>
            </a:r>
            <a:r>
              <a:rPr lang="en-GB" dirty="0">
                <a:solidFill>
                  <a:schemeClr val="hlink"/>
                </a:solidFill>
                <a:ea typeface="ＭＳ Ｐゴシック" pitchFamily="34" charset="-128"/>
                <a:sym typeface="Symbol" pitchFamily="18" charset="2"/>
              </a:rPr>
              <a:t></a:t>
            </a:r>
            <a:r>
              <a:rPr lang="fr-FR" dirty="0">
                <a:solidFill>
                  <a:schemeClr val="hlink"/>
                </a:solidFill>
              </a:rPr>
              <a:t> </a:t>
            </a:r>
            <a:r>
              <a:rPr lang="en-GB" dirty="0" err="1" smtClean="0">
                <a:solidFill>
                  <a:schemeClr val="hlink"/>
                </a:solidFill>
                <a:ea typeface="ＭＳ Ｐゴシック" pitchFamily="34" charset="-128"/>
              </a:rPr>
              <a:t>solitons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>
                <a:ea typeface="ＭＳ Ｐゴシック" pitchFamily="34" charset="-128"/>
              </a:rPr>
              <a:t>= 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 err="1" smtClean="0">
                <a:solidFill>
                  <a:schemeClr val="hlink"/>
                </a:solidFill>
                <a:ea typeface="ＭＳ Ｐゴシック" pitchFamily="34" charset="-128"/>
              </a:rPr>
              <a:t>holons</a:t>
            </a:r>
            <a:r>
              <a:rPr lang="en-GB" dirty="0" smtClean="0">
                <a:ea typeface="ＭＳ Ｐゴシック" pitchFamily="34" charset="-128"/>
              </a:rPr>
              <a:t> </a:t>
            </a:r>
            <a:r>
              <a:rPr lang="en-GB" dirty="0">
                <a:ea typeface="ＭＳ Ｐゴシック" pitchFamily="34" charset="-128"/>
              </a:rPr>
              <a:t>with charge </a:t>
            </a:r>
            <a:r>
              <a:rPr lang="en-GB" b="1" dirty="0">
                <a:ea typeface="ＭＳ Ｐゴシック" pitchFamily="34" charset="-128"/>
              </a:rPr>
              <a:t>e 	</a:t>
            </a:r>
            <a:r>
              <a:rPr lang="en-GB" dirty="0">
                <a:ea typeface="ＭＳ Ｐゴシック" pitchFamily="34" charset="-128"/>
              </a:rPr>
              <a:t>=  CO vacancy defects.</a:t>
            </a:r>
          </a:p>
        </p:txBody>
      </p:sp>
      <p:grpSp>
        <p:nvGrpSpPr>
          <p:cNvPr id="4" name="Group 11"/>
          <p:cNvGrpSpPr>
            <a:grpSpLocks/>
          </p:cNvGrpSpPr>
          <p:nvPr/>
        </p:nvGrpSpPr>
        <p:grpSpPr bwMode="auto">
          <a:xfrm>
            <a:off x="792088" y="5838974"/>
            <a:ext cx="4572000" cy="614362"/>
            <a:chOff x="521" y="754"/>
            <a:chExt cx="1543" cy="370"/>
          </a:xfrm>
        </p:grpSpPr>
        <p:sp>
          <p:nvSpPr>
            <p:cNvPr id="19" name="Line 12"/>
            <p:cNvSpPr>
              <a:spLocks noChangeShapeType="1"/>
            </p:cNvSpPr>
            <p:nvPr/>
          </p:nvSpPr>
          <p:spPr bwMode="auto">
            <a:xfrm flipV="1">
              <a:off x="612" y="1117"/>
              <a:ext cx="496" cy="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flipV="1">
              <a:off x="1108" y="762"/>
              <a:ext cx="344" cy="33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>
              <a:off x="1474" y="754"/>
              <a:ext cx="486" cy="9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 vert="eaVert">
              <a:spAutoFit/>
            </a:bodyPr>
            <a:lstStyle/>
            <a:p>
              <a:endParaRPr lang="en-US"/>
            </a:p>
          </p:txBody>
        </p:sp>
        <p:sp>
          <p:nvSpPr>
            <p:cNvPr id="22" name="Text Box 15"/>
            <p:cNvSpPr txBox="1">
              <a:spLocks noChangeArrowheads="1"/>
            </p:cNvSpPr>
            <p:nvPr/>
          </p:nvSpPr>
          <p:spPr bwMode="auto">
            <a:xfrm>
              <a:off x="521" y="754"/>
              <a:ext cx="436" cy="221"/>
            </a:xfrm>
            <a:prstGeom prst="rect">
              <a:avLst/>
            </a:prstGeom>
            <a:solidFill>
              <a:srgbClr val="FFFF99"/>
            </a:solidFill>
            <a:ln w="317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altLang="ja-JP" sz="1200">
                  <a:ea typeface="ＭＳ Ｐゴシック" pitchFamily="34" charset="-128"/>
                </a:rPr>
                <a:t> </a:t>
              </a:r>
              <a:r>
                <a:rPr lang="el-GR" b="1"/>
                <a:t>φ</a:t>
              </a:r>
              <a:r>
                <a:rPr lang="en-US" b="1"/>
                <a:t>=</a:t>
              </a:r>
              <a:r>
                <a:rPr lang="fr-FR" altLang="ja-JP" b="1">
                  <a:ea typeface="ＭＳ Ｐゴシック" pitchFamily="34" charset="-128"/>
                  <a:cs typeface="Arial" pitchFamily="34" charset="0"/>
                </a:rPr>
                <a:t>0</a:t>
              </a:r>
              <a:endParaRPr lang="fr-FR" sz="1200" b="1">
                <a:ea typeface="ＭＳ Ｐゴシック" pitchFamily="34" charset="-128"/>
              </a:endParaRPr>
            </a:p>
          </p:txBody>
        </p:sp>
        <p:sp>
          <p:nvSpPr>
            <p:cNvPr id="23" name="Text Box 16"/>
            <p:cNvSpPr txBox="1">
              <a:spLocks noChangeArrowheads="1"/>
            </p:cNvSpPr>
            <p:nvPr/>
          </p:nvSpPr>
          <p:spPr bwMode="auto">
            <a:xfrm>
              <a:off x="1610" y="890"/>
              <a:ext cx="454" cy="221"/>
            </a:xfrm>
            <a:prstGeom prst="rect">
              <a:avLst/>
            </a:prstGeom>
            <a:solidFill>
              <a:srgbClr val="FFFF99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el-GR" b="1"/>
                <a:t>φ</a:t>
              </a:r>
              <a:r>
                <a:rPr lang="en-US" b="1"/>
                <a:t> </a:t>
              </a:r>
              <a:r>
                <a:rPr lang="en-US" b="1">
                  <a:cs typeface="Arial" pitchFamily="34" charset="0"/>
                </a:rPr>
                <a:t>=</a:t>
              </a:r>
              <a:r>
                <a:rPr lang="el-GR" b="1">
                  <a:cs typeface="Arial" pitchFamily="34" charset="0"/>
                </a:rPr>
                <a:t>π</a:t>
              </a:r>
              <a:endParaRPr lang="fr-FR" b="1">
                <a:cs typeface="Arial" pitchFamily="34" charset="0"/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8"/>
          <p:cNvSpPr txBox="1">
            <a:spLocks noChangeArrowheads="1"/>
          </p:cNvSpPr>
          <p:nvPr/>
        </p:nvSpPr>
        <p:spPr bwMode="auto">
          <a:xfrm>
            <a:off x="0" y="6396335"/>
            <a:ext cx="9144000" cy="4616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en-US" altLang="ja-JP" sz="2400" i="1" dirty="0" smtClean="0">
                <a:solidFill>
                  <a:srgbClr val="000099"/>
                </a:solidFill>
                <a:ea typeface="MS Mincho" pitchFamily="49" charset="-128"/>
              </a:rPr>
              <a:t>Optical </a:t>
            </a:r>
            <a:r>
              <a:rPr lang="en-US" altLang="ja-JP" sz="2400" i="1" dirty="0">
                <a:solidFill>
                  <a:srgbClr val="000099"/>
                </a:solidFill>
                <a:ea typeface="MS Mincho" pitchFamily="49" charset="-128"/>
              </a:rPr>
              <a:t>conductivity </a:t>
            </a:r>
            <a:r>
              <a:rPr lang="en-US" altLang="ja-JP" sz="2400" i="1" dirty="0" smtClean="0">
                <a:solidFill>
                  <a:srgbClr val="000099"/>
                </a:solidFill>
                <a:ea typeface="MS Mincho" pitchFamily="49" charset="-128"/>
              </a:rPr>
              <a:t>(absorption): M. </a:t>
            </a:r>
            <a:r>
              <a:rPr lang="en-US" altLang="ja-JP" sz="2400" i="1" dirty="0" err="1" smtClean="0">
                <a:solidFill>
                  <a:srgbClr val="000099"/>
                </a:solidFill>
                <a:ea typeface="MS Mincho" pitchFamily="49" charset="-128"/>
              </a:rPr>
              <a:t>Dressel</a:t>
            </a:r>
            <a:r>
              <a:rPr lang="en-US" altLang="ja-JP" sz="2400" i="1" dirty="0" smtClean="0">
                <a:solidFill>
                  <a:srgbClr val="000099"/>
                </a:solidFill>
                <a:ea typeface="MS Mincho" pitchFamily="49" charset="-128"/>
              </a:rPr>
              <a:t>, L. </a:t>
            </a:r>
            <a:r>
              <a:rPr lang="en-US" altLang="ja-JP" sz="2400" i="1" dirty="0" err="1" smtClean="0">
                <a:solidFill>
                  <a:srgbClr val="000099"/>
                </a:solidFill>
                <a:ea typeface="MS Mincho" pitchFamily="49" charset="-128"/>
              </a:rPr>
              <a:t>Degiorgi</a:t>
            </a:r>
            <a:r>
              <a:rPr lang="en-US" altLang="ja-JP" sz="2400" i="1" dirty="0" smtClean="0">
                <a:solidFill>
                  <a:srgbClr val="000099"/>
                </a:solidFill>
                <a:ea typeface="MS Mincho" pitchFamily="49" charset="-128"/>
              </a:rPr>
              <a:t> et al</a:t>
            </a:r>
            <a:endParaRPr lang="fr-FR" sz="2400" i="1" dirty="0">
              <a:solidFill>
                <a:srgbClr val="000099"/>
              </a:solidFill>
            </a:endParaRP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1835696" y="1700781"/>
            <a:ext cx="6912768" cy="4248499"/>
            <a:chOff x="639" y="-120"/>
            <a:chExt cx="4282" cy="3581"/>
          </a:xfrm>
        </p:grpSpPr>
        <p:sp>
          <p:nvSpPr>
            <p:cNvPr id="14340" name="Line 5"/>
            <p:cNvSpPr>
              <a:spLocks noChangeShapeType="1"/>
            </p:cNvSpPr>
            <p:nvPr/>
          </p:nvSpPr>
          <p:spPr bwMode="auto">
            <a:xfrm>
              <a:off x="1419" y="805"/>
              <a:ext cx="29" cy="355"/>
            </a:xfrm>
            <a:prstGeom prst="line">
              <a:avLst/>
            </a:prstGeom>
            <a:noFill/>
            <a:ln w="9525">
              <a:noFill/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pic>
          <p:nvPicPr>
            <p:cNvPr id="14341" name="Picture 7"/>
            <p:cNvPicPr>
              <a:picLocks noChangeArrowheads="1"/>
            </p:cNvPicPr>
            <p:nvPr/>
          </p:nvPicPr>
          <p:blipFill>
            <a:blip r:embed="rId2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1374" y="641"/>
              <a:ext cx="3547" cy="28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342" name="Text Box 8"/>
            <p:cNvSpPr txBox="1">
              <a:spLocks noChangeArrowheads="1"/>
            </p:cNvSpPr>
            <p:nvPr/>
          </p:nvSpPr>
          <p:spPr bwMode="auto">
            <a:xfrm>
              <a:off x="793" y="50"/>
              <a:ext cx="1497" cy="5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9795" tIns="19897" rIns="39795" bIns="19897"/>
            <a:lstStyle/>
            <a:p>
              <a:r>
                <a:rPr lang="en-US" altLang="ja-JP" sz="2200" dirty="0" smtClean="0">
                  <a:solidFill>
                    <a:srgbClr val="CC3300"/>
                  </a:solidFill>
                  <a:ea typeface="MS Mincho" pitchFamily="49" charset="-128"/>
                </a:rPr>
                <a:t>Exciton = </a:t>
              </a:r>
              <a:r>
                <a:rPr lang="en-US" altLang="ja-JP" sz="2200" dirty="0">
                  <a:solidFill>
                    <a:srgbClr val="CC3300"/>
                  </a:solidFill>
                  <a:ea typeface="MS Mincho" pitchFamily="49" charset="-128"/>
                </a:rPr>
                <a:t>two-kinks bound state</a:t>
              </a:r>
              <a:endParaRPr lang="fr-FR" sz="2200" dirty="0"/>
            </a:p>
          </p:txBody>
        </p:sp>
        <p:sp>
          <p:nvSpPr>
            <p:cNvPr id="14343" name="Line 9"/>
            <p:cNvSpPr>
              <a:spLocks noChangeShapeType="1"/>
            </p:cNvSpPr>
            <p:nvPr/>
          </p:nvSpPr>
          <p:spPr bwMode="auto">
            <a:xfrm>
              <a:off x="2292" y="267"/>
              <a:ext cx="1285" cy="561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4" name="Line 10"/>
            <p:cNvSpPr>
              <a:spLocks noChangeShapeType="1"/>
            </p:cNvSpPr>
            <p:nvPr/>
          </p:nvSpPr>
          <p:spPr bwMode="auto">
            <a:xfrm>
              <a:off x="3402" y="459"/>
              <a:ext cx="543" cy="556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5" name="Line 11"/>
            <p:cNvSpPr>
              <a:spLocks noChangeShapeType="1"/>
            </p:cNvSpPr>
            <p:nvPr/>
          </p:nvSpPr>
          <p:spPr bwMode="auto">
            <a:xfrm>
              <a:off x="1190" y="2512"/>
              <a:ext cx="735" cy="187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6" name="Line 12"/>
            <p:cNvSpPr>
              <a:spLocks noChangeShapeType="1"/>
            </p:cNvSpPr>
            <p:nvPr/>
          </p:nvSpPr>
          <p:spPr bwMode="auto">
            <a:xfrm>
              <a:off x="3334" y="459"/>
              <a:ext cx="60" cy="1117"/>
            </a:xfrm>
            <a:prstGeom prst="line">
              <a:avLst/>
            </a:prstGeom>
            <a:noFill/>
            <a:ln w="9525">
              <a:solidFill>
                <a:srgbClr val="000099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7" name="Line 13"/>
            <p:cNvSpPr>
              <a:spLocks noChangeShapeType="1"/>
            </p:cNvSpPr>
            <p:nvPr/>
          </p:nvSpPr>
          <p:spPr bwMode="auto">
            <a:xfrm>
              <a:off x="2292" y="454"/>
              <a:ext cx="734" cy="935"/>
            </a:xfrm>
            <a:prstGeom prst="line">
              <a:avLst/>
            </a:prstGeom>
            <a:noFill/>
            <a:ln w="9525">
              <a:solidFill>
                <a:srgbClr val="CC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48" name="Text Box 14"/>
            <p:cNvSpPr txBox="1">
              <a:spLocks noChangeArrowheads="1"/>
            </p:cNvSpPr>
            <p:nvPr/>
          </p:nvSpPr>
          <p:spPr bwMode="auto">
            <a:xfrm>
              <a:off x="639" y="1172"/>
              <a:ext cx="918" cy="3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9795" tIns="19897" rIns="39795" bIns="19897"/>
            <a:lstStyle/>
            <a:p>
              <a:r>
                <a:rPr lang="en-US" altLang="ja-JP">
                  <a:solidFill>
                    <a:srgbClr val="003300"/>
                  </a:solidFill>
                  <a:ea typeface="MS Mincho" pitchFamily="49" charset="-128"/>
                </a:rPr>
                <a:t>Peierls</a:t>
              </a:r>
              <a:br>
                <a:rPr lang="en-US" altLang="ja-JP">
                  <a:solidFill>
                    <a:srgbClr val="003300"/>
                  </a:solidFill>
                  <a:ea typeface="MS Mincho" pitchFamily="49" charset="-128"/>
                </a:rPr>
              </a:br>
              <a:r>
                <a:rPr lang="en-US" altLang="ja-JP">
                  <a:solidFill>
                    <a:srgbClr val="003300"/>
                  </a:solidFill>
                  <a:ea typeface="MS Mincho" pitchFamily="49" charset="-128"/>
                </a:rPr>
                <a:t>spin gap</a:t>
              </a:r>
              <a:endParaRPr lang="fr-FR"/>
            </a:p>
          </p:txBody>
        </p:sp>
        <p:sp>
          <p:nvSpPr>
            <p:cNvPr id="14349" name="Line 15"/>
            <p:cNvSpPr>
              <a:spLocks noChangeShapeType="1"/>
            </p:cNvSpPr>
            <p:nvPr/>
          </p:nvSpPr>
          <p:spPr bwMode="auto">
            <a:xfrm>
              <a:off x="1300" y="1448"/>
              <a:ext cx="992" cy="316"/>
            </a:xfrm>
            <a:prstGeom prst="line">
              <a:avLst/>
            </a:prstGeom>
            <a:noFill/>
            <a:ln w="9525">
              <a:solidFill>
                <a:srgbClr val="00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Text Box 16"/>
            <p:cNvSpPr txBox="1">
              <a:spLocks noChangeArrowheads="1"/>
            </p:cNvSpPr>
            <p:nvPr/>
          </p:nvSpPr>
          <p:spPr bwMode="auto">
            <a:xfrm>
              <a:off x="3048" y="-120"/>
              <a:ext cx="1633" cy="4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62179" tIns="31090" rIns="62179" bIns="31090">
              <a:spAutoFit/>
            </a:bodyPr>
            <a:lstStyle/>
            <a:p>
              <a:r>
                <a:rPr lang="en-GB" altLang="ja-JP" sz="2200" dirty="0" err="1">
                  <a:solidFill>
                    <a:srgbClr val="000099"/>
                  </a:solidFill>
                </a:rPr>
                <a:t>E</a:t>
              </a:r>
              <a:r>
                <a:rPr lang="en-GB" altLang="ja-JP" sz="2200" baseline="-25000" dirty="0" err="1">
                  <a:solidFill>
                    <a:srgbClr val="000099"/>
                  </a:solidFill>
                </a:rPr>
                <a:t>g</a:t>
              </a:r>
              <a:r>
                <a:rPr lang="en-GB" altLang="ja-JP" sz="2200" dirty="0">
                  <a:solidFill>
                    <a:srgbClr val="000099"/>
                  </a:solidFill>
                </a:rPr>
                <a:t>=2</a:t>
              </a:r>
              <a:r>
                <a:rPr lang="en-GB" altLang="ja-JP" sz="2200" dirty="0">
                  <a:solidFill>
                    <a:srgbClr val="000099"/>
                  </a:solidFill>
                  <a:sym typeface="Symbol" pitchFamily="18" charset="2"/>
                </a:rPr>
                <a:t></a:t>
              </a:r>
              <a:r>
                <a:rPr lang="en-GB" altLang="ja-JP" sz="2200" dirty="0">
                  <a:solidFill>
                    <a:srgbClr val="000099"/>
                  </a:solidFill>
                </a:rPr>
                <a:t> - </a:t>
              </a:r>
              <a:r>
                <a:rPr lang="en-US" altLang="ja-JP" sz="2200" dirty="0">
                  <a:solidFill>
                    <a:srgbClr val="000099"/>
                  </a:solidFill>
                  <a:ea typeface="MS Mincho" pitchFamily="49" charset="-128"/>
                </a:rPr>
                <a:t>unbound</a:t>
              </a:r>
              <a:r>
                <a:rPr lang="en-GB" altLang="ja-JP" sz="2200" dirty="0">
                  <a:solidFill>
                    <a:srgbClr val="000099"/>
                  </a:solidFill>
                </a:rPr>
                <a:t>  </a:t>
              </a:r>
            </a:p>
            <a:p>
              <a:r>
                <a:rPr lang="en-GB" altLang="ja-JP" sz="2200" dirty="0">
                  <a:solidFill>
                    <a:srgbClr val="000099"/>
                  </a:solidFill>
                </a:rPr>
                <a:t>pair of kinks </a:t>
              </a:r>
              <a:endParaRPr lang="fr-FR" sz="2200" dirty="0"/>
            </a:p>
          </p:txBody>
        </p:sp>
        <p:sp>
          <p:nvSpPr>
            <p:cNvPr id="14351" name="Text Box 17"/>
            <p:cNvSpPr txBox="1">
              <a:spLocks noChangeArrowheads="1"/>
            </p:cNvSpPr>
            <p:nvPr/>
          </p:nvSpPr>
          <p:spPr bwMode="auto">
            <a:xfrm>
              <a:off x="725" y="2341"/>
              <a:ext cx="450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39795" tIns="19897" rIns="39795" bIns="19897"/>
            <a:lstStyle/>
            <a:p>
              <a:r>
                <a:rPr lang="en-US" altLang="ja-JP">
                  <a:solidFill>
                    <a:srgbClr val="000000"/>
                  </a:solidFill>
                  <a:ea typeface="MS Mincho" pitchFamily="49" charset="-128"/>
                </a:rPr>
                <a:t>Drude </a:t>
              </a:r>
            </a:p>
            <a:p>
              <a:r>
                <a:rPr lang="en-US" altLang="ja-JP">
                  <a:solidFill>
                    <a:srgbClr val="000000"/>
                  </a:solidFill>
                  <a:ea typeface="MS Mincho" pitchFamily="49" charset="-128"/>
                </a:rPr>
                <a:t>peaks </a:t>
              </a:r>
              <a:endParaRPr lang="fr-FR"/>
            </a:p>
          </p:txBody>
        </p:sp>
        <p:sp>
          <p:nvSpPr>
            <p:cNvPr id="14352" name="Line 20"/>
            <p:cNvSpPr>
              <a:spLocks noChangeShapeType="1"/>
            </p:cNvSpPr>
            <p:nvPr/>
          </p:nvSpPr>
          <p:spPr bwMode="auto">
            <a:xfrm>
              <a:off x="1224" y="2546"/>
              <a:ext cx="930" cy="56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7" name="ZoneTexte 16"/>
          <p:cNvSpPr txBox="1"/>
          <p:nvPr/>
        </p:nvSpPr>
        <p:spPr>
          <a:xfrm>
            <a:off x="251520" y="332656"/>
            <a:ext cx="83529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/>
              <a:t>First evidence for solitons = </a:t>
            </a:r>
            <a:r>
              <a:rPr lang="en-US" sz="2200" dirty="0" err="1" smtClean="0"/>
              <a:t>holons</a:t>
            </a:r>
            <a:r>
              <a:rPr lang="en-US" sz="2200" dirty="0" smtClean="0"/>
              <a:t>: </a:t>
            </a:r>
          </a:p>
          <a:p>
            <a:r>
              <a:rPr lang="en-US" sz="2200" dirty="0" smtClean="0"/>
              <a:t>the activated conductivity with gapless spin susceptibility</a:t>
            </a:r>
          </a:p>
          <a:p>
            <a:r>
              <a:rPr lang="en-US" sz="2200" dirty="0" smtClean="0"/>
              <a:t>Second evidence – optical gaps, even in case of remnant metals.</a:t>
            </a:r>
            <a:endParaRPr lang="en-US" sz="2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ChangeArrowheads="1"/>
          </p:cNvSpPr>
          <p:nvPr/>
        </p:nvSpPr>
        <p:spPr bwMode="auto">
          <a:xfrm>
            <a:off x="0" y="8953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fr-FR" altLang="ko-KR">
              <a:ea typeface="Gulim" pitchFamily="34" charset="-127"/>
            </a:endParaRPr>
          </a:p>
        </p:txBody>
      </p:sp>
      <p:sp>
        <p:nvSpPr>
          <p:cNvPr id="1028" name="Rectangle 3"/>
          <p:cNvSpPr>
            <a:spLocks noChangeArrowheads="1"/>
          </p:cNvSpPr>
          <p:nvPr/>
        </p:nvSpPr>
        <p:spPr bwMode="auto">
          <a:xfrm>
            <a:off x="0" y="5848350"/>
            <a:ext cx="91440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fr-FR" altLang="ko-KR" sz="2000">
              <a:ea typeface="Gulim" pitchFamily="34" charset="-127"/>
            </a:endParaRP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auto">
          <a:xfrm>
            <a:off x="0" y="0"/>
            <a:ext cx="9144000" cy="178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2200" dirty="0">
                <a:solidFill>
                  <a:srgbClr val="A50021"/>
                </a:solidFill>
                <a:ea typeface="Gulim" pitchFamily="34" charset="-127"/>
              </a:rPr>
              <a:t>Effects of subsequent </a:t>
            </a:r>
            <a:r>
              <a:rPr lang="en-US" altLang="ko-KR" sz="2200" dirty="0" smtClean="0">
                <a:solidFill>
                  <a:srgbClr val="A50021"/>
                </a:solidFill>
                <a:ea typeface="Gulim" pitchFamily="34" charset="-127"/>
              </a:rPr>
              <a:t>symmetry lifting.</a:t>
            </a:r>
            <a:endParaRPr lang="pt-BR" altLang="ko-KR" sz="2200" dirty="0">
              <a:solidFill>
                <a:srgbClr val="A50021"/>
              </a:solidFill>
              <a:ea typeface="Gulim" pitchFamily="34" charset="-127"/>
            </a:endParaRPr>
          </a:p>
          <a:p>
            <a:pPr algn="ctr">
              <a:spcBef>
                <a:spcPct val="50000"/>
              </a:spcBef>
            </a:pPr>
            <a:r>
              <a:rPr lang="en-US" altLang="ko-KR" sz="2200" dirty="0">
                <a:solidFill>
                  <a:srgbClr val="A50021"/>
                </a:solidFill>
                <a:ea typeface="Gulim" pitchFamily="34" charset="-127"/>
              </a:rPr>
              <a:t> </a:t>
            </a:r>
            <a:r>
              <a:rPr lang="en-US" altLang="ko-KR" sz="2200" u="sng" dirty="0" smtClean="0">
                <a:ea typeface="Gulim" pitchFamily="34" charset="-127"/>
              </a:rPr>
              <a:t>Topologically confined </a:t>
            </a:r>
            <a:r>
              <a:rPr lang="en-US" altLang="ko-KR" sz="2200" u="sng" dirty="0">
                <a:ea typeface="Gulim" pitchFamily="34" charset="-127"/>
              </a:rPr>
              <a:t>solitons.  Spin-Charge </a:t>
            </a:r>
            <a:r>
              <a:rPr lang="en-US" altLang="ko-KR" sz="2200" u="sng" dirty="0" err="1">
                <a:ea typeface="Gulim" pitchFamily="34" charset="-127"/>
              </a:rPr>
              <a:t>reconfinement</a:t>
            </a:r>
            <a:r>
              <a:rPr lang="en-US" altLang="ko-KR" sz="2200" u="sng" dirty="0">
                <a:ea typeface="Gulim" pitchFamily="34" charset="-127"/>
              </a:rPr>
              <a:t>. </a:t>
            </a:r>
          </a:p>
          <a:p>
            <a:pPr>
              <a:spcBef>
                <a:spcPct val="50000"/>
              </a:spcBef>
            </a:pPr>
            <a:r>
              <a:rPr lang="en-US" altLang="ko-KR" sz="2200" dirty="0">
                <a:solidFill>
                  <a:srgbClr val="FF0000"/>
                </a:solidFill>
                <a:ea typeface="Gulim" pitchFamily="34" charset="-127"/>
              </a:rPr>
              <a:t>Another present from </a:t>
            </a:r>
            <a:r>
              <a:rPr lang="pt-BR" altLang="ko-KR" sz="2200" dirty="0">
                <a:solidFill>
                  <a:srgbClr val="FF0000"/>
                </a:solidFill>
                <a:ea typeface="Gulim" pitchFamily="34" charset="-127"/>
              </a:rPr>
              <a:t>the </a:t>
            </a:r>
            <a:r>
              <a:rPr lang="en-US" altLang="ko-KR" sz="2200" dirty="0">
                <a:solidFill>
                  <a:srgbClr val="FF0000"/>
                </a:solidFill>
                <a:ea typeface="Gulim" pitchFamily="34" charset="-127"/>
              </a:rPr>
              <a:t>Nature: </a:t>
            </a:r>
            <a:r>
              <a:rPr lang="en-US" altLang="ko-KR" sz="2200" dirty="0" smtClean="0">
                <a:solidFill>
                  <a:srgbClr val="FF0000"/>
                </a:solidFill>
                <a:ea typeface="Gulim" pitchFamily="34" charset="-127"/>
              </a:rPr>
              <a:t/>
            </a:r>
            <a:br>
              <a:rPr lang="en-US" altLang="ko-KR" sz="2200" dirty="0" smtClean="0">
                <a:solidFill>
                  <a:srgbClr val="FF0000"/>
                </a:solidFill>
                <a:ea typeface="Gulim" pitchFamily="34" charset="-127"/>
              </a:rPr>
            </a:br>
            <a:r>
              <a:rPr lang="en-US" altLang="ko-KR" sz="2200" dirty="0" smtClean="0">
                <a:solidFill>
                  <a:srgbClr val="FF0000"/>
                </a:solidFill>
                <a:ea typeface="Gulim" pitchFamily="34" charset="-127"/>
              </a:rPr>
              <a:t>second symmetry lowing transition of </a:t>
            </a:r>
            <a:r>
              <a:rPr lang="en-US" altLang="ko-KR" sz="2200" dirty="0" err="1" smtClean="0">
                <a:solidFill>
                  <a:srgbClr val="FF0000"/>
                </a:solidFill>
                <a:ea typeface="Gulim" pitchFamily="34" charset="-127"/>
              </a:rPr>
              <a:t>tetramerization</a:t>
            </a:r>
            <a:endParaRPr lang="en-US" altLang="ko-KR" sz="2200" dirty="0">
              <a:ea typeface="Gulim" pitchFamily="34" charset="-127"/>
            </a:endParaRP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-36512" y="1844824"/>
            <a:ext cx="3995936" cy="2808585"/>
            <a:chOff x="0" y="935"/>
            <a:chExt cx="3379" cy="2866"/>
          </a:xfrm>
        </p:grpSpPr>
        <p:pic>
          <p:nvPicPr>
            <p:cNvPr id="1033" name="Picture 7" descr="_LP_Fig2"/>
            <p:cNvPicPr>
              <a:picLocks noChangeAspect="1" noChangeArrowheads="1"/>
            </p:cNvPicPr>
            <p:nvPr/>
          </p:nvPicPr>
          <p:blipFill>
            <a:blip r:embed="rId4" cstate="print"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0" y="935"/>
              <a:ext cx="3379" cy="28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4" name="Text Box 8"/>
            <p:cNvSpPr txBox="1">
              <a:spLocks noChangeArrowheads="1"/>
            </p:cNvSpPr>
            <p:nvPr/>
          </p:nvSpPr>
          <p:spPr bwMode="auto">
            <a:xfrm>
              <a:off x="2835" y="2114"/>
              <a:ext cx="501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ko-KR">
                  <a:ea typeface="Gulim" pitchFamily="34" charset="-127"/>
                </a:rPr>
                <a:t>SCN</a:t>
              </a:r>
              <a:endParaRPr lang="en-US" altLang="ko-KR">
                <a:ea typeface="Gulim" pitchFamily="34" charset="-127"/>
              </a:endParaRPr>
            </a:p>
          </p:txBody>
        </p:sp>
        <p:sp>
          <p:nvSpPr>
            <p:cNvPr id="1035" name="Text Box 9"/>
            <p:cNvSpPr txBox="1">
              <a:spLocks noChangeArrowheads="1"/>
            </p:cNvSpPr>
            <p:nvPr/>
          </p:nvSpPr>
          <p:spPr bwMode="auto">
            <a:xfrm>
              <a:off x="1882" y="2659"/>
              <a:ext cx="586" cy="26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pt-BR" altLang="ko-KR">
                  <a:ea typeface="Gulim" pitchFamily="34" charset="-127"/>
                </a:rPr>
                <a:t>ReO4</a:t>
              </a:r>
              <a:endParaRPr lang="en-US" altLang="ko-KR">
                <a:ea typeface="Gulim" pitchFamily="34" charset="-127"/>
              </a:endParaRPr>
            </a:p>
          </p:txBody>
        </p:sp>
      </p:grpSp>
      <p:graphicFrame>
        <p:nvGraphicFramePr>
          <p:cNvPr id="1026" name="Object 10"/>
          <p:cNvGraphicFramePr>
            <a:graphicFrameLocks noChangeAspect="1"/>
          </p:cNvGraphicFramePr>
          <p:nvPr/>
        </p:nvGraphicFramePr>
        <p:xfrm>
          <a:off x="5004048" y="5797550"/>
          <a:ext cx="4139952" cy="511769"/>
        </p:xfrm>
        <a:graphic>
          <a:graphicData uri="http://schemas.openxmlformats.org/presentationml/2006/ole">
            <p:oleObj spid="_x0000_s221186" name="Equation" r:id="rId5" imgW="1536480" imgH="228600" progId="Equation.3">
              <p:embed/>
            </p:oleObj>
          </a:graphicData>
        </a:graphic>
      </p:graphicFrame>
      <p:sp>
        <p:nvSpPr>
          <p:cNvPr id="1032" name="Rectangle 11"/>
          <p:cNvSpPr>
            <a:spLocks noChangeArrowheads="1"/>
          </p:cNvSpPr>
          <p:nvPr/>
        </p:nvSpPr>
        <p:spPr bwMode="auto">
          <a:xfrm>
            <a:off x="0" y="5805488"/>
            <a:ext cx="5796136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000" dirty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Spin degrees of freedom enter the game:</a:t>
            </a:r>
          </a:p>
          <a:p>
            <a:pPr>
              <a:spcBef>
                <a:spcPct val="50000"/>
              </a:spcBef>
            </a:pPr>
            <a:r>
              <a:rPr lang="el-GR" altLang="ko-KR" sz="2400" dirty="0">
                <a:sym typeface="Symbol" pitchFamily="18" charset="2"/>
              </a:rPr>
              <a:t>θ</a:t>
            </a:r>
            <a:r>
              <a:rPr lang="en-US" altLang="ko-KR" sz="2000" dirty="0">
                <a:ea typeface="Gulim" pitchFamily="34" charset="-127"/>
                <a:sym typeface="Symbol" pitchFamily="18" charset="2"/>
              </a:rPr>
              <a:t> - spin </a:t>
            </a:r>
            <a:r>
              <a:rPr lang="en-US" altLang="ko-KR" sz="2000" dirty="0" err="1" smtClean="0">
                <a:ea typeface="Gulim" pitchFamily="34" charset="-127"/>
                <a:sym typeface="Symbol" pitchFamily="18" charset="2"/>
              </a:rPr>
              <a:t>chiral</a:t>
            </a:r>
            <a:r>
              <a:rPr lang="en-US" altLang="ko-KR" sz="2000" dirty="0" smtClean="0">
                <a:ea typeface="Gulim" pitchFamily="34" charset="-127"/>
                <a:sym typeface="Symbol" pitchFamily="18" charset="2"/>
              </a:rPr>
              <a:t> phase</a:t>
            </a:r>
            <a:r>
              <a:rPr lang="en-US" altLang="ko-KR" sz="2000" dirty="0">
                <a:ea typeface="Gulim" pitchFamily="34" charset="-127"/>
                <a:sym typeface="Symbol" pitchFamily="18" charset="2"/>
              </a:rPr>
              <a:t>, </a:t>
            </a:r>
            <a:r>
              <a:rPr lang="el-GR" altLang="ko-KR" sz="2400" dirty="0">
                <a:sym typeface="Symbol" pitchFamily="18" charset="2"/>
              </a:rPr>
              <a:t>θ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′/ </a:t>
            </a:r>
            <a:r>
              <a:rPr lang="el-GR" altLang="ko-KR" sz="2400" dirty="0">
                <a:sym typeface="Wingdings" pitchFamily="2" charset="2"/>
              </a:rPr>
              <a:t>π</a:t>
            </a:r>
            <a:r>
              <a:rPr lang="pt-BR" altLang="ko-KR" sz="2000" dirty="0">
                <a:ea typeface="Gulim" pitchFamily="34" charset="-127"/>
                <a:sym typeface="Wingdings" pitchFamily="2" charset="2"/>
              </a:rPr>
              <a:t> </a:t>
            </a:r>
            <a:r>
              <a:rPr lang="en-US" altLang="ko-KR" sz="2000" dirty="0">
                <a:ea typeface="Gulim" pitchFamily="34" charset="-127"/>
                <a:sym typeface="Wingdings" pitchFamily="2" charset="2"/>
              </a:rPr>
              <a:t>=</a:t>
            </a:r>
            <a:r>
              <a:rPr lang="pt-BR" altLang="ko-KR" sz="2000" dirty="0">
                <a:ea typeface="Gulim" pitchFamily="34" charset="-127"/>
                <a:sym typeface="Wingdings" pitchFamily="2" charset="2"/>
              </a:rPr>
              <a:t> </a:t>
            </a:r>
            <a:r>
              <a:rPr lang="en-US" altLang="ko-KR" sz="2000" dirty="0">
                <a:ea typeface="Gulim" pitchFamily="34" charset="-127"/>
                <a:sym typeface="Wingdings" pitchFamily="2" charset="2"/>
              </a:rPr>
              <a:t>smooth spin density</a:t>
            </a:r>
            <a:r>
              <a:rPr lang="en-US" altLang="ko-KR" sz="2000" dirty="0">
                <a:ea typeface="Gulim" pitchFamily="34" charset="-127"/>
                <a:sym typeface="Symbol" pitchFamily="18" charset="2"/>
              </a:rPr>
              <a:t> </a:t>
            </a:r>
          </a:p>
        </p:txBody>
      </p:sp>
      <p:sp>
        <p:nvSpPr>
          <p:cNvPr id="1029" name="Text Box 4"/>
          <p:cNvSpPr txBox="1">
            <a:spLocks noChangeArrowheads="1"/>
          </p:cNvSpPr>
          <p:nvPr/>
        </p:nvSpPr>
        <p:spPr bwMode="auto">
          <a:xfrm>
            <a:off x="107505" y="4235604"/>
            <a:ext cx="90364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 dirty="0">
                <a:ea typeface="Gulim" pitchFamily="34" charset="-127"/>
              </a:rPr>
              <a:t>Spin-charge </a:t>
            </a:r>
            <a:r>
              <a:rPr lang="en-US" altLang="ko-KR" sz="2400" dirty="0" err="1">
                <a:ea typeface="Gulim" pitchFamily="34" charset="-127"/>
              </a:rPr>
              <a:t>reconfinement</a:t>
            </a:r>
            <a:r>
              <a:rPr lang="en-US" altLang="ko-KR" sz="2400" dirty="0">
                <a:ea typeface="Gulim" pitchFamily="34" charset="-127"/>
              </a:rPr>
              <a:t> below </a:t>
            </a:r>
            <a:r>
              <a:rPr lang="en-US" altLang="ko-KR" sz="2400" b="1" dirty="0">
                <a:ea typeface="Gulim" pitchFamily="34" charset="-127"/>
              </a:rPr>
              <a:t>T</a:t>
            </a:r>
            <a:r>
              <a:rPr lang="en-US" altLang="ko-KR" sz="2400" b="1" baseline="-25000" dirty="0">
                <a:ea typeface="Gulim" pitchFamily="34" charset="-127"/>
              </a:rPr>
              <a:t>AO</a:t>
            </a:r>
            <a:r>
              <a:rPr lang="en-US" altLang="ko-KR" sz="2400" dirty="0">
                <a:ea typeface="Gulim" pitchFamily="34" charset="-127"/>
              </a:rPr>
              <a:t> </a:t>
            </a:r>
            <a:r>
              <a:rPr lang="pt-BR" altLang="ko-KR" sz="2400" dirty="0">
                <a:ea typeface="Gulim" pitchFamily="34" charset="-127"/>
              </a:rPr>
              <a:t>of </a:t>
            </a:r>
            <a:r>
              <a:rPr lang="pt-BR" altLang="ko-KR" sz="2400" dirty="0" smtClean="0">
                <a:ea typeface="Gulim" pitchFamily="34" charset="-127"/>
              </a:rPr>
              <a:t>tetramerisation. </a:t>
            </a:r>
            <a:r>
              <a:rPr lang="en-US" altLang="ko-KR" sz="2400" dirty="0" smtClean="0">
                <a:ea typeface="Gulim" pitchFamily="34" charset="-127"/>
              </a:rPr>
              <a:t>Enhanced </a:t>
            </a:r>
            <a:r>
              <a:rPr lang="en-US" altLang="ko-KR" sz="2400" dirty="0">
                <a:ea typeface="Gulim" pitchFamily="34" charset="-127"/>
              </a:rPr>
              <a:t>gap </a:t>
            </a:r>
            <a:r>
              <a:rPr lang="en-US" altLang="ko-KR" sz="2400" b="1" dirty="0">
                <a:latin typeface="Symbol" pitchFamily="18" charset="2"/>
                <a:ea typeface="Gulim" pitchFamily="34" charset="-127"/>
              </a:rPr>
              <a:t>D</a:t>
            </a:r>
            <a:r>
              <a:rPr lang="en-US" altLang="ko-KR" sz="2400" dirty="0">
                <a:ea typeface="Gulim" pitchFamily="34" charset="-127"/>
              </a:rPr>
              <a:t> comes from topologically </a:t>
            </a:r>
            <a:r>
              <a:rPr lang="en-US" altLang="ko-KR" sz="2400" dirty="0" smtClean="0">
                <a:ea typeface="Gulim" pitchFamily="34" charset="-127"/>
              </a:rPr>
              <a:t>coupled</a:t>
            </a:r>
            <a:r>
              <a:rPr lang="en-US" altLang="ko-KR" sz="2400" dirty="0">
                <a:ea typeface="Gulim" pitchFamily="34" charset="-127"/>
              </a:rPr>
              <a:t> </a:t>
            </a:r>
            <a:r>
              <a:rPr lang="el-GR" altLang="ko-KR" sz="2400" b="1" dirty="0" smtClean="0"/>
              <a:t>π</a:t>
            </a:r>
            <a:r>
              <a:rPr lang="en-US" altLang="ko-KR" sz="2400" dirty="0">
                <a:ea typeface="Gulim" pitchFamily="34" charset="-127"/>
              </a:rPr>
              <a:t>- </a:t>
            </a:r>
            <a:r>
              <a:rPr lang="en-US" altLang="ko-KR" sz="2400" dirty="0" err="1">
                <a:ea typeface="Gulim" pitchFamily="34" charset="-127"/>
              </a:rPr>
              <a:t>solitons</a:t>
            </a:r>
            <a:r>
              <a:rPr lang="en-US" altLang="ko-KR" sz="2400" dirty="0">
                <a:ea typeface="Gulim" pitchFamily="34" charset="-127"/>
              </a:rPr>
              <a:t> </a:t>
            </a:r>
            <a:r>
              <a:rPr lang="en-US" altLang="ko-KR" sz="2400" dirty="0" smtClean="0">
                <a:ea typeface="Gulim" pitchFamily="34" charset="-127"/>
              </a:rPr>
              <a:t>in both </a:t>
            </a:r>
            <a:r>
              <a:rPr lang="en-US" altLang="ko-KR" sz="2400" dirty="0">
                <a:ea typeface="Gulim" pitchFamily="34" charset="-127"/>
              </a:rPr>
              <a:t>sectors 	</a:t>
            </a:r>
            <a:r>
              <a:rPr lang="en-US" altLang="ko-KR" sz="2400" dirty="0" smtClean="0">
                <a:ea typeface="Gulim" pitchFamily="34" charset="-127"/>
              </a:rPr>
              <a:t>of </a:t>
            </a:r>
            <a:r>
              <a:rPr lang="en-US" altLang="ko-KR" sz="2400" dirty="0">
                <a:ea typeface="Gulim" pitchFamily="34" charset="-127"/>
              </a:rPr>
              <a:t>the charge and the spin. </a:t>
            </a:r>
            <a:r>
              <a:rPr lang="en-US" altLang="ko-KR" sz="2400" dirty="0" smtClean="0">
                <a:ea typeface="Gulim" pitchFamily="34" charset="-127"/>
              </a:rPr>
              <a:t>The </a:t>
            </a:r>
            <a:r>
              <a:rPr lang="en-US" altLang="ko-KR" sz="2400" dirty="0">
                <a:ea typeface="Gulim" pitchFamily="34" charset="-127"/>
              </a:rPr>
              <a:t>last is weakly localized.</a:t>
            </a:r>
            <a:r>
              <a:rPr lang="pt-BR" altLang="ko-KR" sz="2400" dirty="0">
                <a:ea typeface="Gulim" pitchFamily="34" charset="-127"/>
              </a:rPr>
              <a:t> </a:t>
            </a:r>
            <a:r>
              <a:rPr lang="pt-BR" altLang="ko-KR" sz="2400" b="1" dirty="0" smtClean="0">
                <a:ea typeface="Gulim" pitchFamily="34" charset="-127"/>
              </a:rPr>
              <a:t>What </a:t>
            </a:r>
            <a:r>
              <a:rPr lang="pt-BR" altLang="ko-KR" sz="2400" b="1" dirty="0">
                <a:ea typeface="Gulim" pitchFamily="34" charset="-127"/>
              </a:rPr>
              <a:t>does it mean ?</a:t>
            </a:r>
            <a:r>
              <a:rPr lang="pt-BR" altLang="ko-KR" sz="2400" dirty="0">
                <a:ea typeface="Gulim" pitchFamily="34" charset="-127"/>
              </a:rPr>
              <a:t> </a:t>
            </a:r>
            <a:endParaRPr lang="fr-FR" altLang="ko-KR" sz="2400" dirty="0">
              <a:ea typeface="Gulim" pitchFamily="34" charset="-127"/>
            </a:endParaRPr>
          </a:p>
        </p:txBody>
      </p:sp>
      <p:sp>
        <p:nvSpPr>
          <p:cNvPr id="12" name="ZoneTexte 11"/>
          <p:cNvSpPr txBox="1"/>
          <p:nvPr/>
        </p:nvSpPr>
        <p:spPr>
          <a:xfrm>
            <a:off x="4211960" y="3113092"/>
            <a:ext cx="4956806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err="1" smtClean="0"/>
              <a:t>Ahrenius</a:t>
            </a:r>
            <a:r>
              <a:rPr lang="en-US" sz="2200" dirty="0" smtClean="0"/>
              <a:t> plots for the </a:t>
            </a:r>
            <a:r>
              <a:rPr lang="en-US" sz="2200" dirty="0" err="1" smtClean="0"/>
              <a:t>cobductivity</a:t>
            </a:r>
            <a:r>
              <a:rPr lang="en-US" sz="2200" dirty="0" smtClean="0"/>
              <a:t>.</a:t>
            </a:r>
          </a:p>
          <a:p>
            <a:r>
              <a:rPr lang="en-US" sz="2200" dirty="0" smtClean="0"/>
              <a:t>Inclination gives the activation energy </a:t>
            </a:r>
          </a:p>
          <a:p>
            <a:r>
              <a:rPr lang="en-US" sz="2200" dirty="0" smtClean="0"/>
              <a:t>for charge carriers</a:t>
            </a:r>
            <a:endParaRPr lang="en-US" sz="2200" dirty="0"/>
          </a:p>
        </p:txBody>
      </p:sp>
      <p:grpSp>
        <p:nvGrpSpPr>
          <p:cNvPr id="3" name="Groupe 39"/>
          <p:cNvGrpSpPr/>
          <p:nvPr/>
        </p:nvGrpSpPr>
        <p:grpSpPr>
          <a:xfrm>
            <a:off x="4067944" y="2060848"/>
            <a:ext cx="5616624" cy="864096"/>
            <a:chOff x="4139952" y="2060848"/>
            <a:chExt cx="5616624" cy="864096"/>
          </a:xfrm>
        </p:grpSpPr>
        <p:sp>
          <p:nvSpPr>
            <p:cNvPr id="37" name="Rectangle 36"/>
            <p:cNvSpPr/>
            <p:nvPr/>
          </p:nvSpPr>
          <p:spPr>
            <a:xfrm>
              <a:off x="5508104" y="2060848"/>
              <a:ext cx="1872208" cy="864096"/>
            </a:xfrm>
            <a:prstGeom prst="rect">
              <a:avLst/>
            </a:prstGeom>
            <a:solidFill>
              <a:schemeClr val="accent6">
                <a:lumMod val="40000"/>
                <a:lumOff val="60000"/>
                <a:alpha val="1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4" name="Groupe 38"/>
            <p:cNvGrpSpPr/>
            <p:nvPr/>
          </p:nvGrpSpPr>
          <p:grpSpPr>
            <a:xfrm>
              <a:off x="4139952" y="2132682"/>
              <a:ext cx="5616624" cy="648246"/>
              <a:chOff x="4139952" y="2204864"/>
              <a:chExt cx="5616624" cy="648246"/>
            </a:xfrm>
          </p:grpSpPr>
          <p:grpSp>
            <p:nvGrpSpPr>
              <p:cNvPr id="5" name="Group 5"/>
              <p:cNvGrpSpPr>
                <a:grpSpLocks/>
              </p:cNvGrpSpPr>
              <p:nvPr/>
            </p:nvGrpSpPr>
            <p:grpSpPr bwMode="auto">
              <a:xfrm>
                <a:off x="4139952" y="2204864"/>
                <a:ext cx="2808312" cy="648246"/>
                <a:chOff x="125" y="1632"/>
                <a:chExt cx="2755" cy="565"/>
              </a:xfrm>
            </p:grpSpPr>
            <p:sp>
              <p:nvSpPr>
                <p:cNvPr id="14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25" y="1680"/>
                  <a:ext cx="409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7"/>
                <p:cNvSpPr>
                  <a:spLocks noChangeShapeType="1"/>
                </p:cNvSpPr>
                <p:nvPr/>
              </p:nvSpPr>
              <p:spPr bwMode="auto">
                <a:xfrm>
                  <a:off x="533" y="1680"/>
                  <a:ext cx="499" cy="408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6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56" y="1680"/>
                  <a:ext cx="409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9"/>
                <p:cNvSpPr>
                  <a:spLocks noChangeShapeType="1"/>
                </p:cNvSpPr>
                <p:nvPr/>
              </p:nvSpPr>
              <p:spPr bwMode="auto">
                <a:xfrm>
                  <a:off x="1440" y="1680"/>
                  <a:ext cx="499" cy="408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920" y="1680"/>
                  <a:ext cx="428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9" name="Line 11"/>
                <p:cNvSpPr>
                  <a:spLocks noChangeShapeType="1"/>
                </p:cNvSpPr>
                <p:nvPr/>
              </p:nvSpPr>
              <p:spPr bwMode="auto">
                <a:xfrm>
                  <a:off x="2352" y="1680"/>
                  <a:ext cx="528" cy="432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Oval 12"/>
                <p:cNvSpPr>
                  <a:spLocks noChangeArrowheads="1"/>
                </p:cNvSpPr>
                <p:nvPr/>
              </p:nvSpPr>
              <p:spPr bwMode="auto">
                <a:xfrm>
                  <a:off x="442" y="1634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1" name="Oval 13"/>
                <p:cNvSpPr>
                  <a:spLocks noChangeArrowheads="1"/>
                </p:cNvSpPr>
                <p:nvPr/>
              </p:nvSpPr>
              <p:spPr bwMode="auto">
                <a:xfrm>
                  <a:off x="1392" y="1632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2" name="Oval 14"/>
                <p:cNvSpPr>
                  <a:spLocks noChangeArrowheads="1"/>
                </p:cNvSpPr>
                <p:nvPr/>
              </p:nvSpPr>
              <p:spPr bwMode="auto">
                <a:xfrm>
                  <a:off x="2257" y="1634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3" name="Oval 15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81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" name="Oval 16"/>
                <p:cNvSpPr>
                  <a:spLocks noChangeArrowheads="1"/>
                </p:cNvSpPr>
                <p:nvPr/>
              </p:nvSpPr>
              <p:spPr bwMode="auto">
                <a:xfrm>
                  <a:off x="1824" y="2016"/>
                  <a:ext cx="181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5"/>
              <p:cNvGrpSpPr>
                <a:grpSpLocks/>
              </p:cNvGrpSpPr>
              <p:nvPr/>
            </p:nvGrpSpPr>
            <p:grpSpPr bwMode="auto">
              <a:xfrm>
                <a:off x="6948264" y="2204864"/>
                <a:ext cx="2808312" cy="648246"/>
                <a:chOff x="125" y="1632"/>
                <a:chExt cx="2755" cy="565"/>
              </a:xfrm>
            </p:grpSpPr>
            <p:sp>
              <p:nvSpPr>
                <p:cNvPr id="26" name="Line 6"/>
                <p:cNvSpPr>
                  <a:spLocks noChangeShapeType="1"/>
                </p:cNvSpPr>
                <p:nvPr/>
              </p:nvSpPr>
              <p:spPr bwMode="auto">
                <a:xfrm flipV="1">
                  <a:off x="125" y="1680"/>
                  <a:ext cx="409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7" name="Line 7"/>
                <p:cNvSpPr>
                  <a:spLocks noChangeShapeType="1"/>
                </p:cNvSpPr>
                <p:nvPr/>
              </p:nvSpPr>
              <p:spPr bwMode="auto">
                <a:xfrm>
                  <a:off x="533" y="1680"/>
                  <a:ext cx="499" cy="408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8" name="Line 8"/>
                <p:cNvSpPr>
                  <a:spLocks noChangeShapeType="1"/>
                </p:cNvSpPr>
                <p:nvPr/>
              </p:nvSpPr>
              <p:spPr bwMode="auto">
                <a:xfrm flipV="1">
                  <a:off x="1056" y="1680"/>
                  <a:ext cx="409" cy="408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9" name="Line 9"/>
                <p:cNvSpPr>
                  <a:spLocks noChangeShapeType="1"/>
                </p:cNvSpPr>
                <p:nvPr/>
              </p:nvSpPr>
              <p:spPr bwMode="auto">
                <a:xfrm>
                  <a:off x="1440" y="1680"/>
                  <a:ext cx="499" cy="408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0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1920" y="1680"/>
                  <a:ext cx="428" cy="4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Line 11"/>
                <p:cNvSpPr>
                  <a:spLocks noChangeShapeType="1"/>
                </p:cNvSpPr>
                <p:nvPr/>
              </p:nvSpPr>
              <p:spPr bwMode="auto">
                <a:xfrm>
                  <a:off x="2352" y="1680"/>
                  <a:ext cx="528" cy="432"/>
                </a:xfrm>
                <a:prstGeom prst="line">
                  <a:avLst/>
                </a:prstGeom>
                <a:noFill/>
                <a:ln w="38100" cmpd="dbl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2" name="Oval 12"/>
                <p:cNvSpPr>
                  <a:spLocks noChangeArrowheads="1"/>
                </p:cNvSpPr>
                <p:nvPr/>
              </p:nvSpPr>
              <p:spPr bwMode="auto">
                <a:xfrm>
                  <a:off x="442" y="1634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3" name="Oval 13"/>
                <p:cNvSpPr>
                  <a:spLocks noChangeArrowheads="1"/>
                </p:cNvSpPr>
                <p:nvPr/>
              </p:nvSpPr>
              <p:spPr bwMode="auto">
                <a:xfrm>
                  <a:off x="1392" y="1632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" name="Oval 14"/>
                <p:cNvSpPr>
                  <a:spLocks noChangeArrowheads="1"/>
                </p:cNvSpPr>
                <p:nvPr/>
              </p:nvSpPr>
              <p:spPr bwMode="auto">
                <a:xfrm>
                  <a:off x="2257" y="1634"/>
                  <a:ext cx="181" cy="181"/>
                </a:xfrm>
                <a:prstGeom prst="ellipse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" name="Oval 15"/>
                <p:cNvSpPr>
                  <a:spLocks noChangeArrowheads="1"/>
                </p:cNvSpPr>
                <p:nvPr/>
              </p:nvSpPr>
              <p:spPr bwMode="auto">
                <a:xfrm>
                  <a:off x="960" y="1968"/>
                  <a:ext cx="181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6" name="Oval 16"/>
                <p:cNvSpPr>
                  <a:spLocks noChangeArrowheads="1"/>
                </p:cNvSpPr>
                <p:nvPr/>
              </p:nvSpPr>
              <p:spPr bwMode="auto">
                <a:xfrm>
                  <a:off x="1824" y="2016"/>
                  <a:ext cx="181" cy="181"/>
                </a:xfrm>
                <a:prstGeom prst="ellipse">
                  <a:avLst/>
                </a:prstGeom>
                <a:solidFill>
                  <a:srgbClr val="FFFF00"/>
                </a:solidFill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8" name="Oval 16"/>
              <p:cNvSpPr>
                <a:spLocks noChangeArrowheads="1"/>
              </p:cNvSpPr>
              <p:nvPr/>
            </p:nvSpPr>
            <p:spPr bwMode="auto">
              <a:xfrm>
                <a:off x="6876256" y="2636912"/>
                <a:ext cx="184503" cy="207668"/>
              </a:xfrm>
              <a:prstGeom prst="ellipse">
                <a:avLst/>
              </a:prstGeom>
              <a:solidFill>
                <a:srgbClr val="FFFF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0" y="2236788"/>
            <a:ext cx="9144000" cy="4621212"/>
          </a:xfrm>
          <a:noFill/>
        </p:spPr>
        <p:txBody>
          <a:bodyPr>
            <a:spAutoFit/>
          </a:bodyPr>
          <a:lstStyle/>
          <a:p>
            <a:pPr>
              <a:buFontTx/>
              <a:buNone/>
            </a:pPr>
            <a:r>
              <a:rPr lang="en-US" sz="2800" dirty="0"/>
              <a:t>Schematic illustrations for  effects of the </a:t>
            </a:r>
            <a:r>
              <a:rPr lang="en-US" sz="2800" dirty="0" err="1"/>
              <a:t>tetramerization</a:t>
            </a:r>
            <a:endParaRPr lang="en-US" sz="2800" dirty="0"/>
          </a:p>
          <a:p>
            <a:pPr>
              <a:buFontTx/>
              <a:buNone/>
            </a:pPr>
            <a:r>
              <a:rPr lang="en-GB" sz="2800" dirty="0" err="1" smtClean="0"/>
              <a:t>nonequivalence</a:t>
            </a:r>
            <a:r>
              <a:rPr lang="en-GB" sz="2800" dirty="0" smtClean="0"/>
              <a:t> </a:t>
            </a:r>
            <a:r>
              <a:rPr lang="en-GB" sz="2800" dirty="0"/>
              <a:t>of bonds  </a:t>
            </a:r>
            <a:r>
              <a:rPr lang="en-GB" sz="2800" b="1" dirty="0"/>
              <a:t>= </a:t>
            </a:r>
            <a:r>
              <a:rPr lang="en-GB" sz="2800" dirty="0"/>
              <a:t>,</a:t>
            </a:r>
            <a:r>
              <a:rPr lang="en-GB" sz="2800" b="1" dirty="0"/>
              <a:t> --</a:t>
            </a:r>
            <a:r>
              <a:rPr lang="en-GB" sz="2800" dirty="0"/>
              <a:t>   between good sites </a:t>
            </a:r>
            <a:r>
              <a:rPr lang="en-GB" sz="2800" b="1" dirty="0">
                <a:sym typeface="Wingdings 3" pitchFamily="18" charset="2"/>
              </a:rPr>
              <a:t></a:t>
            </a:r>
            <a:r>
              <a:rPr lang="en-GB" sz="2800" dirty="0">
                <a:sym typeface="Wingdings 3" pitchFamily="18" charset="2"/>
              </a:rPr>
              <a:t> </a:t>
            </a:r>
            <a:endParaRPr lang="en-GB" sz="2400" b="1" dirty="0"/>
          </a:p>
          <a:p>
            <a:pPr algn="just">
              <a:buFontTx/>
              <a:buNone/>
            </a:pPr>
            <a:r>
              <a:rPr lang="en-GB" sz="2800" dirty="0"/>
              <a:t>endorses ordering of spin singlets.</a:t>
            </a:r>
          </a:p>
          <a:p>
            <a:pPr algn="just">
              <a:buFontTx/>
              <a:buNone/>
            </a:pPr>
            <a:r>
              <a:rPr lang="en-GB" sz="2800" dirty="0"/>
              <a:t>Also it prohibits translations by one </a:t>
            </a:r>
            <a:r>
              <a:rPr lang="en-GB" sz="2800" b="1" dirty="0">
                <a:sym typeface="Wingdings 3" pitchFamily="18" charset="2"/>
              </a:rPr>
              <a:t>  </a:t>
            </a:r>
            <a:r>
              <a:rPr lang="en-GB" sz="2800" dirty="0"/>
              <a:t> distance </a:t>
            </a:r>
          </a:p>
          <a:p>
            <a:pPr algn="just">
              <a:buFontTx/>
              <a:buNone/>
            </a:pPr>
            <a:r>
              <a:rPr lang="en-GB" sz="2800" dirty="0"/>
              <a:t>which were explored by the </a:t>
            </a:r>
            <a:r>
              <a:rPr lang="en-US" sz="2800" b="1" dirty="0">
                <a:sym typeface="Symbol" pitchFamily="18" charset="2"/>
              </a:rPr>
              <a:t></a:t>
            </a:r>
            <a:r>
              <a:rPr lang="en-US" sz="2800" b="1" dirty="0"/>
              <a:t>=</a:t>
            </a:r>
            <a:r>
              <a:rPr lang="el-GR" sz="2800" b="1" dirty="0"/>
              <a:t>π</a:t>
            </a:r>
            <a:r>
              <a:rPr lang="en-US" sz="2800" dirty="0"/>
              <a:t> soliton.</a:t>
            </a:r>
          </a:p>
          <a:p>
            <a:pPr algn="just">
              <a:buFontTx/>
              <a:buNone/>
            </a:pPr>
            <a:r>
              <a:rPr lang="en-US" sz="2800" dirty="0">
                <a:solidFill>
                  <a:srgbClr val="990000"/>
                </a:solidFill>
              </a:rPr>
              <a:t>But its combination with the  defected unpaired spin </a:t>
            </a:r>
          </a:p>
          <a:p>
            <a:pPr algn="just">
              <a:buFontTx/>
              <a:buNone/>
            </a:pPr>
            <a:r>
              <a:rPr lang="en-US" sz="2800" dirty="0">
                <a:solidFill>
                  <a:srgbClr val="990000"/>
                </a:solidFill>
              </a:rPr>
              <a:t>(</a:t>
            </a:r>
            <a:r>
              <a:rPr lang="en-US" sz="2800" b="1" dirty="0">
                <a:solidFill>
                  <a:srgbClr val="990000"/>
                </a:solidFill>
                <a:sym typeface="Symbol" pitchFamily="18" charset="2"/>
              </a:rPr>
              <a:t></a:t>
            </a:r>
            <a:r>
              <a:rPr lang="en-US" sz="2800" b="1" dirty="0">
                <a:solidFill>
                  <a:srgbClr val="990000"/>
                </a:solidFill>
              </a:rPr>
              <a:t>θ=π</a:t>
            </a:r>
            <a:r>
              <a:rPr lang="en-US" sz="2800" dirty="0">
                <a:solidFill>
                  <a:srgbClr val="990000"/>
                </a:solidFill>
              </a:rPr>
              <a:t> soliton which shifts the sequence of singlets) </a:t>
            </a:r>
          </a:p>
          <a:p>
            <a:pPr algn="just">
              <a:buFontTx/>
              <a:buNone/>
            </a:pPr>
            <a:r>
              <a:rPr lang="en-US" sz="2800" dirty="0">
                <a:solidFill>
                  <a:srgbClr val="990000"/>
                </a:solidFill>
              </a:rPr>
              <a:t>is still allowed as the  </a:t>
            </a:r>
            <a:r>
              <a:rPr lang="en-US" sz="2800" dirty="0" err="1">
                <a:solidFill>
                  <a:srgbClr val="990000"/>
                </a:solidFill>
              </a:rPr>
              <a:t>selfmapping</a:t>
            </a:r>
            <a:r>
              <a:rPr lang="en-US" sz="2800" dirty="0">
                <a:solidFill>
                  <a:srgbClr val="990000"/>
                </a:solidFill>
              </a:rPr>
              <a:t> – </a:t>
            </a:r>
          </a:p>
          <a:p>
            <a:pPr algn="just">
              <a:buFontTx/>
              <a:buNone/>
            </a:pPr>
            <a:r>
              <a:rPr lang="en-US" sz="2800" dirty="0" err="1">
                <a:solidFill>
                  <a:srgbClr val="990000"/>
                </a:solidFill>
              </a:rPr>
              <a:t>connction</a:t>
            </a:r>
            <a:r>
              <a:rPr lang="en-US" sz="2800" dirty="0">
                <a:solidFill>
                  <a:srgbClr val="990000"/>
                </a:solidFill>
              </a:rPr>
              <a:t> of equivalent ground states</a:t>
            </a:r>
          </a:p>
        </p:txBody>
      </p:sp>
      <p:pic>
        <p:nvPicPr>
          <p:cNvPr id="1280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813" y="620713"/>
            <a:ext cx="6551612" cy="130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0" y="2205038"/>
            <a:ext cx="7086600" cy="46228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000">
                <a:solidFill>
                  <a:srgbClr val="CC3300"/>
                </a:solidFill>
                <a:ea typeface="굴림" charset="-127"/>
              </a:rPr>
              <a:t>		 </a:t>
            </a:r>
            <a:r>
              <a:rPr lang="en-US" altLang="ko-KR" sz="2200">
                <a:solidFill>
                  <a:srgbClr val="CC3300"/>
                </a:solidFill>
                <a:ea typeface="굴림" charset="-127"/>
              </a:rPr>
              <a:t>Major effects of the small  V - term :</a:t>
            </a:r>
            <a:r>
              <a:rPr lang="en-US" altLang="ko-KR" sz="2200">
                <a:ea typeface="굴림" charset="-127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Opens spin gap 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</a:rPr>
              <a:t>2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</a:t>
            </a:r>
            <a:r>
              <a:rPr lang="el-GR" altLang="ko-KR" sz="2200" b="1" baseline="-25000">
                <a:solidFill>
                  <a:schemeClr val="accent2"/>
                </a:solidFill>
                <a:sym typeface="Symbol" pitchFamily="18" charset="2"/>
              </a:rPr>
              <a:t>σ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pt-BR" altLang="ko-KR" sz="2200">
                <a:solidFill>
                  <a:schemeClr val="accent2"/>
                </a:solidFill>
                <a:ea typeface="굴림" charset="-127"/>
              </a:rPr>
              <a:t>	triplet </a:t>
            </a: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pair</a:t>
            </a:r>
            <a:r>
              <a:rPr lang="pt-BR" altLang="ko-KR" sz="2200">
                <a:solidFill>
                  <a:schemeClr val="accent2"/>
                </a:solidFill>
                <a:ea typeface="굴림" charset="-127"/>
              </a:rPr>
              <a:t> </a:t>
            </a: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of 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l-GR" altLang="ko-KR" sz="2200" b="1">
                <a:solidFill>
                  <a:schemeClr val="accent2"/>
                </a:solidFill>
                <a:sym typeface="Symbol" pitchFamily="18" charset="2"/>
              </a:rPr>
              <a:t>θ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=</a:t>
            </a:r>
            <a:r>
              <a:rPr lang="en-US" altLang="ko-KR" sz="2600" b="1">
                <a:solidFill>
                  <a:schemeClr val="accent2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>
                <a:solidFill>
                  <a:schemeClr val="accent2"/>
                </a:solidFill>
                <a:ea typeface="굴림" charset="-127"/>
              </a:rPr>
              <a:t> solitons at </a:t>
            </a:r>
            <a:r>
              <a:rPr lang="en-GB" altLang="ko-KR" sz="26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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=</a:t>
            </a:r>
            <a:r>
              <a:rPr lang="en-GB" altLang="ko-KR" sz="2200" i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cnst</a:t>
            </a:r>
            <a:r>
              <a:rPr lang="en-GB" altLang="ko-KR" sz="2200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2200">
                <a:solidFill>
                  <a:srgbClr val="006600"/>
                </a:solidFill>
                <a:ea typeface="굴림" charset="-127"/>
              </a:rPr>
              <a:t>Prohibits </a:t>
            </a:r>
            <a:r>
              <a:rPr lang="en-US" altLang="ko-KR" sz="2600" b="1">
                <a:solidFill>
                  <a:srgbClr val="006600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n-GB" altLang="ko-KR" sz="2600" b="1">
                <a:solidFill>
                  <a:srgbClr val="006600"/>
                </a:solidFill>
                <a:ea typeface="굴림" charset="-127"/>
                <a:sym typeface="Symbol" pitchFamily="18" charset="2"/>
              </a:rPr>
              <a:t></a:t>
            </a:r>
            <a:r>
              <a:rPr lang="en-US" altLang="ko-KR" sz="2600" b="1">
                <a:solidFill>
                  <a:srgbClr val="006600"/>
                </a:solidFill>
                <a:ea typeface="굴림" charset="-127"/>
                <a:sym typeface="Symbol" pitchFamily="18" charset="2"/>
              </a:rPr>
              <a:t> =</a:t>
            </a:r>
            <a:r>
              <a:rPr lang="en-US" altLang="ko-KR" sz="2600" b="1">
                <a:solidFill>
                  <a:srgbClr val="0066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>
                <a:solidFill>
                  <a:srgbClr val="006600"/>
                </a:solidFill>
                <a:ea typeface="굴림" charset="-127"/>
              </a:rPr>
              <a:t> solitons –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solidFill>
                  <a:srgbClr val="006600"/>
                </a:solidFill>
                <a:ea typeface="굴림" charset="-127"/>
              </a:rPr>
              <a:t>	now bound in pairs by spin strings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Tx/>
              <a:buChar char="•"/>
            </a:pPr>
            <a:r>
              <a:rPr lang="en-US" altLang="ko-KR" sz="2200">
                <a:solidFill>
                  <a:srgbClr val="993300"/>
                </a:solidFill>
                <a:ea typeface="굴림" charset="-127"/>
              </a:rPr>
              <a:t>Allows for combined spin-charge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solidFill>
                  <a:srgbClr val="993300"/>
                </a:solidFill>
                <a:ea typeface="굴림" charset="-127"/>
              </a:rPr>
              <a:t>	topologically bound solitons: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{</a:t>
            </a:r>
            <a:r>
              <a:rPr lang="en-US" altLang="ko-KR" sz="26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n-GB" altLang="ko-KR" sz="26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</a:t>
            </a:r>
            <a:r>
              <a:rPr lang="en-US" altLang="ko-KR" sz="26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=</a:t>
            </a:r>
            <a:r>
              <a:rPr lang="en-US" altLang="ko-KR" sz="2600" b="1">
                <a:solidFill>
                  <a:srgbClr val="9933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, </a:t>
            </a:r>
            <a:r>
              <a:rPr lang="el-GR" altLang="ko-KR" sz="2200" b="1">
                <a:solidFill>
                  <a:srgbClr val="993300"/>
                </a:solidFill>
                <a:sym typeface="Symbol" pitchFamily="18" charset="2"/>
              </a:rPr>
              <a:t>θ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=</a:t>
            </a:r>
            <a:r>
              <a:rPr lang="en-US" altLang="ko-KR" sz="2200" b="1">
                <a:solidFill>
                  <a:srgbClr val="9933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} </a:t>
            </a:r>
            <a:r>
              <a:rPr lang="pt-BR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–</a:t>
            </a:r>
            <a:r>
              <a:rPr lang="pt-BR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solidFill>
                  <a:srgbClr val="993300"/>
                </a:solidFill>
                <a:ea typeface="굴림" charset="-127"/>
                <a:sym typeface="Symbol" pitchFamily="18" charset="2"/>
              </a:rPr>
              <a:t>leaves the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solidFill>
                  <a:srgbClr val="9933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>
                <a:solidFill>
                  <a:srgbClr val="993300"/>
                </a:solidFill>
                <a:ea typeface="굴림" charset="-127"/>
                <a:sym typeface="Symbol" pitchFamily="18" charset="2"/>
              </a:rPr>
              <a:t>V </a:t>
            </a:r>
            <a:r>
              <a:rPr lang="en-US" altLang="ko-KR" sz="2200">
                <a:solidFill>
                  <a:srgbClr val="993300"/>
                </a:solidFill>
                <a:ea typeface="굴림" charset="-127"/>
                <a:sym typeface="Symbol" pitchFamily="18" charset="2"/>
              </a:rPr>
              <a:t>term invariant</a:t>
            </a:r>
            <a:r>
              <a:rPr lang="en-US" altLang="ko-KR" sz="2200">
                <a:ea typeface="굴림" charset="-127"/>
              </a:rPr>
              <a:t/>
            </a:r>
            <a:br>
              <a:rPr lang="en-US" altLang="ko-KR" sz="2200">
                <a:ea typeface="굴림" charset="-127"/>
              </a:rPr>
            </a:br>
            <a:endParaRPr lang="en-US" altLang="ko-KR" sz="2200">
              <a:ea typeface="굴림" charset="-127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ea typeface="굴림" charset="-127"/>
              </a:rPr>
              <a:t>Quantum numbers of the compound particle --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ea typeface="굴림" charset="-127"/>
              </a:rPr>
              <a:t>	charge </a:t>
            </a:r>
            <a:r>
              <a:rPr lang="en-US" altLang="ko-KR" sz="2200" b="1">
                <a:ea typeface="굴림" charset="-127"/>
              </a:rPr>
              <a:t>e </a:t>
            </a:r>
            <a:r>
              <a:rPr lang="en-US" altLang="ko-KR" sz="2200">
                <a:ea typeface="굴림" charset="-127"/>
              </a:rPr>
              <a:t>, spin </a:t>
            </a:r>
            <a:r>
              <a:rPr lang="en-US" altLang="ko-KR" sz="2200" b="1">
                <a:ea typeface="굴림" charset="-127"/>
              </a:rPr>
              <a:t>½</a:t>
            </a:r>
            <a:r>
              <a:rPr lang="en-US" altLang="ko-KR" sz="2200">
                <a:ea typeface="굴림" charset="-127"/>
              </a:rPr>
              <a:t> but differently localized: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ea typeface="굴림" charset="-127"/>
              </a:rPr>
              <a:t>		</a:t>
            </a:r>
            <a:r>
              <a:rPr lang="en-US" altLang="ko-KR" sz="2200">
                <a:solidFill>
                  <a:srgbClr val="990000"/>
                </a:solidFill>
                <a:ea typeface="굴림" charset="-127"/>
              </a:rPr>
              <a:t>charge </a:t>
            </a:r>
            <a:r>
              <a:rPr lang="en-US" altLang="ko-KR" sz="2200" b="1">
                <a:solidFill>
                  <a:srgbClr val="990000"/>
                </a:solidFill>
                <a:ea typeface="굴림" charset="-127"/>
              </a:rPr>
              <a:t>e </a:t>
            </a:r>
            <a:r>
              <a:rPr lang="en-US" altLang="ko-KR" sz="2200">
                <a:solidFill>
                  <a:srgbClr val="990000"/>
                </a:solidFill>
                <a:ea typeface="굴림" charset="-127"/>
              </a:rPr>
              <a:t>, </a:t>
            </a:r>
            <a:r>
              <a:rPr lang="en-US" altLang="ko-KR" sz="26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n-GB" altLang="ko-KR" sz="26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</a:t>
            </a:r>
            <a:r>
              <a:rPr lang="en-US" altLang="ko-KR" sz="26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 =</a:t>
            </a:r>
            <a:r>
              <a:rPr lang="en-US" altLang="ko-KR" sz="2600" b="1">
                <a:solidFill>
                  <a:srgbClr val="9900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solidFill>
                  <a:srgbClr val="990000"/>
                </a:solidFill>
                <a:ea typeface="굴림" charset="-127"/>
                <a:sym typeface="Symbol" pitchFamily="18" charset="2"/>
              </a:rPr>
              <a:t>sharply within </a:t>
            </a:r>
            <a:r>
              <a:rPr lang="en-US" altLang="ko-KR" sz="2200" b="1">
                <a:solidFill>
                  <a:srgbClr val="990000"/>
                </a:solidFill>
                <a:ea typeface="굴림" charset="-127"/>
                <a:sym typeface="Monotype Sorts" pitchFamily="2" charset="2"/>
              </a:rPr>
              <a:t>ħ</a:t>
            </a:r>
            <a:r>
              <a:rPr lang="en-GB" altLang="ko-KR" sz="2200" b="1">
                <a:solidFill>
                  <a:srgbClr val="990000"/>
                </a:solidFill>
                <a:ea typeface="굴림" charset="-127"/>
                <a:sym typeface="Monotype Sorts" pitchFamily="2" charset="2"/>
              </a:rPr>
              <a:t>v</a:t>
            </a:r>
            <a:r>
              <a:rPr lang="en-GB" altLang="ko-KR" sz="2200" b="1" baseline="-25000">
                <a:solidFill>
                  <a:srgbClr val="990000"/>
                </a:solidFill>
                <a:ea typeface="굴림" charset="-127"/>
                <a:sym typeface="Monotype Sorts" pitchFamily="2" charset="2"/>
              </a:rPr>
              <a:t>F</a:t>
            </a:r>
            <a:r>
              <a:rPr lang="en-GB" altLang="ko-KR" sz="22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/</a:t>
            </a:r>
            <a:r>
              <a:rPr lang="en-US" altLang="ko-KR" sz="2200" b="1">
                <a:solidFill>
                  <a:srgbClr val="990000"/>
                </a:solidFill>
                <a:ea typeface="굴림" charset="-127"/>
                <a:sym typeface="Symbol" pitchFamily="18" charset="2"/>
              </a:rPr>
              <a:t></a:t>
            </a:r>
            <a:r>
              <a:rPr lang="en-US" altLang="ko-KR" sz="2200" b="1" baseline="-25000">
                <a:solidFill>
                  <a:srgbClr val="9900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r</a:t>
            </a:r>
            <a:r>
              <a:rPr lang="en-US" altLang="ko-KR" sz="2200">
                <a:solidFill>
                  <a:srgbClr val="990000"/>
                </a:solidFill>
                <a:ea typeface="굴림" charset="-127"/>
                <a:sym typeface="Symbol" pitchFamily="18" charset="2"/>
              </a:rPr>
              <a:t>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200">
                <a:ea typeface="굴림" charset="-127"/>
              </a:rPr>
              <a:t>		</a:t>
            </a:r>
            <a:r>
              <a:rPr lang="en-US" altLang="ko-KR" sz="2200">
                <a:solidFill>
                  <a:srgbClr val="CC0000"/>
                </a:solidFill>
                <a:ea typeface="굴림" charset="-127"/>
              </a:rPr>
              <a:t>spin    </a:t>
            </a:r>
            <a:r>
              <a:rPr lang="en-US" altLang="ko-KR" sz="2200" b="1">
                <a:solidFill>
                  <a:srgbClr val="CC0000"/>
                </a:solidFill>
                <a:ea typeface="굴림" charset="-127"/>
              </a:rPr>
              <a:t>½ </a:t>
            </a:r>
            <a:r>
              <a:rPr lang="en-US" altLang="ko-KR" sz="2200">
                <a:solidFill>
                  <a:srgbClr val="CC0000"/>
                </a:solidFill>
                <a:ea typeface="굴림" charset="-127"/>
              </a:rPr>
              <a:t>, </a:t>
            </a:r>
            <a:r>
              <a:rPr lang="en-US" altLang="ko-KR" sz="26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</a:t>
            </a:r>
            <a:r>
              <a:rPr lang="el-GR" altLang="ko-KR" sz="2600" b="1">
                <a:solidFill>
                  <a:srgbClr val="CC0000"/>
                </a:solidFill>
                <a:sym typeface="Symbol" pitchFamily="18" charset="2"/>
              </a:rPr>
              <a:t>θ</a:t>
            </a:r>
            <a:r>
              <a:rPr lang="en-US" altLang="ko-KR" sz="26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 =</a:t>
            </a:r>
            <a:r>
              <a:rPr lang="en-US" altLang="ko-KR" sz="2600" b="1">
                <a:solidFill>
                  <a:srgbClr val="CC0000"/>
                </a:solidFill>
                <a:latin typeface="Symbol" pitchFamily="18" charset="2"/>
                <a:ea typeface="굴림" charset="-127"/>
                <a:sym typeface="Symbol" pitchFamily="18" charset="2"/>
              </a:rPr>
              <a:t>p</a:t>
            </a:r>
            <a:r>
              <a:rPr lang="en-US" altLang="ko-KR" sz="22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  </a:t>
            </a:r>
            <a:r>
              <a:rPr lang="en-US" altLang="ko-KR" sz="2200">
                <a:solidFill>
                  <a:srgbClr val="CC0000"/>
                </a:solidFill>
                <a:ea typeface="굴림" charset="-127"/>
                <a:sym typeface="Symbol" pitchFamily="18" charset="2"/>
              </a:rPr>
              <a:t>loosely within </a:t>
            </a:r>
            <a:r>
              <a:rPr lang="en-US" altLang="ko-KR" sz="2200" b="1">
                <a:solidFill>
                  <a:srgbClr val="CC0000"/>
                </a:solidFill>
                <a:ea typeface="굴림" charset="-127"/>
                <a:sym typeface="Monotype Sorts" pitchFamily="2" charset="2"/>
              </a:rPr>
              <a:t>ħ</a:t>
            </a:r>
            <a:r>
              <a:rPr lang="en-GB" altLang="ko-KR" sz="2200" b="1">
                <a:solidFill>
                  <a:srgbClr val="CC0000"/>
                </a:solidFill>
                <a:ea typeface="굴림" charset="-127"/>
                <a:sym typeface="Monotype Sorts" pitchFamily="2" charset="2"/>
              </a:rPr>
              <a:t>v</a:t>
            </a:r>
            <a:r>
              <a:rPr lang="en-GB" altLang="ko-KR" sz="2200" b="1" baseline="-25000">
                <a:solidFill>
                  <a:srgbClr val="CC0000"/>
                </a:solidFill>
                <a:ea typeface="굴림" charset="-127"/>
                <a:sym typeface="Monotype Sorts" pitchFamily="2" charset="2"/>
              </a:rPr>
              <a:t>F</a:t>
            </a:r>
            <a:r>
              <a:rPr lang="en-GB" altLang="ko-KR" sz="22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/</a:t>
            </a:r>
            <a:r>
              <a:rPr lang="en-US" altLang="ko-KR" sz="2200" b="1">
                <a:solidFill>
                  <a:srgbClr val="CC0000"/>
                </a:solidFill>
                <a:ea typeface="굴림" charset="-127"/>
                <a:sym typeface="Symbol" pitchFamily="18" charset="2"/>
              </a:rPr>
              <a:t></a:t>
            </a:r>
            <a:r>
              <a:rPr lang="el-GR" altLang="ko-KR" sz="2200" b="1" baseline="-25000">
                <a:solidFill>
                  <a:srgbClr val="CC0000"/>
                </a:solidFill>
                <a:sym typeface="Symbol" pitchFamily="18" charset="2"/>
              </a:rPr>
              <a:t>σ</a:t>
            </a:r>
            <a:r>
              <a:rPr lang="en-US" altLang="ko-KR" sz="2200">
                <a:solidFill>
                  <a:srgbClr val="CC0000"/>
                </a:solidFill>
                <a:ea typeface="굴림" charset="-127"/>
                <a:sym typeface="Symbol" pitchFamily="18" charset="2"/>
              </a:rPr>
              <a:t> </a:t>
            </a:r>
          </a:p>
        </p:txBody>
      </p:sp>
      <p:grpSp>
        <p:nvGrpSpPr>
          <p:cNvPr id="13315" name="Group 3"/>
          <p:cNvGrpSpPr>
            <a:grpSpLocks/>
          </p:cNvGrpSpPr>
          <p:nvPr/>
        </p:nvGrpSpPr>
        <p:grpSpPr bwMode="auto">
          <a:xfrm>
            <a:off x="7308850" y="2133600"/>
            <a:ext cx="1547813" cy="4505325"/>
            <a:chOff x="2789" y="1570"/>
            <a:chExt cx="1152" cy="2640"/>
          </a:xfrm>
        </p:grpSpPr>
        <p:sp>
          <p:nvSpPr>
            <p:cNvPr id="13317" name="Oval 4"/>
            <p:cNvSpPr>
              <a:spLocks noChangeArrowheads="1"/>
            </p:cNvSpPr>
            <p:nvPr/>
          </p:nvSpPr>
          <p:spPr bwMode="auto">
            <a:xfrm>
              <a:off x="3243" y="2387"/>
              <a:ext cx="192" cy="960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fr-FR" altLang="ko-KR" sz="1600">
                  <a:ea typeface="굴림" charset="-127"/>
                </a:rPr>
                <a:t>c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h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a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r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g</a:t>
              </a:r>
            </a:p>
            <a:p>
              <a:pPr algn="ctr"/>
              <a:r>
                <a:rPr lang="fr-FR" altLang="ko-KR" sz="1600">
                  <a:ea typeface="굴림" charset="-127"/>
                </a:rPr>
                <a:t>e</a:t>
              </a:r>
            </a:p>
          </p:txBody>
        </p:sp>
        <p:grpSp>
          <p:nvGrpSpPr>
            <p:cNvPr id="13318" name="Group 5"/>
            <p:cNvGrpSpPr>
              <a:grpSpLocks/>
            </p:cNvGrpSpPr>
            <p:nvPr/>
          </p:nvGrpSpPr>
          <p:grpSpPr bwMode="auto">
            <a:xfrm>
              <a:off x="2789" y="1570"/>
              <a:ext cx="1152" cy="2640"/>
              <a:chOff x="4468" y="890"/>
              <a:chExt cx="1152" cy="2640"/>
            </a:xfrm>
          </p:grpSpPr>
          <p:sp>
            <p:nvSpPr>
              <p:cNvPr id="13319" name="Oval 6"/>
              <p:cNvSpPr>
                <a:spLocks noChangeArrowheads="1"/>
              </p:cNvSpPr>
              <p:nvPr/>
            </p:nvSpPr>
            <p:spPr bwMode="auto">
              <a:xfrm>
                <a:off x="4468" y="890"/>
                <a:ext cx="1152" cy="2640"/>
              </a:xfrm>
              <a:prstGeom prst="ellipse">
                <a:avLst/>
              </a:prstGeom>
              <a:solidFill>
                <a:srgbClr val="FF6600">
                  <a:alpha val="50195"/>
                </a:srgbClr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fr-FR" altLang="ko-KR" sz="1600">
                  <a:ea typeface="굴림" charset="-127"/>
                </a:endParaRPr>
              </a:p>
            </p:txBody>
          </p:sp>
          <p:sp>
            <p:nvSpPr>
              <p:cNvPr id="13320" name="Text Box 7"/>
              <p:cNvSpPr txBox="1">
                <a:spLocks noChangeArrowheads="1"/>
              </p:cNvSpPr>
              <p:nvPr/>
            </p:nvSpPr>
            <p:spPr bwMode="auto">
              <a:xfrm>
                <a:off x="4944" y="1010"/>
                <a:ext cx="221" cy="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altLang="ko-KR" sz="1600">
                    <a:ea typeface="굴림" charset="-127"/>
                  </a:rPr>
                  <a:t>s</a:t>
                </a:r>
              </a:p>
              <a:p>
                <a:r>
                  <a:rPr lang="pt-BR" altLang="ko-KR" sz="1600">
                    <a:ea typeface="굴림" charset="-127"/>
                  </a:rPr>
                  <a:t>p</a:t>
                </a:r>
              </a:p>
              <a:p>
                <a:r>
                  <a:rPr lang="pt-BR" altLang="ko-KR" sz="1600">
                    <a:ea typeface="굴림" charset="-127"/>
                  </a:rPr>
                  <a:t>I</a:t>
                </a:r>
              </a:p>
              <a:p>
                <a:r>
                  <a:rPr lang="pt-BR" altLang="ko-KR" sz="1600">
                    <a:ea typeface="굴림" charset="-127"/>
                  </a:rPr>
                  <a:t>n</a:t>
                </a:r>
                <a:endParaRPr lang="en-US" altLang="ko-KR" sz="1600">
                  <a:ea typeface="굴림" charset="-127"/>
                </a:endParaRPr>
              </a:p>
            </p:txBody>
          </p:sp>
          <p:sp>
            <p:nvSpPr>
              <p:cNvPr id="13321" name="Text Box 8"/>
              <p:cNvSpPr txBox="1">
                <a:spLocks noChangeArrowheads="1"/>
              </p:cNvSpPr>
              <p:nvPr/>
            </p:nvSpPr>
            <p:spPr bwMode="auto">
              <a:xfrm>
                <a:off x="4944" y="2736"/>
                <a:ext cx="221" cy="62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pt-BR" altLang="ko-KR" sz="1600">
                    <a:ea typeface="굴림" charset="-127"/>
                  </a:rPr>
                  <a:t>s</a:t>
                </a:r>
              </a:p>
              <a:p>
                <a:r>
                  <a:rPr lang="pt-BR" altLang="ko-KR" sz="1600">
                    <a:ea typeface="굴림" charset="-127"/>
                  </a:rPr>
                  <a:t>p</a:t>
                </a:r>
              </a:p>
              <a:p>
                <a:r>
                  <a:rPr lang="pt-BR" altLang="ko-KR" sz="1600">
                    <a:ea typeface="굴림" charset="-127"/>
                  </a:rPr>
                  <a:t>I</a:t>
                </a:r>
              </a:p>
              <a:p>
                <a:r>
                  <a:rPr lang="pt-BR" altLang="ko-KR" sz="1600">
                    <a:ea typeface="굴림" charset="-127"/>
                  </a:rPr>
                  <a:t>n</a:t>
                </a:r>
                <a:endParaRPr lang="en-US" altLang="ko-KR" sz="1600">
                  <a:ea typeface="굴림" charset="-127"/>
                </a:endParaRPr>
              </a:p>
            </p:txBody>
          </p:sp>
        </p:grpSp>
      </p:grpSp>
      <p:sp>
        <p:nvSpPr>
          <p:cNvPr id="13316" name="Rectangle 9"/>
          <p:cNvSpPr>
            <a:spLocks noChangeArrowheads="1"/>
          </p:cNvSpPr>
          <p:nvPr/>
        </p:nvSpPr>
        <p:spPr bwMode="auto">
          <a:xfrm>
            <a:off x="0" y="0"/>
            <a:ext cx="9144000" cy="210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200">
                <a:ea typeface="굴림" charset="-127"/>
              </a:rPr>
              <a:t>Further symmetry lifting of lattice tetramerization or of spin-Peierls order</a:t>
            </a:r>
            <a:br>
              <a:rPr lang="en-US" altLang="ko-KR" sz="2200">
                <a:ea typeface="굴림" charset="-127"/>
              </a:rPr>
            </a:br>
            <a:r>
              <a:rPr lang="en-US" altLang="ko-KR" sz="2200">
                <a:ea typeface="굴림" charset="-127"/>
              </a:rPr>
              <a:t>mixes charge and spin: additional energy </a:t>
            </a:r>
            <a:br>
              <a:rPr lang="en-US" altLang="ko-KR" sz="2200">
                <a:ea typeface="굴림" charset="-127"/>
              </a:rPr>
            </a:br>
            <a:r>
              <a:rPr lang="en-GB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Vcos </a:t>
            </a:r>
            <a:r>
              <a:rPr lang="en-GB" altLang="ko-KR" sz="2200" b="1">
                <a:solidFill>
                  <a:srgbClr val="FF0000"/>
                </a:solidFill>
                <a:ea typeface="굴림" charset="-127"/>
              </a:rPr>
              <a:t>(</a:t>
            </a:r>
            <a:r>
              <a:rPr lang="en-GB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-</a:t>
            </a:r>
            <a:r>
              <a:rPr lang="el-GR" altLang="ko-KR" sz="2200" b="1">
                <a:solidFill>
                  <a:srgbClr val="FF0000"/>
                </a:solidFill>
                <a:sym typeface="Symbol" pitchFamily="18" charset="2"/>
              </a:rPr>
              <a:t>β</a:t>
            </a:r>
            <a:r>
              <a:rPr lang="en-GB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)cos </a:t>
            </a:r>
            <a:r>
              <a:rPr lang="el-GR" altLang="ko-KR" sz="2200" b="1">
                <a:solidFill>
                  <a:srgbClr val="FF0000"/>
                </a:solidFill>
                <a:sym typeface="Symbol" pitchFamily="18" charset="2"/>
              </a:rPr>
              <a:t>θ</a:t>
            </a:r>
            <a:r>
              <a:rPr lang="en-US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    </a:t>
            </a:r>
            <a:r>
              <a:rPr lang="en-US" altLang="ko-KR" sz="2200">
                <a:ea typeface="굴림" charset="-127"/>
                <a:sym typeface="Symbol" pitchFamily="18" charset="2"/>
              </a:rPr>
              <a:t>- on top of</a:t>
            </a:r>
            <a:r>
              <a:rPr lang="en-US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  ~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Ucos 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</a:rPr>
              <a:t>(2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-2</a:t>
            </a:r>
            <a:r>
              <a:rPr lang="el-GR" altLang="ko-KR" sz="2200" b="1">
                <a:solidFill>
                  <a:schemeClr val="accent2"/>
                </a:solidFill>
                <a:cs typeface="Arial" charset="0"/>
                <a:sym typeface="Symbol" pitchFamily="18" charset="2"/>
              </a:rPr>
              <a:t>α</a:t>
            </a:r>
            <a:r>
              <a:rPr lang="en-GB" altLang="ko-KR" sz="2200" b="1">
                <a:solidFill>
                  <a:schemeClr val="accent2"/>
                </a:solidFill>
                <a:ea typeface="굴림" charset="-127"/>
                <a:sym typeface="Symbol" pitchFamily="18" charset="2"/>
              </a:rPr>
              <a:t>)</a:t>
            </a:r>
            <a:r>
              <a:rPr lang="en-US" altLang="ko-KR" sz="2200">
                <a:solidFill>
                  <a:srgbClr val="006600"/>
                </a:solidFill>
                <a:ea typeface="굴림" charset="-127"/>
                <a:sym typeface="Symbol" pitchFamily="18" charset="2"/>
              </a:rPr>
              <a:t/>
            </a:r>
            <a:br>
              <a:rPr lang="en-US" altLang="ko-KR" sz="2200">
                <a:solidFill>
                  <a:srgbClr val="006600"/>
                </a:solidFill>
                <a:ea typeface="굴림" charset="-127"/>
                <a:sym typeface="Symbol" pitchFamily="18" charset="2"/>
              </a:rPr>
            </a:br>
            <a:r>
              <a:rPr lang="en-GB" altLang="ko-KR" sz="2200" b="1">
                <a:latin typeface="Symbol" pitchFamily="18" charset="2"/>
                <a:ea typeface="굴림" charset="-127"/>
                <a:sym typeface="Symbol" pitchFamily="18" charset="2"/>
              </a:rPr>
              <a:t></a:t>
            </a:r>
            <a:r>
              <a:rPr lang="en-US" altLang="ko-KR" sz="2200">
                <a:latin typeface="Symbol" pitchFamily="18" charset="2"/>
                <a:ea typeface="굴림" charset="-127"/>
              </a:rPr>
              <a:t> </a:t>
            </a:r>
            <a:r>
              <a:rPr lang="en-US" altLang="ko-KR" sz="2200">
                <a:ea typeface="굴림" charset="-127"/>
              </a:rPr>
              <a:t>and</a:t>
            </a:r>
            <a:r>
              <a:rPr lang="en-US" altLang="ko-KR" sz="2200">
                <a:latin typeface="Symbol" pitchFamily="18" charset="2"/>
                <a:ea typeface="굴림" charset="-127"/>
              </a:rPr>
              <a:t> </a:t>
            </a:r>
            <a:r>
              <a:rPr lang="el-GR" altLang="ko-KR" sz="2200" b="1">
                <a:sym typeface="Symbol" pitchFamily="18" charset="2"/>
              </a:rPr>
              <a:t>θ</a:t>
            </a:r>
            <a:r>
              <a:rPr lang="en-US" altLang="ko-KR" sz="2200">
                <a:ea typeface="굴림" charset="-127"/>
                <a:sym typeface="Symbol" pitchFamily="18" charset="2"/>
              </a:rPr>
              <a:t> -- chiral phases counting the charge and  the spin</a:t>
            </a:r>
            <a:r>
              <a:rPr lang="en-US" altLang="ko-KR" sz="2200" i="1">
                <a:ea typeface="굴림" charset="-127"/>
                <a:sym typeface="Symbol" pitchFamily="18" charset="2"/>
              </a:rPr>
              <a:t/>
            </a:r>
            <a:br>
              <a:rPr lang="en-US" altLang="ko-KR" sz="2200" i="1">
                <a:ea typeface="굴림" charset="-127"/>
                <a:sym typeface="Symbol" pitchFamily="18" charset="2"/>
              </a:rPr>
            </a:br>
            <a:r>
              <a:rPr lang="en-US" altLang="ko-KR" sz="2200" i="1">
                <a:ea typeface="굴림" charset="-127"/>
                <a:sym typeface="Symbol" pitchFamily="18" charset="2"/>
              </a:rPr>
              <a:t> </a:t>
            </a:r>
            <a:r>
              <a:rPr lang="en-GB" altLang="ko-KR" sz="2200" b="1">
                <a:ea typeface="굴림" charset="-127"/>
                <a:sym typeface="Symbol" pitchFamily="18" charset="2"/>
              </a:rPr>
              <a:t></a:t>
            </a:r>
            <a:r>
              <a:rPr lang="en-US" altLang="ko-KR" sz="2200" b="1" i="1">
                <a:ea typeface="굴림" charset="-127"/>
                <a:sym typeface="Symbol" pitchFamily="18" charset="2"/>
              </a:rPr>
              <a:t> </a:t>
            </a:r>
            <a:r>
              <a:rPr lang="en-US" altLang="ko-KR" sz="2200" b="1">
                <a:ea typeface="굴림" charset="-127"/>
                <a:sym typeface="Symbol" pitchFamily="18" charset="2"/>
              </a:rPr>
              <a:t>′/ </a:t>
            </a:r>
            <a:r>
              <a:rPr lang="el-GR" altLang="ko-KR" sz="2200" b="1">
                <a:sym typeface="MT Extra" pitchFamily="18" charset="2"/>
              </a:rPr>
              <a:t>π</a:t>
            </a:r>
            <a:r>
              <a:rPr lang="pt-BR" altLang="ko-KR" sz="2200">
                <a:ea typeface="굴림" charset="-127"/>
                <a:sym typeface="MT Extra" pitchFamily="18" charset="2"/>
              </a:rPr>
              <a:t> and </a:t>
            </a:r>
            <a:r>
              <a:rPr lang="el-GR" altLang="ko-KR" sz="2200" b="1">
                <a:sym typeface="Symbol" pitchFamily="18" charset="2"/>
              </a:rPr>
              <a:t>θ</a:t>
            </a:r>
            <a:r>
              <a:rPr lang="en-US" altLang="ko-KR" sz="2200" b="1">
                <a:ea typeface="굴림" charset="-127"/>
                <a:sym typeface="Symbol" pitchFamily="18" charset="2"/>
              </a:rPr>
              <a:t>′/ </a:t>
            </a:r>
            <a:r>
              <a:rPr lang="el-GR" altLang="ko-KR" sz="2200" b="1">
                <a:sym typeface="MT Extra" pitchFamily="18" charset="2"/>
              </a:rPr>
              <a:t>π</a:t>
            </a:r>
            <a:r>
              <a:rPr lang="pt-BR" altLang="ko-KR" sz="2200">
                <a:ea typeface="굴림" charset="-127"/>
                <a:sym typeface="MT Extra" pitchFamily="18" charset="2"/>
              </a:rPr>
              <a:t> </a:t>
            </a:r>
            <a:r>
              <a:rPr lang="en-US" altLang="ko-KR" sz="2200">
                <a:ea typeface="굴림" charset="-127"/>
                <a:sym typeface="MT Extra" pitchFamily="18" charset="2"/>
              </a:rPr>
              <a:t>=</a:t>
            </a:r>
            <a:r>
              <a:rPr lang="pt-BR" altLang="ko-KR" sz="2200">
                <a:ea typeface="굴림" charset="-127"/>
                <a:sym typeface="MT Extra" pitchFamily="18" charset="2"/>
              </a:rPr>
              <a:t> </a:t>
            </a:r>
            <a:r>
              <a:rPr lang="en-US" altLang="ko-KR" sz="2200">
                <a:ea typeface="굴림" charset="-127"/>
                <a:sym typeface="MT Extra" pitchFamily="18" charset="2"/>
              </a:rPr>
              <a:t>smooth charge and spin densities</a:t>
            </a:r>
            <a:r>
              <a:rPr lang="en-US" altLang="ko-KR" sz="2200">
                <a:ea typeface="굴림" charset="-127"/>
                <a:sym typeface="Symbol" pitchFamily="18" charset="2"/>
              </a:rPr>
              <a:t> </a:t>
            </a:r>
            <a:br>
              <a:rPr lang="en-US" altLang="ko-KR" sz="2200">
                <a:ea typeface="굴림" charset="-127"/>
                <a:sym typeface="Symbol" pitchFamily="18" charset="2"/>
              </a:rPr>
            </a:br>
            <a:r>
              <a:rPr lang="en-US" altLang="ko-KR" sz="2200">
                <a:ea typeface="굴림" charset="-127"/>
                <a:sym typeface="Symbol" pitchFamily="18" charset="2"/>
              </a:rPr>
              <a:t> </a:t>
            </a:r>
            <a:r>
              <a:rPr lang="en-GB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cos </a:t>
            </a:r>
            <a:r>
              <a:rPr lang="el-GR" altLang="ko-KR" sz="2200" b="1">
                <a:solidFill>
                  <a:srgbClr val="FF0000"/>
                </a:solidFill>
                <a:sym typeface="Symbol" pitchFamily="18" charset="2"/>
              </a:rPr>
              <a:t>θ</a:t>
            </a:r>
            <a:r>
              <a:rPr lang="en-US" altLang="ko-KR" sz="2200" b="1">
                <a:solidFill>
                  <a:srgbClr val="FF0000"/>
                </a:solidFill>
                <a:ea typeface="굴림" charset="-127"/>
                <a:sym typeface="Symbol" pitchFamily="18" charset="2"/>
              </a:rPr>
              <a:t> </a:t>
            </a:r>
            <a:r>
              <a:rPr lang="en-US" altLang="ko-KR" sz="2200">
                <a:ea typeface="굴림" charset="-127"/>
                <a:sym typeface="Symbol" pitchFamily="18" charset="2"/>
              </a:rPr>
              <a:t>sign instructs the CDW to make spin singlets over sorter bonds</a:t>
            </a:r>
            <a:endParaRPr lang="fr-FR" altLang="ko-KR" sz="2200">
              <a:ea typeface="굴림" charset="-127"/>
              <a:sym typeface="Symbol" pitchFamily="18" charset="2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0" y="0"/>
            <a:ext cx="90909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>
                <a:solidFill>
                  <a:srgbClr val="FF33CC"/>
                </a:solidFill>
              </a:rPr>
              <a:t>Landau theory of phase transitions with symmetry </a:t>
            </a:r>
            <a:r>
              <a:rPr lang="en-US" sz="2400" b="1" dirty="0" smtClean="0">
                <a:solidFill>
                  <a:srgbClr val="FF33CC"/>
                </a:solidFill>
              </a:rPr>
              <a:t>breakings</a:t>
            </a:r>
            <a:endParaRPr lang="en-US" sz="2400" b="1" dirty="0" smtClean="0">
              <a:solidFill>
                <a:srgbClr val="FF33CC"/>
              </a:solidFill>
            </a:endParaRPr>
          </a:p>
        </p:txBody>
      </p:sp>
      <p:graphicFrame>
        <p:nvGraphicFramePr>
          <p:cNvPr id="3" name="Objet 2"/>
          <p:cNvGraphicFramePr>
            <a:graphicFrameLocks noChangeAspect="1"/>
          </p:cNvGraphicFramePr>
          <p:nvPr/>
        </p:nvGraphicFramePr>
        <p:xfrm>
          <a:off x="511175" y="1747838"/>
          <a:ext cx="7773988" cy="1176337"/>
        </p:xfrm>
        <a:graphic>
          <a:graphicData uri="http://schemas.openxmlformats.org/presentationml/2006/ole">
            <p:oleObj spid="_x0000_s626690" name="Équation" r:id="rId3" imgW="2603160" imgH="393480" progId="Equation.3">
              <p:embed/>
            </p:oleObj>
          </a:graphicData>
        </a:graphic>
      </p:graphicFrame>
      <p:grpSp>
        <p:nvGrpSpPr>
          <p:cNvPr id="4" name="Groupe 11"/>
          <p:cNvGrpSpPr/>
          <p:nvPr/>
        </p:nvGrpSpPr>
        <p:grpSpPr>
          <a:xfrm>
            <a:off x="323528" y="4118658"/>
            <a:ext cx="2448272" cy="2580319"/>
            <a:chOff x="539553" y="2348880"/>
            <a:chExt cx="2448272" cy="2580319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39553" y="2348880"/>
              <a:ext cx="2448272" cy="1974638"/>
            </a:xfrm>
            <a:prstGeom prst="rect">
              <a:avLst/>
            </a:prstGeom>
            <a:solidFill>
              <a:srgbClr val="FFFF66"/>
            </a:solidFill>
            <a:ln w="9525">
              <a:solidFill>
                <a:schemeClr val="tx1"/>
              </a:solidFill>
              <a:prstDash val="dash"/>
              <a:miter lim="800000"/>
              <a:headEnd/>
              <a:tailEnd/>
            </a:ln>
          </p:spPr>
        </p:pic>
        <p:sp>
          <p:nvSpPr>
            <p:cNvPr id="8" name="ZoneTexte 7"/>
            <p:cNvSpPr txBox="1"/>
            <p:nvPr/>
          </p:nvSpPr>
          <p:spPr>
            <a:xfrm>
              <a:off x="611561" y="4467534"/>
              <a:ext cx="161133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a&gt;0 , h=c=0</a:t>
              </a:r>
              <a:endParaRPr lang="en-US" sz="2400" dirty="0"/>
            </a:p>
          </p:txBody>
        </p:sp>
      </p:grpSp>
      <p:graphicFrame>
        <p:nvGraphicFramePr>
          <p:cNvPr id="82947" name="Object 3"/>
          <p:cNvGraphicFramePr>
            <a:graphicFrameLocks noChangeAspect="1"/>
          </p:cNvGraphicFramePr>
          <p:nvPr/>
        </p:nvGraphicFramePr>
        <p:xfrm>
          <a:off x="3273425" y="3861990"/>
          <a:ext cx="5391150" cy="719138"/>
        </p:xfrm>
        <a:graphic>
          <a:graphicData uri="http://schemas.openxmlformats.org/presentationml/2006/ole">
            <p:oleObj spid="_x0000_s626691" name="Équation" r:id="rId5" imgW="2095200" imgH="279360" progId="Equation.3">
              <p:embed/>
            </p:oleObj>
          </a:graphicData>
        </a:graphic>
      </p:graphicFrame>
      <p:sp>
        <p:nvSpPr>
          <p:cNvPr id="10" name="ZoneTexte 9"/>
          <p:cNvSpPr txBox="1"/>
          <p:nvPr/>
        </p:nvSpPr>
        <p:spPr>
          <a:xfrm>
            <a:off x="107504" y="3069530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Static states – </a:t>
            </a:r>
            <a:r>
              <a:rPr lang="en-US" sz="2400" dirty="0" smtClean="0"/>
              <a:t>minima of </a:t>
            </a:r>
            <a:endParaRPr lang="en-US" dirty="0"/>
          </a:p>
        </p:txBody>
      </p:sp>
      <p:graphicFrame>
        <p:nvGraphicFramePr>
          <p:cNvPr id="82948" name="Object 4"/>
          <p:cNvGraphicFramePr>
            <a:graphicFrameLocks noChangeAspect="1"/>
          </p:cNvGraphicFramePr>
          <p:nvPr/>
        </p:nvGraphicFramePr>
        <p:xfrm>
          <a:off x="4139952" y="3068960"/>
          <a:ext cx="1528762" cy="623887"/>
        </p:xfrm>
        <a:graphic>
          <a:graphicData uri="http://schemas.openxmlformats.org/presentationml/2006/ole">
            <p:oleObj spid="_x0000_s626692" name="Équation" r:id="rId6" imgW="749160" imgH="304560" progId="Equation.3">
              <p:embed/>
            </p:oleObj>
          </a:graphicData>
        </a:graphic>
      </p:graphicFrame>
      <p:grpSp>
        <p:nvGrpSpPr>
          <p:cNvPr id="6" name="Groupe 25"/>
          <p:cNvGrpSpPr/>
          <p:nvPr/>
        </p:nvGrpSpPr>
        <p:grpSpPr>
          <a:xfrm>
            <a:off x="5292080" y="4623789"/>
            <a:ext cx="3084924" cy="1829547"/>
            <a:chOff x="179512" y="4673683"/>
            <a:chExt cx="3084924" cy="1829547"/>
          </a:xfrm>
        </p:grpSpPr>
        <p:grpSp>
          <p:nvGrpSpPr>
            <p:cNvPr id="7" name="Groupe 27"/>
            <p:cNvGrpSpPr/>
            <p:nvPr/>
          </p:nvGrpSpPr>
          <p:grpSpPr>
            <a:xfrm>
              <a:off x="323528" y="4673683"/>
              <a:ext cx="2940908" cy="1829545"/>
              <a:chOff x="901700" y="3999565"/>
              <a:chExt cx="2704453" cy="1856770"/>
            </a:xfrm>
          </p:grpSpPr>
          <p:grpSp>
            <p:nvGrpSpPr>
              <p:cNvPr id="9" name="Groupe 25"/>
              <p:cNvGrpSpPr/>
              <p:nvPr/>
            </p:nvGrpSpPr>
            <p:grpSpPr>
              <a:xfrm>
                <a:off x="901700" y="3999565"/>
                <a:ext cx="2704453" cy="1856770"/>
                <a:chOff x="901700" y="3999565"/>
                <a:chExt cx="2704453" cy="1856770"/>
              </a:xfrm>
            </p:grpSpPr>
            <p:sp>
              <p:nvSpPr>
                <p:cNvPr id="17" name="Line 9"/>
                <p:cNvSpPr>
                  <a:spLocks noChangeShapeType="1"/>
                </p:cNvSpPr>
                <p:nvPr/>
              </p:nvSpPr>
              <p:spPr bwMode="auto">
                <a:xfrm>
                  <a:off x="901700" y="5108575"/>
                  <a:ext cx="2435225" cy="0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8" name="Line 10"/>
                <p:cNvSpPr>
                  <a:spLocks noChangeShapeType="1"/>
                </p:cNvSpPr>
                <p:nvPr/>
              </p:nvSpPr>
              <p:spPr bwMode="auto">
                <a:xfrm flipV="1">
                  <a:off x="2073275" y="4051790"/>
                  <a:ext cx="20356" cy="1056782"/>
                </a:xfrm>
                <a:prstGeom prst="line">
                  <a:avLst/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 type="triangle" w="med" len="med"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19" name="Arc 11"/>
                <p:cNvSpPr>
                  <a:spLocks/>
                </p:cNvSpPr>
                <p:nvPr/>
              </p:nvSpPr>
              <p:spPr bwMode="auto">
                <a:xfrm>
                  <a:off x="1803400" y="4837113"/>
                  <a:ext cx="541338" cy="274637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20 h 21820"/>
                    <a:gd name="T2" fmla="*/ 43200 w 43200"/>
                    <a:gd name="T3" fmla="*/ 21568 h 21820"/>
                    <a:gd name="T4" fmla="*/ 21600 w 43200"/>
                    <a:gd name="T5" fmla="*/ 21600 h 21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820" fill="none" extrusionOk="0">
                      <a:moveTo>
                        <a:pt x="1" y="21819"/>
                      </a:moveTo>
                      <a:cubicBezTo>
                        <a:pt x="0" y="21746"/>
                        <a:pt x="0" y="2167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16" y="-1"/>
                        <a:pt x="43182" y="9651"/>
                        <a:pt x="43199" y="21568"/>
                      </a:cubicBezTo>
                    </a:path>
                    <a:path w="43200" h="21820" stroke="0" extrusionOk="0">
                      <a:moveTo>
                        <a:pt x="1" y="21819"/>
                      </a:moveTo>
                      <a:cubicBezTo>
                        <a:pt x="0" y="21746"/>
                        <a:pt x="0" y="2167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16" y="-1"/>
                        <a:pt x="43182" y="9651"/>
                        <a:pt x="43199" y="2156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0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84488" y="4116388"/>
                  <a:ext cx="180975" cy="99536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1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2247900" y="3999565"/>
                  <a:ext cx="360363" cy="271463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fr-FR" sz="11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</a:rPr>
                    <a:t>W</a:t>
                  </a:r>
                  <a:endParaRPr kumimoji="0" lang="fr-FR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3" name="Line 15"/>
                <p:cNvSpPr>
                  <a:spLocks noChangeShapeType="1"/>
                </p:cNvSpPr>
                <p:nvPr/>
              </p:nvSpPr>
              <p:spPr bwMode="auto">
                <a:xfrm flipH="1" flipV="1">
                  <a:off x="1082675" y="4116388"/>
                  <a:ext cx="180975" cy="995362"/>
                </a:xfrm>
                <a:prstGeom prst="line">
                  <a:avLst/>
                </a:pr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4" name="Arc 16"/>
                <p:cNvSpPr>
                  <a:spLocks/>
                </p:cNvSpPr>
                <p:nvPr/>
              </p:nvSpPr>
              <p:spPr bwMode="auto">
                <a:xfrm flipV="1">
                  <a:off x="1262063" y="5095875"/>
                  <a:ext cx="541337" cy="276225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20 h 21820"/>
                    <a:gd name="T2" fmla="*/ 43200 w 43200"/>
                    <a:gd name="T3" fmla="*/ 21568 h 21820"/>
                    <a:gd name="T4" fmla="*/ 21600 w 43200"/>
                    <a:gd name="T5" fmla="*/ 21600 h 21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820" fill="none" extrusionOk="0">
                      <a:moveTo>
                        <a:pt x="1" y="21819"/>
                      </a:moveTo>
                      <a:cubicBezTo>
                        <a:pt x="0" y="21746"/>
                        <a:pt x="0" y="2167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16" y="-1"/>
                        <a:pt x="43182" y="9651"/>
                        <a:pt x="43199" y="21568"/>
                      </a:cubicBezTo>
                    </a:path>
                    <a:path w="43200" h="21820" stroke="0" extrusionOk="0">
                      <a:moveTo>
                        <a:pt x="1" y="21819"/>
                      </a:moveTo>
                      <a:cubicBezTo>
                        <a:pt x="0" y="21746"/>
                        <a:pt x="0" y="2167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16" y="-1"/>
                        <a:pt x="43182" y="9651"/>
                        <a:pt x="43199" y="2156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5" name="Text Box 17"/>
                <p:cNvSpPr txBox="1">
                  <a:spLocks noChangeArrowheads="1"/>
                </p:cNvSpPr>
                <p:nvPr/>
              </p:nvSpPr>
              <p:spPr bwMode="auto">
                <a:xfrm>
                  <a:off x="2226068" y="5586460"/>
                  <a:ext cx="1380085" cy="269875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solidFill>
                    <a:srgbClr val="000000"/>
                  </a:solidFill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ts val="1000"/>
                    </a:spcAft>
                    <a:buClrTx/>
                    <a:buSzTx/>
                    <a:buFontTx/>
                    <a:buNone/>
                    <a:tabLst/>
                  </a:pPr>
                  <a:r>
                    <a:rPr lang="fr-FR" dirty="0" smtClean="0">
                      <a:latin typeface="Times New Roman" pitchFamily="18" charset="0"/>
                      <a:sym typeface="Symbol" pitchFamily="18" charset="2"/>
                    </a:rPr>
                    <a:t>Stable  state</a:t>
                  </a:r>
                  <a:endParaRPr kumimoji="0" lang="fr-FR" sz="32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</a:endParaRPr>
                </a:p>
              </p:txBody>
            </p:sp>
            <p:sp>
              <p:nvSpPr>
                <p:cNvPr id="27" name="Arc 19"/>
                <p:cNvSpPr>
                  <a:spLocks/>
                </p:cNvSpPr>
                <p:nvPr/>
              </p:nvSpPr>
              <p:spPr bwMode="auto">
                <a:xfrm flipV="1">
                  <a:off x="2336800" y="5095874"/>
                  <a:ext cx="541338" cy="463550"/>
                </a:xfrm>
                <a:custGeom>
                  <a:avLst/>
                  <a:gdLst>
                    <a:gd name="G0" fmla="+- 21600 0 0"/>
                    <a:gd name="G1" fmla="+- 21600 0 0"/>
                    <a:gd name="G2" fmla="+- 21600 0 0"/>
                    <a:gd name="T0" fmla="*/ 1 w 43200"/>
                    <a:gd name="T1" fmla="*/ 21820 h 21820"/>
                    <a:gd name="T2" fmla="*/ 43200 w 43200"/>
                    <a:gd name="T3" fmla="*/ 21568 h 21820"/>
                    <a:gd name="T4" fmla="*/ 21600 w 43200"/>
                    <a:gd name="T5" fmla="*/ 21600 h 218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</a:cxnLst>
                  <a:rect l="0" t="0" r="r" b="b"/>
                  <a:pathLst>
                    <a:path w="43200" h="21820" fill="none" extrusionOk="0">
                      <a:moveTo>
                        <a:pt x="1" y="21819"/>
                      </a:moveTo>
                      <a:cubicBezTo>
                        <a:pt x="0" y="21746"/>
                        <a:pt x="0" y="2167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16" y="-1"/>
                        <a:pt x="43182" y="9651"/>
                        <a:pt x="43199" y="21568"/>
                      </a:cubicBezTo>
                    </a:path>
                    <a:path w="43200" h="21820" stroke="0" extrusionOk="0">
                      <a:moveTo>
                        <a:pt x="1" y="21819"/>
                      </a:moveTo>
                      <a:cubicBezTo>
                        <a:pt x="0" y="21746"/>
                        <a:pt x="0" y="21673"/>
                        <a:pt x="0" y="21600"/>
                      </a:cubicBezTo>
                      <a:cubicBezTo>
                        <a:pt x="0" y="9670"/>
                        <a:pt x="9670" y="0"/>
                        <a:pt x="21600" y="0"/>
                      </a:cubicBezTo>
                      <a:cubicBezTo>
                        <a:pt x="33516" y="-1"/>
                        <a:pt x="43182" y="9651"/>
                        <a:pt x="43199" y="21568"/>
                      </a:cubicBezTo>
                      <a:lnTo>
                        <a:pt x="21600" y="21600"/>
                      </a:lnTo>
                      <a:close/>
                    </a:path>
                  </a:pathLst>
                </a:custGeom>
                <a:noFill/>
                <a:ln w="28575">
                  <a:solidFill>
                    <a:srgbClr val="FF00FF"/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  <p:sp>
              <p:nvSpPr>
                <p:cNvPr id="28" name="Line 20"/>
                <p:cNvSpPr>
                  <a:spLocks noChangeShapeType="1"/>
                </p:cNvSpPr>
                <p:nvPr/>
              </p:nvSpPr>
              <p:spPr bwMode="auto">
                <a:xfrm>
                  <a:off x="2608263" y="5108575"/>
                  <a:ext cx="0" cy="274638"/>
                </a:xfrm>
                <a:prstGeom prst="line">
                  <a:avLst/>
                </a:prstGeom>
                <a:noFill/>
                <a:ln w="9525">
                  <a:solidFill>
                    <a:srgbClr val="FF0000"/>
                  </a:solidFill>
                  <a:prstDash val="sysDot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fr-FR"/>
                </a:p>
              </p:txBody>
            </p:sp>
          </p:grpSp>
          <p:sp>
            <p:nvSpPr>
              <p:cNvPr id="16" name="Line 20"/>
              <p:cNvSpPr>
                <a:spLocks noChangeShapeType="1"/>
              </p:cNvSpPr>
              <p:nvPr/>
            </p:nvSpPr>
            <p:spPr bwMode="auto">
              <a:xfrm>
                <a:off x="1571604" y="5072074"/>
                <a:ext cx="0" cy="27463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9" name="Text Box 17"/>
            <p:cNvSpPr txBox="1">
              <a:spLocks noChangeArrowheads="1"/>
            </p:cNvSpPr>
            <p:nvPr/>
          </p:nvSpPr>
          <p:spPr bwMode="auto">
            <a:xfrm>
              <a:off x="179512" y="6237312"/>
              <a:ext cx="1500748" cy="265918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1000"/>
                </a:spcAft>
                <a:buClrTx/>
                <a:buSzTx/>
                <a:buFontTx/>
                <a:buNone/>
                <a:tabLst/>
              </a:pPr>
              <a:r>
                <a:rPr lang="fr-FR" dirty="0" err="1" smtClean="0">
                  <a:latin typeface="Times New Roman" pitchFamily="18" charset="0"/>
                  <a:sym typeface="Symbol" pitchFamily="18" charset="2"/>
                </a:rPr>
                <a:t>Metastable</a:t>
              </a:r>
              <a:r>
                <a:rPr lang="fr-FR" dirty="0" smtClean="0">
                  <a:latin typeface="Times New Roman" pitchFamily="18" charset="0"/>
                  <a:sym typeface="Symbol" pitchFamily="18" charset="2"/>
                </a:rPr>
                <a:t> </a:t>
              </a:r>
              <a:endParaRPr kumimoji="0" lang="fr-FR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</a:endParaRPr>
            </a:p>
          </p:txBody>
        </p:sp>
      </p:grpSp>
      <p:sp>
        <p:nvSpPr>
          <p:cNvPr id="31" name="ZoneTexte 30"/>
          <p:cNvSpPr txBox="1"/>
          <p:nvPr/>
        </p:nvSpPr>
        <p:spPr>
          <a:xfrm>
            <a:off x="0" y="692696"/>
            <a:ext cx="874149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1-component </a:t>
            </a:r>
            <a:r>
              <a:rPr lang="en-US" sz="2400" dirty="0" smtClean="0"/>
              <a:t>=“real” order parameter :</a:t>
            </a:r>
          </a:p>
          <a:p>
            <a:r>
              <a:rPr lang="en-US" sz="2200" dirty="0" smtClean="0"/>
              <a:t>Ferroelectrics,  </a:t>
            </a:r>
            <a:r>
              <a:rPr lang="en-US" sz="2200" dirty="0" err="1" smtClean="0"/>
              <a:t>uniaxial</a:t>
            </a:r>
            <a:r>
              <a:rPr lang="en-US" sz="2200" dirty="0" smtClean="0"/>
              <a:t> </a:t>
            </a:r>
            <a:r>
              <a:rPr lang="en-US" sz="2200" dirty="0" err="1" smtClean="0"/>
              <a:t>easi</a:t>
            </a:r>
            <a:r>
              <a:rPr lang="en-US" sz="2200" dirty="0" smtClean="0"/>
              <a:t>-axis ferromagnets, lattice </a:t>
            </a:r>
            <a:r>
              <a:rPr lang="en-US" sz="2200" dirty="0" smtClean="0"/>
              <a:t>dimerizations</a:t>
            </a:r>
            <a:r>
              <a:rPr lang="en-US" sz="2200" dirty="0" smtClean="0"/>
              <a:t>.</a:t>
            </a:r>
            <a:endParaRPr lang="en-US" sz="2200" dirty="0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body" idx="1"/>
          </p:nvPr>
        </p:nvSpPr>
        <p:spPr>
          <a:xfrm>
            <a:off x="179388" y="2924175"/>
            <a:ext cx="8785225" cy="37433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1000" dirty="0" smtClean="0">
                <a:ea typeface="굴림" charset="-127"/>
              </a:rPr>
              <a:t>   </a:t>
            </a:r>
            <a:r>
              <a:rPr lang="en-US" altLang="ko-KR" sz="2400" dirty="0" smtClean="0">
                <a:ea typeface="굴림" charset="-127"/>
              </a:rPr>
              <a:t>Various scenarios : 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chemeClr val="accent2"/>
                </a:solidFill>
                <a:ea typeface="굴림" charset="-127"/>
              </a:rPr>
              <a:t>Compensation by the gapless mode	</a:t>
            </a:r>
            <a:r>
              <a:rPr lang="en-US" altLang="ko-KR" sz="2400" i="1" dirty="0" err="1" smtClean="0">
                <a:solidFill>
                  <a:schemeClr val="accent2"/>
                </a:solidFill>
                <a:ea typeface="굴림" charset="-127"/>
              </a:rPr>
              <a:t>S.B.</a:t>
            </a:r>
            <a:r>
              <a:rPr lang="en-US" altLang="ko-KR" sz="2400" i="1" dirty="0" smtClean="0">
                <a:solidFill>
                  <a:schemeClr val="accent2"/>
                </a:solidFill>
                <a:ea typeface="굴림" charset="-127"/>
              </a:rPr>
              <a:t> 1980, 2000's</a:t>
            </a:r>
            <a:endParaRPr lang="en-US" altLang="ko-KR" sz="2400" dirty="0" smtClean="0">
              <a:solidFill>
                <a:schemeClr val="accent2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chemeClr val="hlink"/>
                </a:solidFill>
                <a:ea typeface="굴림" charset="-127"/>
              </a:rPr>
              <a:t>Aggregation into domain walls versus their melting by thermal </a:t>
            </a:r>
            <a:r>
              <a:rPr lang="en-US" altLang="ko-KR" sz="2400" dirty="0" err="1" smtClean="0">
                <a:solidFill>
                  <a:schemeClr val="hlink"/>
                </a:solidFill>
                <a:ea typeface="굴림" charset="-127"/>
              </a:rPr>
              <a:t>deconfinement</a:t>
            </a:r>
            <a:r>
              <a:rPr lang="en-US" altLang="ko-KR" sz="2400" dirty="0" smtClean="0">
                <a:solidFill>
                  <a:schemeClr val="hlink"/>
                </a:solidFill>
                <a:ea typeface="굴림" charset="-127"/>
              </a:rPr>
              <a:t> or long rage Coulomb forces</a:t>
            </a:r>
            <a:endParaRPr lang="en-US" altLang="ko-KR" sz="2400" i="1" dirty="0" smtClean="0">
              <a:solidFill>
                <a:schemeClr val="hlink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400" i="1" dirty="0" smtClean="0">
                <a:solidFill>
                  <a:schemeClr val="hlink"/>
                </a:solidFill>
                <a:ea typeface="굴림" charset="-127"/>
              </a:rPr>
              <a:t>	</a:t>
            </a:r>
            <a:r>
              <a:rPr lang="en-US" altLang="ko-KR" sz="2400" i="1" dirty="0" err="1" smtClean="0">
                <a:solidFill>
                  <a:schemeClr val="hlink"/>
                </a:solidFill>
                <a:ea typeface="굴림" charset="-127"/>
              </a:rPr>
              <a:t>S.B.</a:t>
            </a:r>
            <a:r>
              <a:rPr lang="en-US" altLang="ko-KR" sz="2400" i="1" dirty="0" smtClean="0">
                <a:solidFill>
                  <a:schemeClr val="hlink"/>
                </a:solidFill>
                <a:ea typeface="굴림" charset="-127"/>
              </a:rPr>
              <a:t> &amp; </a:t>
            </a:r>
            <a:r>
              <a:rPr lang="en-US" altLang="ko-KR" sz="2400" i="1" dirty="0" err="1" smtClean="0">
                <a:solidFill>
                  <a:schemeClr val="hlink"/>
                </a:solidFill>
                <a:ea typeface="굴림" charset="-127"/>
              </a:rPr>
              <a:t>T.Bohr</a:t>
            </a:r>
            <a:r>
              <a:rPr lang="en-US" altLang="ko-KR" sz="2400" i="1" dirty="0" smtClean="0">
                <a:solidFill>
                  <a:schemeClr val="hlink"/>
                </a:solidFill>
                <a:ea typeface="굴림" charset="-127"/>
              </a:rPr>
              <a:t> 1983, S. </a:t>
            </a:r>
            <a:r>
              <a:rPr lang="en-US" altLang="ko-KR" sz="2400" i="1" dirty="0" err="1" smtClean="0">
                <a:solidFill>
                  <a:schemeClr val="hlink"/>
                </a:solidFill>
                <a:ea typeface="굴림" charset="-127"/>
              </a:rPr>
              <a:t>Teber</a:t>
            </a:r>
            <a:r>
              <a:rPr lang="en-US" altLang="ko-KR" sz="2400" i="1" dirty="0" smtClean="0">
                <a:solidFill>
                  <a:schemeClr val="hlink"/>
                </a:solidFill>
                <a:ea typeface="굴림" charset="-127"/>
              </a:rPr>
              <a:t> 2001</a:t>
            </a:r>
            <a:endParaRPr lang="en-US" altLang="ko-KR" sz="2400" dirty="0" smtClean="0">
              <a:solidFill>
                <a:schemeClr val="hlink"/>
              </a:solidFill>
              <a:ea typeface="굴림" charset="-127"/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003300"/>
                </a:solidFill>
                <a:ea typeface="굴림" charset="-127"/>
              </a:rPr>
              <a:t>Coupling to structural defects in polymers.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990000"/>
                </a:solidFill>
                <a:ea typeface="굴림" charset="-127"/>
              </a:rPr>
              <a:t>Binding to kink-</a:t>
            </a:r>
            <a:r>
              <a:rPr lang="en-US" altLang="ko-KR" sz="2400" dirty="0" err="1" smtClean="0">
                <a:solidFill>
                  <a:srgbClr val="990000"/>
                </a:solidFill>
                <a:ea typeface="굴림" charset="-127"/>
              </a:rPr>
              <a:t>antikink</a:t>
            </a:r>
            <a:r>
              <a:rPr lang="en-US" altLang="ko-KR" sz="2400" dirty="0" smtClean="0">
                <a:solidFill>
                  <a:srgbClr val="990000"/>
                </a:solidFill>
                <a:ea typeface="굴림" charset="-127"/>
              </a:rPr>
              <a:t> pairs,  origin of </a:t>
            </a:r>
            <a:r>
              <a:rPr lang="en-US" altLang="ko-KR" sz="2400" dirty="0" err="1" smtClean="0">
                <a:solidFill>
                  <a:srgbClr val="990000"/>
                </a:solidFill>
                <a:ea typeface="굴림" charset="-127"/>
              </a:rPr>
              <a:t>bipolarons</a:t>
            </a:r>
            <a:r>
              <a:rPr lang="en-US" altLang="ko-KR" sz="2400" dirty="0" smtClean="0">
                <a:solidFill>
                  <a:srgbClr val="990000"/>
                </a:solidFill>
                <a:ea typeface="굴림" charset="-127"/>
              </a:rPr>
              <a:t>. </a:t>
            </a:r>
          </a:p>
          <a:p>
            <a:pPr eaLnBrk="1" hangingPunct="1">
              <a:lnSpc>
                <a:spcPct val="80000"/>
              </a:lnSpc>
              <a:buFont typeface="Arial" charset="0"/>
              <a:buNone/>
            </a:pPr>
            <a:r>
              <a:rPr lang="en-US" altLang="ko-KR" sz="2400" i="1" dirty="0" smtClean="0">
                <a:solidFill>
                  <a:srgbClr val="990000"/>
                </a:solidFill>
                <a:ea typeface="굴림" charset="-127"/>
              </a:rPr>
              <a:t>	</a:t>
            </a:r>
            <a:r>
              <a:rPr lang="en-US" altLang="ko-KR" sz="2400" i="1" dirty="0" err="1" smtClean="0">
                <a:solidFill>
                  <a:srgbClr val="990000"/>
                </a:solidFill>
                <a:ea typeface="굴림" charset="-127"/>
              </a:rPr>
              <a:t>S.B.</a:t>
            </a:r>
            <a:r>
              <a:rPr lang="en-US" altLang="ko-KR" sz="2400" i="1" dirty="0" smtClean="0">
                <a:solidFill>
                  <a:srgbClr val="990000"/>
                </a:solidFill>
                <a:ea typeface="굴림" charset="-127"/>
              </a:rPr>
              <a:t> &amp; </a:t>
            </a:r>
            <a:r>
              <a:rPr lang="en-US" altLang="ko-KR" sz="2400" i="1" dirty="0" err="1" smtClean="0">
                <a:solidFill>
                  <a:srgbClr val="990000"/>
                </a:solidFill>
                <a:ea typeface="굴림" charset="-127"/>
              </a:rPr>
              <a:t>N.Kirova</a:t>
            </a:r>
            <a:r>
              <a:rPr lang="en-US" altLang="ko-KR" sz="2400" dirty="0" smtClean="0">
                <a:solidFill>
                  <a:srgbClr val="990000"/>
                </a:solidFill>
                <a:ea typeface="굴림" charset="-127"/>
              </a:rPr>
              <a:t>,</a:t>
            </a:r>
            <a:r>
              <a:rPr lang="en-US" altLang="ko-KR" sz="2400" i="1" dirty="0" smtClean="0">
                <a:solidFill>
                  <a:srgbClr val="990000"/>
                </a:solidFill>
                <a:ea typeface="굴림" charset="-127"/>
              </a:rPr>
              <a:t> 1981- 90’s</a:t>
            </a:r>
          </a:p>
          <a:p>
            <a:pPr eaLnBrk="1" hangingPunct="1">
              <a:lnSpc>
                <a:spcPct val="80000"/>
              </a:lnSpc>
            </a:pPr>
            <a:r>
              <a:rPr lang="en-US" altLang="ko-KR" sz="2400" dirty="0" smtClean="0">
                <a:solidFill>
                  <a:srgbClr val="CC3300"/>
                </a:solidFill>
                <a:ea typeface="굴림" charset="-127"/>
              </a:rPr>
              <a:t>Topological binding to gapless degrees of freedom</a:t>
            </a:r>
            <a:endParaRPr lang="en-US" altLang="ko-KR" sz="2400" i="1" dirty="0" smtClean="0">
              <a:solidFill>
                <a:srgbClr val="CC3300"/>
              </a:solidFill>
              <a:ea typeface="굴림" charset="-127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0" y="0"/>
            <a:ext cx="914400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>
                <a:solidFill>
                  <a:srgbClr val="CC0000"/>
                </a:solidFill>
                <a:ea typeface="굴림" charset="-127"/>
              </a:rPr>
              <a:t>Can the solitons cross the boarder to the higher D world ?</a:t>
            </a:r>
            <a:r>
              <a:rPr lang="en-US" altLang="ko-KR" sz="2400" i="1">
                <a:solidFill>
                  <a:srgbClr val="CC0000"/>
                </a:solidFill>
                <a:ea typeface="굴림" charset="-127"/>
              </a:rPr>
              <a:t/>
            </a:r>
            <a:br>
              <a:rPr lang="en-US" altLang="ko-KR" sz="2400" i="1">
                <a:solidFill>
                  <a:srgbClr val="CC0000"/>
                </a:solidFill>
                <a:ea typeface="굴림" charset="-127"/>
              </a:rPr>
            </a:br>
            <a:r>
              <a:rPr lang="en-US" altLang="ko-KR" sz="2400" i="1">
                <a:solidFill>
                  <a:srgbClr val="CC0000"/>
                </a:solidFill>
                <a:ea typeface="굴림" charset="-127"/>
              </a:rPr>
              <a:t>Are  they allowed to bring their anomalies like </a:t>
            </a:r>
            <a:br>
              <a:rPr lang="en-US" altLang="ko-KR" sz="2400" i="1">
                <a:solidFill>
                  <a:srgbClr val="CC0000"/>
                </a:solidFill>
                <a:ea typeface="굴림" charset="-127"/>
              </a:rPr>
            </a:br>
            <a:r>
              <a:rPr lang="en-US" altLang="ko-KR" sz="2400" i="1">
                <a:solidFill>
                  <a:srgbClr val="CC0000"/>
                </a:solidFill>
                <a:ea typeface="굴림" charset="-127"/>
              </a:rPr>
              <a:t>spin-charge separation or mid-gap states?</a:t>
            </a:r>
            <a:r>
              <a:rPr lang="en-US" altLang="ko-KR" sz="2400" b="1">
                <a:solidFill>
                  <a:srgbClr val="CC0000"/>
                </a:solidFill>
                <a:ea typeface="굴림" charset="-127"/>
              </a:rPr>
              <a:t/>
            </a:r>
            <a:br>
              <a:rPr lang="en-US" altLang="ko-KR" sz="2400" b="1">
                <a:solidFill>
                  <a:srgbClr val="CC0000"/>
                </a:solidFill>
                <a:ea typeface="굴림" charset="-127"/>
              </a:rPr>
            </a:br>
            <a:r>
              <a:rPr lang="en-US" altLang="ko-KR" sz="2400" b="1">
                <a:solidFill>
                  <a:schemeClr val="tx2"/>
                </a:solidFill>
                <a:ea typeface="굴림" charset="-127"/>
              </a:rPr>
              <a:t>Password : </a:t>
            </a:r>
            <a:r>
              <a:rPr lang="en-US" altLang="ko-KR" sz="2400" b="1" i="1">
                <a:solidFill>
                  <a:schemeClr val="tx2"/>
                </a:solidFill>
                <a:ea typeface="굴림" charset="-127"/>
              </a:rPr>
              <a:t>confinement.</a:t>
            </a:r>
            <a:r>
              <a:rPr lang="en-US" altLang="ko-KR" sz="2400">
                <a:solidFill>
                  <a:schemeClr val="tx2"/>
                </a:solidFill>
                <a:ea typeface="굴림" charset="-127"/>
              </a:rPr>
              <a:t/>
            </a:r>
            <a:br>
              <a:rPr lang="en-US" altLang="ko-KR" sz="2400">
                <a:solidFill>
                  <a:schemeClr val="tx2"/>
                </a:solidFill>
                <a:ea typeface="굴림" charset="-127"/>
              </a:rPr>
            </a:br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As topological objects connecting  degenerate vacuums,</a:t>
            </a:r>
            <a:br>
              <a:rPr lang="en-US" altLang="ko-KR" sz="2400">
                <a:solidFill>
                  <a:srgbClr val="990000"/>
                </a:solidFill>
                <a:ea typeface="굴림" charset="-127"/>
              </a:rPr>
            </a:br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solitons acquire an infinite energy unless they </a:t>
            </a:r>
            <a:br>
              <a:rPr lang="en-US" altLang="ko-KR" sz="2400">
                <a:solidFill>
                  <a:srgbClr val="990000"/>
                </a:solidFill>
                <a:ea typeface="굴림" charset="-127"/>
              </a:rPr>
            </a:br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reduce or compensate their topological charges.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9"/>
          <p:cNvGrpSpPr/>
          <p:nvPr/>
        </p:nvGrpSpPr>
        <p:grpSpPr>
          <a:xfrm>
            <a:off x="285750" y="908720"/>
            <a:ext cx="8643938" cy="2448272"/>
            <a:chOff x="285750" y="1428750"/>
            <a:chExt cx="8643938" cy="2819400"/>
          </a:xfrm>
        </p:grpSpPr>
        <p:pic>
          <p:nvPicPr>
            <p:cNvPr id="22" name="그림 21" descr="4.jpg"/>
            <p:cNvPicPr>
              <a:picLocks noChangeAspect="1"/>
            </p:cNvPicPr>
            <p:nvPr/>
          </p:nvPicPr>
          <p:blipFill>
            <a:blip r:embed="rId3" cstate="print"/>
            <a:srcRect t="2972"/>
            <a:stretch>
              <a:fillRect/>
            </a:stretch>
          </p:blipFill>
          <p:spPr bwMode="auto">
            <a:xfrm>
              <a:off x="285750" y="1500188"/>
              <a:ext cx="8643938" cy="23304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그림 24" descr="4.jpg"/>
            <p:cNvPicPr>
              <a:picLocks noChangeAspect="1"/>
            </p:cNvPicPr>
            <p:nvPr/>
          </p:nvPicPr>
          <p:blipFill>
            <a:blip r:embed="rId3" cstate="print"/>
            <a:srcRect t="32712" b="28627"/>
            <a:stretch>
              <a:fillRect/>
            </a:stretch>
          </p:blipFill>
          <p:spPr bwMode="auto">
            <a:xfrm>
              <a:off x="285750" y="2214563"/>
              <a:ext cx="8643938" cy="9286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5" name="모서리가 둥근 직사각형 34"/>
            <p:cNvSpPr/>
            <p:nvPr/>
          </p:nvSpPr>
          <p:spPr>
            <a:xfrm>
              <a:off x="2786063" y="1428750"/>
              <a:ext cx="4000500" cy="2428875"/>
            </a:xfrm>
            <a:prstGeom prst="roundRect">
              <a:avLst/>
            </a:prstGeom>
            <a:solidFill>
              <a:schemeClr val="accent2">
                <a:lumMod val="20000"/>
                <a:lumOff val="80000"/>
                <a:alpha val="37000"/>
              </a:schemeClr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ko-KR" altLang="en-US" dirty="0">
                <a:solidFill>
                  <a:srgbClr val="FF0000"/>
                </a:solidFill>
              </a:endParaRPr>
            </a:p>
          </p:txBody>
        </p:sp>
        <p:grpSp>
          <p:nvGrpSpPr>
            <p:cNvPr id="3" name="그룹 37"/>
            <p:cNvGrpSpPr>
              <a:grpSpLocks/>
            </p:cNvGrpSpPr>
            <p:nvPr/>
          </p:nvGrpSpPr>
          <p:grpSpPr bwMode="auto">
            <a:xfrm>
              <a:off x="285750" y="1428750"/>
              <a:ext cx="8572500" cy="2819400"/>
              <a:chOff x="285720" y="1428736"/>
              <a:chExt cx="8572560" cy="2819119"/>
            </a:xfrm>
          </p:grpSpPr>
          <p:sp>
            <p:nvSpPr>
              <p:cNvPr id="9232" name="TextBox 30"/>
              <p:cNvSpPr txBox="1">
                <a:spLocks noChangeArrowheads="1"/>
              </p:cNvSpPr>
              <p:nvPr/>
            </p:nvSpPr>
            <p:spPr bwMode="auto">
              <a:xfrm>
                <a:off x="428596" y="3786190"/>
                <a:ext cx="145424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0000FF"/>
                    </a:solidFill>
                  </a:rPr>
                  <a:t>In-phase</a:t>
                </a:r>
                <a:endParaRPr lang="ko-KR" altLang="en-US" sz="2400" b="1">
                  <a:solidFill>
                    <a:srgbClr val="0000FF"/>
                  </a:solidFill>
                </a:endParaRPr>
              </a:p>
            </p:txBody>
          </p:sp>
          <p:sp>
            <p:nvSpPr>
              <p:cNvPr id="33" name="모서리가 둥근 직사각형 32"/>
              <p:cNvSpPr/>
              <p:nvPr/>
            </p:nvSpPr>
            <p:spPr>
              <a:xfrm>
                <a:off x="7429520" y="1428736"/>
                <a:ext cx="1357323" cy="2428633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34" name="모서리가 둥근 직사각형 33"/>
              <p:cNvSpPr/>
              <p:nvPr/>
            </p:nvSpPr>
            <p:spPr>
              <a:xfrm>
                <a:off x="285720" y="1428736"/>
                <a:ext cx="1785951" cy="2428633"/>
              </a:xfrm>
              <a:prstGeom prst="roundRect">
                <a:avLst/>
              </a:prstGeom>
              <a:noFill/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ko-KR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9235" name="TextBox 35"/>
              <p:cNvSpPr txBox="1">
                <a:spLocks noChangeArrowheads="1"/>
              </p:cNvSpPr>
              <p:nvPr/>
            </p:nvSpPr>
            <p:spPr bwMode="auto">
              <a:xfrm>
                <a:off x="7404036" y="3786190"/>
                <a:ext cx="1454244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altLang="ko-KR" sz="2400" b="1" dirty="0">
                    <a:solidFill>
                      <a:srgbClr val="0000FF"/>
                    </a:solidFill>
                  </a:rPr>
                  <a:t>In-phase</a:t>
                </a:r>
                <a:endParaRPr lang="ko-KR" altLang="en-US" sz="2400" b="1">
                  <a:solidFill>
                    <a:srgbClr val="0000FF"/>
                  </a:solidFill>
                </a:endParaRPr>
              </a:p>
            </p:txBody>
          </p:sp>
        </p:grpSp>
        <p:sp>
          <p:nvSpPr>
            <p:cNvPr id="37" name="TextBox 36"/>
            <p:cNvSpPr txBox="1">
              <a:spLocks noChangeArrowheads="1"/>
            </p:cNvSpPr>
            <p:nvPr/>
          </p:nvSpPr>
          <p:spPr bwMode="auto">
            <a:xfrm>
              <a:off x="3786188" y="3786188"/>
              <a:ext cx="2108200" cy="4619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400" b="1" dirty="0">
                  <a:solidFill>
                    <a:srgbClr val="FF0000"/>
                  </a:solidFill>
                </a:rPr>
                <a:t>Out of phase</a:t>
              </a:r>
              <a:endParaRPr lang="ko-KR" altLang="en-US" sz="2400" b="1">
                <a:solidFill>
                  <a:srgbClr val="FF0000"/>
                </a:solidFill>
              </a:endParaRPr>
            </a:p>
          </p:txBody>
        </p:sp>
      </p:grpSp>
      <p:sp>
        <p:nvSpPr>
          <p:cNvPr id="9230" name="TextBox 6"/>
          <p:cNvSpPr txBox="1">
            <a:spLocks noChangeArrowheads="1"/>
          </p:cNvSpPr>
          <p:nvPr/>
        </p:nvSpPr>
        <p:spPr bwMode="auto">
          <a:xfrm>
            <a:off x="35496" y="3794264"/>
            <a:ext cx="8969741" cy="1938992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CC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2400" dirty="0" smtClean="0">
                <a:solidFill>
                  <a:srgbClr val="000000"/>
                </a:solidFill>
              </a:rPr>
              <a:t>Interaction of chains brings confinement of solitons into pairs.</a:t>
            </a:r>
          </a:p>
          <a:p>
            <a:r>
              <a:rPr lang="en-US" altLang="ko-KR" sz="2400" dirty="0" smtClean="0">
                <a:solidFill>
                  <a:srgbClr val="000000"/>
                </a:solidFill>
              </a:rPr>
              <a:t>In-between the kinks, the interchain correlation is broken, </a:t>
            </a:r>
          </a:p>
          <a:p>
            <a:r>
              <a:rPr lang="en-US" altLang="ko-KR" sz="2400" dirty="0" smtClean="0">
                <a:solidFill>
                  <a:srgbClr val="000000"/>
                </a:solidFill>
              </a:rPr>
              <a:t>hence the  confinement energy W</a:t>
            </a:r>
            <a:r>
              <a:rPr lang="en-US" altLang="ko-KR" sz="2400" baseline="-25000" dirty="0" smtClean="0">
                <a:solidFill>
                  <a:srgbClr val="000000"/>
                </a:solidFill>
              </a:rPr>
              <a:t>cnf</a:t>
            </a:r>
            <a:r>
              <a:rPr lang="en-US" altLang="ko-KR" sz="2400" dirty="0" smtClean="0">
                <a:solidFill>
                  <a:srgbClr val="000000"/>
                </a:solidFill>
              </a:rPr>
              <a:t> = F|x|; 		</a:t>
            </a:r>
          </a:p>
          <a:p>
            <a:r>
              <a:rPr lang="en-US" altLang="ko-KR" sz="2400" dirty="0" smtClean="0">
                <a:solidFill>
                  <a:srgbClr val="C00000"/>
                </a:solidFill>
              </a:rPr>
              <a:t>The confinement force F&gt;0 is additive to the electric field E,  hence erasable :	W</a:t>
            </a:r>
            <a:r>
              <a:rPr lang="en-US" altLang="ko-KR" sz="2400" baseline="-25000" dirty="0" smtClean="0">
                <a:solidFill>
                  <a:srgbClr val="C00000"/>
                </a:solidFill>
              </a:rPr>
              <a:t>cnf</a:t>
            </a:r>
            <a:r>
              <a:rPr lang="en-US" altLang="ko-KR" sz="2400" dirty="0" smtClean="0">
                <a:solidFill>
                  <a:srgbClr val="C00000"/>
                </a:solidFill>
              </a:rPr>
              <a:t> + W</a:t>
            </a:r>
            <a:r>
              <a:rPr lang="en-US" altLang="ko-KR" sz="2400" baseline="-25000" dirty="0" smtClean="0">
                <a:solidFill>
                  <a:srgbClr val="C00000"/>
                </a:solidFill>
              </a:rPr>
              <a:t>E</a:t>
            </a:r>
            <a:r>
              <a:rPr lang="en-US" altLang="ko-KR" sz="2400" dirty="0" smtClean="0">
                <a:solidFill>
                  <a:srgbClr val="C00000"/>
                </a:solidFill>
              </a:rPr>
              <a:t> = F|x|-</a:t>
            </a:r>
            <a:r>
              <a:rPr lang="en-US" altLang="ko-KR" sz="2400" dirty="0" err="1" smtClean="0">
                <a:solidFill>
                  <a:srgbClr val="C00000"/>
                </a:solidFill>
              </a:rPr>
              <a:t>Ex,F</a:t>
            </a:r>
            <a:r>
              <a:rPr lang="en-US" altLang="ko-KR" sz="2400" dirty="0" smtClean="0">
                <a:solidFill>
                  <a:srgbClr val="C00000"/>
                </a:solidFill>
              </a:rPr>
              <a:t>  </a:t>
            </a:r>
            <a:r>
              <a:rPr lang="en-US" altLang="ko-KR" sz="2400" dirty="0" smtClean="0">
                <a:solidFill>
                  <a:srgbClr val="C00000"/>
                </a:solidFill>
                <a:sym typeface="Wingdings" pitchFamily="2" charset="2"/>
              </a:rPr>
              <a:t></a:t>
            </a:r>
            <a:r>
              <a:rPr lang="en-US" altLang="ko-KR" sz="2400" dirty="0" smtClean="0">
                <a:solidFill>
                  <a:srgbClr val="C00000"/>
                </a:solidFill>
              </a:rPr>
              <a:t> G=F-E </a:t>
            </a:r>
            <a:endParaRPr lang="ko-KR" altLang="en-US" sz="2400" dirty="0">
              <a:solidFill>
                <a:srgbClr val="C0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395536" y="116632"/>
            <a:ext cx="23471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b="1" dirty="0" smtClean="0">
                <a:solidFill>
                  <a:srgbClr val="EF47DB"/>
                </a:solidFill>
              </a:rPr>
              <a:t>(CH)x – 3D phase</a:t>
            </a:r>
            <a:endParaRPr lang="fr-FR" sz="2400" b="1" dirty="0">
              <a:solidFill>
                <a:srgbClr val="EF47DB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0" y="0"/>
            <a:ext cx="9185275" cy="3441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/>
            <a:r>
              <a:rPr lang="en-US" altLang="ko-KR" sz="2000" dirty="0">
                <a:ea typeface="굴림" charset="-127"/>
              </a:rPr>
              <a:t>FINITE TEMPERATURE, ENSEMBLES OF SOLITONS, </a:t>
            </a:r>
            <a:br>
              <a:rPr lang="en-US" altLang="ko-KR" sz="2000" dirty="0">
                <a:ea typeface="굴림" charset="-127"/>
              </a:rPr>
            </a:br>
            <a:r>
              <a:rPr lang="en-US" altLang="ko-KR" sz="2000" dirty="0">
                <a:ea typeface="굴림" charset="-127"/>
              </a:rPr>
              <a:t>PHASE TRANSITIONS OF CONFINEMENT AND AGGREGATION.</a:t>
            </a:r>
          </a:p>
          <a:p>
            <a:pPr marL="342900" indent="-342900" algn="ctr"/>
            <a:r>
              <a:rPr lang="en-US" altLang="ko-KR" sz="2000" dirty="0">
                <a:ea typeface="굴림" charset="-127"/>
              </a:rPr>
              <a:t>DISCRETE 	SYMMETRY only.</a:t>
            </a:r>
          </a:p>
          <a:p>
            <a:pPr marL="342900" indent="-342900"/>
            <a:r>
              <a:rPr lang="en-US" altLang="ko-KR" sz="2200" dirty="0">
                <a:solidFill>
                  <a:schemeClr val="accent2"/>
                </a:solidFill>
                <a:ea typeface="굴림" charset="-127"/>
              </a:rPr>
              <a:t>Fatal effect upon kinks: global lifting of degeneracy, hence confinement.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Nontrivial but still spectacular: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local lifting in the state with long range order.</a:t>
            </a:r>
          </a:p>
          <a:p>
            <a:pPr marL="342900" indent="-342900"/>
            <a:r>
              <a:rPr lang="en-US" altLang="ko-KR" sz="2200" dirty="0" err="1">
                <a:ea typeface="굴림" charset="-127"/>
              </a:rPr>
              <a:t>Interchain</a:t>
            </a:r>
            <a:r>
              <a:rPr lang="en-US" altLang="ko-KR" sz="2200" dirty="0">
                <a:ea typeface="굴림" charset="-127"/>
              </a:rPr>
              <a:t> coupling of the order parameter.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Two competing effects: 	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Binding of kinks into pairs at  T&lt;</a:t>
            </a:r>
            <a:r>
              <a:rPr lang="en-US" altLang="ko-KR" sz="2200" dirty="0" err="1">
                <a:ea typeface="굴림" charset="-127"/>
              </a:rPr>
              <a:t>T</a:t>
            </a:r>
            <a:r>
              <a:rPr lang="en-US" altLang="ko-KR" sz="2200" baseline="-25000" dirty="0" err="1">
                <a:ea typeface="굴림" charset="-127"/>
              </a:rPr>
              <a:t>c</a:t>
            </a:r>
            <a:r>
              <a:rPr lang="en-US" altLang="ko-KR" sz="2200" dirty="0">
                <a:ea typeface="굴림" charset="-127"/>
              </a:rPr>
              <a:t>; </a:t>
            </a:r>
          </a:p>
          <a:p>
            <a:pPr marL="342900" indent="-342900"/>
            <a:r>
              <a:rPr lang="en-US" altLang="ko-KR" sz="2200" dirty="0">
                <a:ea typeface="굴림" charset="-127"/>
              </a:rPr>
              <a:t>Aggregation into macroscopic domain walls at T&lt;T</a:t>
            </a:r>
            <a:r>
              <a:rPr lang="en-US" altLang="ko-KR" sz="2200" baseline="-25000" dirty="0">
                <a:ea typeface="굴림" charset="-127"/>
              </a:rPr>
              <a:t>0</a:t>
            </a:r>
            <a:r>
              <a:rPr lang="en-US" altLang="ko-KR" sz="2200" dirty="0">
                <a:ea typeface="굴림" charset="-127"/>
              </a:rPr>
              <a:t>&lt;</a:t>
            </a:r>
            <a:r>
              <a:rPr lang="en-US" altLang="ko-KR" sz="2200" dirty="0" err="1">
                <a:ea typeface="굴림" charset="-127"/>
              </a:rPr>
              <a:t>T</a:t>
            </a:r>
            <a:r>
              <a:rPr lang="en-US" altLang="ko-KR" sz="2200" baseline="-25000" dirty="0" err="1">
                <a:ea typeface="굴림" charset="-127"/>
              </a:rPr>
              <a:t>c</a:t>
            </a:r>
            <a:r>
              <a:rPr lang="en-US" altLang="ko-KR" sz="2200" dirty="0">
                <a:ea typeface="굴림" charset="-127"/>
              </a:rPr>
              <a:t>.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250825" y="3519488"/>
            <a:ext cx="2971800" cy="2501900"/>
            <a:chOff x="158" y="2069"/>
            <a:chExt cx="1872" cy="1939"/>
          </a:xfrm>
        </p:grpSpPr>
        <p:pic>
          <p:nvPicPr>
            <p:cNvPr id="20489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" y="2069"/>
              <a:ext cx="1644" cy="9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90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158" y="2976"/>
              <a:ext cx="1872" cy="1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5003800" y="3536950"/>
            <a:ext cx="3435350" cy="2497138"/>
            <a:chOff x="3152" y="2069"/>
            <a:chExt cx="2164" cy="1982"/>
          </a:xfrm>
        </p:grpSpPr>
        <p:pic>
          <p:nvPicPr>
            <p:cNvPr id="20487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52" y="2069"/>
              <a:ext cx="2136" cy="9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488" name="Picture 8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288" y="3067"/>
              <a:ext cx="2028" cy="9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250825" y="6092825"/>
            <a:ext cx="8836025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ea typeface="굴림" charset="-127"/>
              </a:rPr>
              <a:t>Solution for a statistical model</a:t>
            </a:r>
            <a:r>
              <a:rPr lang="en-US" altLang="ko-KR" sz="2000" i="1" dirty="0">
                <a:ea typeface="굴림" charset="-127"/>
              </a:rPr>
              <a:t> </a:t>
            </a:r>
            <a:r>
              <a:rPr lang="en-US" altLang="ko-KR" sz="2000" i="1" dirty="0" err="1">
                <a:ea typeface="굴림" charset="-127"/>
              </a:rPr>
              <a:t>T.Bohr</a:t>
            </a:r>
            <a:r>
              <a:rPr lang="en-US" altLang="ko-KR" sz="2000" i="1" dirty="0">
                <a:ea typeface="굴림" charset="-127"/>
              </a:rPr>
              <a:t> and </a:t>
            </a:r>
            <a:r>
              <a:rPr lang="en-US" altLang="ko-KR" sz="2000" i="1" dirty="0" err="1">
                <a:ea typeface="굴림" charset="-127"/>
              </a:rPr>
              <a:t>S.B.</a:t>
            </a:r>
            <a:r>
              <a:rPr lang="en-US" altLang="ko-KR" sz="2000" i="1" dirty="0">
                <a:ea typeface="굴림" charset="-127"/>
              </a:rPr>
              <a:t> 1983, </a:t>
            </a:r>
            <a:r>
              <a:rPr lang="en-US" altLang="ko-KR" sz="2000" i="1" dirty="0" err="1">
                <a:ea typeface="굴림" charset="-127"/>
              </a:rPr>
              <a:t>S.Teber</a:t>
            </a:r>
            <a:r>
              <a:rPr lang="en-US" altLang="ko-KR" sz="2000" i="1" dirty="0">
                <a:ea typeface="굴림" charset="-127"/>
              </a:rPr>
              <a:t> et al </a:t>
            </a:r>
            <a:r>
              <a:rPr lang="en-US" altLang="ko-KR" sz="2000" i="1" dirty="0" smtClean="0">
                <a:ea typeface="굴림" charset="-127"/>
              </a:rPr>
              <a:t>2000’s</a:t>
            </a:r>
            <a:endParaRPr lang="en-US" altLang="ko-KR" sz="2000" i="1" dirty="0">
              <a:ea typeface="굴림" charset="-127"/>
            </a:endParaRPr>
          </a:p>
        </p:txBody>
      </p:sp>
      <p:pic>
        <p:nvPicPr>
          <p:cNvPr id="20486" name="Picture 10"/>
          <p:cNvPicPr>
            <a:picLocks noChangeAspect="1" noChangeArrowheads="1"/>
          </p:cNvPicPr>
          <p:nvPr/>
        </p:nvPicPr>
        <p:blipFill>
          <a:blip r:embed="rId7" cstate="print">
            <a:lum bright="-40000" contrast="60000"/>
          </a:blip>
          <a:srcRect/>
          <a:stretch>
            <a:fillRect/>
          </a:stretch>
        </p:blipFill>
        <p:spPr bwMode="auto">
          <a:xfrm>
            <a:off x="6300788" y="2205038"/>
            <a:ext cx="2843212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6632"/>
            <a:ext cx="6623050" cy="132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0" y="1772816"/>
            <a:ext cx="914400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High temperature T &gt; T1: Solitons exist as individual entities. </a:t>
            </a:r>
            <a:endParaRPr lang="en-US" sz="2200" dirty="0" smtClean="0"/>
          </a:p>
          <a:p>
            <a:r>
              <a:rPr lang="en-US" sz="2200" dirty="0" smtClean="0"/>
              <a:t>They </a:t>
            </a:r>
            <a:r>
              <a:rPr lang="en-US" sz="2200" dirty="0"/>
              <a:t>already experience long range attractions </a:t>
            </a:r>
            <a:r>
              <a:rPr lang="en-US" sz="2200" dirty="0" smtClean="0"/>
              <a:t>towards binding </a:t>
            </a:r>
            <a:r>
              <a:rPr lang="en-US" sz="2200" dirty="0"/>
              <a:t>them into pair at </a:t>
            </a:r>
            <a:r>
              <a:rPr lang="en-US" sz="2200" dirty="0" smtClean="0"/>
              <a:t>the </a:t>
            </a:r>
            <a:r>
              <a:rPr lang="en-US" sz="2200" dirty="0"/>
              <a:t>same chain (left panel) </a:t>
            </a:r>
            <a:r>
              <a:rPr lang="en-US" sz="2200" dirty="0" smtClean="0"/>
              <a:t/>
            </a:r>
            <a:br>
              <a:rPr lang="en-US" sz="2200" dirty="0" smtClean="0"/>
            </a:br>
            <a:r>
              <a:rPr lang="en-US" sz="2200" dirty="0" smtClean="0"/>
              <a:t>or </a:t>
            </a:r>
            <a:r>
              <a:rPr lang="en-US" sz="2200" dirty="0"/>
              <a:t>to walls at neighboring chains (right panel).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153122"/>
            <a:ext cx="4400550" cy="2724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-36512" y="5733256"/>
            <a:ext cx="91805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Intermediate temperatures </a:t>
            </a:r>
            <a:r>
              <a:rPr lang="en-US" sz="2200" dirty="0" smtClean="0"/>
              <a:t> T1 &gt;T </a:t>
            </a:r>
            <a:r>
              <a:rPr lang="en-US" sz="2200" dirty="0"/>
              <a:t>&gt; </a:t>
            </a:r>
            <a:r>
              <a:rPr lang="en-US" sz="2200" dirty="0" smtClean="0"/>
              <a:t>T2. 	No </a:t>
            </a:r>
            <a:r>
              <a:rPr lang="en-US" sz="2200" dirty="0"/>
              <a:t>more individual solitons, but a gas of their conned pairs. </a:t>
            </a:r>
            <a:r>
              <a:rPr lang="en-US" sz="2200" dirty="0" smtClean="0"/>
              <a:t>Pairs’ </a:t>
            </a:r>
            <a:r>
              <a:rPr lang="en-US" sz="2200" dirty="0"/>
              <a:t>lengths are loose and </a:t>
            </a:r>
            <a:r>
              <a:rPr lang="en-US" sz="2200" dirty="0" smtClean="0"/>
              <a:t>fluctuate </a:t>
            </a:r>
            <a:r>
              <a:rPr lang="en-US" sz="2200" dirty="0"/>
              <a:t>at T1 &gt; T &gt; J; they are tight at J &gt; T &gt; T2.</a:t>
            </a:r>
          </a:p>
        </p:txBody>
      </p:sp>
      <p:pic>
        <p:nvPicPr>
          <p:cNvPr id="6" name="Picture 1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2924944"/>
            <a:ext cx="2312040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2790056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66835" y="980728"/>
            <a:ext cx="8686993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Lower temperature below T2:</a:t>
            </a:r>
          </a:p>
          <a:p>
            <a:endParaRPr lang="en-US" sz="2400" dirty="0" smtClean="0"/>
          </a:p>
          <a:p>
            <a:r>
              <a:rPr lang="en-US" sz="2400" dirty="0" smtClean="0"/>
              <a:t>Another  transition (D=3) or a crossover (D=2) for formation of </a:t>
            </a:r>
            <a:br>
              <a:rPr lang="en-US" sz="2400" dirty="0" smtClean="0"/>
            </a:br>
            <a:r>
              <a:rPr lang="en-US" sz="2400" dirty="0" smtClean="0"/>
              <a:t>macroscopic domain walls made from </a:t>
            </a:r>
            <a:br>
              <a:rPr lang="en-US" sz="2400" dirty="0" smtClean="0"/>
            </a:br>
            <a:r>
              <a:rPr lang="en-US" sz="2400" dirty="0" smtClean="0"/>
              <a:t>transversely aggregated kinks.</a:t>
            </a:r>
          </a:p>
          <a:p>
            <a:endParaRPr lang="en-US" sz="2400" dirty="0" smtClean="0"/>
          </a:p>
          <a:p>
            <a:r>
              <a:rPr lang="en-US" sz="2400" dirty="0" smtClean="0"/>
              <a:t>At T&lt;T2 they are embedded to the gas of </a:t>
            </a:r>
            <a:r>
              <a:rPr lang="en-US" sz="2400" dirty="0" err="1" smtClean="0"/>
              <a:t>bikinks</a:t>
            </a:r>
            <a:r>
              <a:rPr lang="en-US" sz="2400" dirty="0" smtClean="0"/>
              <a:t>; </a:t>
            </a:r>
          </a:p>
          <a:p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At T</a:t>
            </a:r>
            <a:r>
              <a:rPr lang="en-US" sz="2400" dirty="0" smtClean="0">
                <a:sym typeface="Wingdings" pitchFamily="2" charset="2"/>
              </a:rPr>
              <a:t>0 they absorb all particles.</a:t>
            </a:r>
          </a:p>
        </p:txBody>
      </p:sp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4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9091" y="404664"/>
            <a:ext cx="8694909" cy="2338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ZoneTexte 4"/>
          <p:cNvSpPr txBox="1"/>
          <p:nvPr/>
        </p:nvSpPr>
        <p:spPr>
          <a:xfrm>
            <a:off x="7247019" y="2996952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T=2.1J</a:t>
            </a:r>
            <a:r>
              <a:rPr lang="en-US" sz="2400" baseline="-25000" dirty="0" smtClean="0">
                <a:sym typeface="Symbol"/>
              </a:rPr>
              <a:t></a:t>
            </a:r>
            <a:endParaRPr lang="en-US" sz="2400" baseline="-25000" dirty="0"/>
          </a:p>
        </p:txBody>
      </p:sp>
      <p:pic>
        <p:nvPicPr>
          <p:cNvPr id="108442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8277" y="3789040"/>
            <a:ext cx="8839603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/>
          <p:cNvSpPr txBox="1"/>
          <p:nvPr/>
        </p:nvSpPr>
        <p:spPr>
          <a:xfrm>
            <a:off x="5580112" y="5949280"/>
            <a:ext cx="1268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T=2.0J</a:t>
            </a:r>
            <a:r>
              <a:rPr lang="en-US" sz="2400" baseline="-25000" dirty="0" smtClean="0">
                <a:sym typeface="Symbol"/>
              </a:rPr>
              <a:t></a:t>
            </a:r>
            <a:endParaRPr lang="en-US" sz="2400" baseline="-25000" dirty="0"/>
          </a:p>
        </p:txBody>
      </p:sp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2276475"/>
            <a:ext cx="9144000" cy="4410438"/>
          </a:xfrm>
          <a:prstGeom prst="rect">
            <a:avLst/>
          </a:prstGeom>
          <a:noFill/>
          <a:ln w="9525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Unifying observation :	 </a:t>
            </a:r>
            <a:br>
              <a:rPr lang="en-US" altLang="ko-KR" sz="2400" dirty="0">
                <a:latin typeface="Calibri" pitchFamily="34" charset="0"/>
                <a:ea typeface="Gulim" pitchFamily="34" charset="-127"/>
              </a:rPr>
            </a:br>
            <a:r>
              <a:rPr lang="en-US" altLang="ko-KR" sz="2400" dirty="0">
                <a:solidFill>
                  <a:srgbClr val="CC3300"/>
                </a:solidFill>
                <a:latin typeface="Calibri" pitchFamily="34" charset="0"/>
                <a:ea typeface="Gulim" pitchFamily="34" charset="-127"/>
              </a:rPr>
              <a:t>combination of a discrete and continuous symmetries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solidFill>
                  <a:schemeClr val="hlink"/>
                </a:solidFill>
                <a:latin typeface="Calibri" pitchFamily="34" charset="0"/>
                <a:ea typeface="Gulim" pitchFamily="34" charset="-127"/>
              </a:rPr>
              <a:t>Complex </a:t>
            </a: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Order Parameter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	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O= A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 exp[</a:t>
            </a:r>
            <a:r>
              <a:rPr lang="en-US" altLang="ko-KR" sz="2400" b="1" dirty="0" err="1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i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]</a:t>
            </a:r>
            <a:r>
              <a:rPr lang="en-US" altLang="ko-KR" sz="2400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 ; 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A</a:t>
            </a:r>
            <a:r>
              <a:rPr lang="en-US" altLang="ko-KR" sz="2400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 - amplitude , </a:t>
            </a:r>
            <a:r>
              <a:rPr lang="en-US" altLang="ko-KR" sz="2400" b="1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>
                <a:solidFill>
                  <a:srgbClr val="990000"/>
                </a:solidFill>
                <a:latin typeface="Calibri" pitchFamily="34" charset="0"/>
                <a:ea typeface="Gulim" pitchFamily="34" charset="-127"/>
              </a:rPr>
              <a:t> - phase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Ground State with an odd number of particles: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In 1D - </a:t>
            </a:r>
            <a:r>
              <a:rPr lang="en-US" altLang="ko-KR" sz="2400" i="1" dirty="0">
                <a:latin typeface="Calibri" pitchFamily="34" charset="0"/>
                <a:ea typeface="Gulim" pitchFamily="34" charset="-127"/>
              </a:rPr>
              <a:t>Amplitude </a:t>
            </a:r>
            <a:r>
              <a:rPr lang="en-US" altLang="ko-KR" sz="2400" i="1" dirty="0" err="1">
                <a:latin typeface="Calibri" pitchFamily="34" charset="0"/>
                <a:ea typeface="Gulim" pitchFamily="34" charset="-127"/>
              </a:rPr>
              <a:t>Soliton</a:t>
            </a: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 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O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(x=-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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)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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 -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O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(x=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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)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</a:rPr>
              <a:t>performed via 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A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-A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 at arbitrary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=</a:t>
            </a:r>
            <a:r>
              <a:rPr lang="en-US" altLang="ko-KR" sz="2400" dirty="0" err="1">
                <a:latin typeface="Calibri" pitchFamily="34" charset="0"/>
                <a:ea typeface="Gulim" pitchFamily="34" charset="-127"/>
                <a:sym typeface="Symbol" pitchFamily="18" charset="2"/>
              </a:rPr>
              <a:t>cnst</a:t>
            </a:r>
            <a:endParaRPr lang="en-US" altLang="ko-KR" sz="2400" dirty="0">
              <a:latin typeface="Calibri" pitchFamily="34" charset="0"/>
              <a:ea typeface="Gulim" pitchFamily="34" charset="-127"/>
              <a:sym typeface="Symbol" pitchFamily="18" charset="2"/>
            </a:endParaRP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solidFill>
                  <a:srgbClr val="0033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Favorable in energy in comparison with an electron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, </a:t>
            </a:r>
            <a:r>
              <a:rPr lang="en-US" altLang="ko-KR" sz="2400" dirty="0" smtClean="0">
                <a:solidFill>
                  <a:schemeClr val="accent2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but: </a:t>
            </a:r>
            <a:r>
              <a:rPr lang="en-US" altLang="ko-KR" sz="2400" dirty="0" smtClean="0">
                <a:solidFill>
                  <a:srgbClr val="CC33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Prohibited </a:t>
            </a:r>
            <a:r>
              <a:rPr lang="en-US" altLang="ko-KR" sz="2400" dirty="0">
                <a:solidFill>
                  <a:srgbClr val="CC33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to be created dynamically even in 1D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solidFill>
                  <a:srgbClr val="CC0000"/>
                </a:solidFill>
                <a:latin typeface="Calibri" pitchFamily="34" charset="0"/>
                <a:ea typeface="Gulim" pitchFamily="34" charset="-127"/>
                <a:sym typeface="Symbol" pitchFamily="18" charset="2"/>
              </a:rPr>
              <a:t>Prohibited to exist even stationary at D&gt;1</a:t>
            </a: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endParaRPr lang="en-US" altLang="ko-KR" sz="700" dirty="0">
              <a:latin typeface="Calibri" pitchFamily="34" charset="0"/>
              <a:ea typeface="Gulim" pitchFamily="34" charset="-127"/>
              <a:sym typeface="Symbol" pitchFamily="18" charset="2"/>
            </a:endParaRPr>
          </a:p>
          <a:p>
            <a:pPr marL="342900" indent="-342900" algn="ctr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RESOLUTION – Combined Symmetry 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  <a:buFont typeface="Arial" pitchFamily="34" charset="0"/>
              <a:buNone/>
            </a:pPr>
            <a:r>
              <a:rPr lang="en-US" altLang="ko-KR" sz="2400" b="1" dirty="0">
                <a:latin typeface="Calibri" pitchFamily="34" charset="0"/>
                <a:ea typeface="Gulim" pitchFamily="34" charset="-127"/>
              </a:rPr>
              <a:t>A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-A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 combined with </a:t>
            </a:r>
            <a:r>
              <a:rPr lang="en-US" altLang="ko-KR" sz="2400" b="1" dirty="0">
                <a:latin typeface="Calibri" pitchFamily="34" charset="0"/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→</a:t>
            </a:r>
            <a:r>
              <a:rPr lang="el-GR" altLang="ko-KR" sz="2400" dirty="0">
                <a:latin typeface="Calibri" pitchFamily="34" charset="0"/>
                <a:sym typeface="Symbol" pitchFamily="18" charset="2"/>
              </a:rPr>
              <a:t>φ</a:t>
            </a:r>
            <a:r>
              <a:rPr lang="en-US" altLang="ko-KR" sz="2400" dirty="0">
                <a:latin typeface="Calibri" pitchFamily="34" charset="0"/>
                <a:ea typeface="Gulim" pitchFamily="34" charset="-127"/>
                <a:sym typeface="Symbol" pitchFamily="18" charset="2"/>
              </a:rPr>
              <a:t>+</a:t>
            </a:r>
            <a:r>
              <a:rPr lang="el-GR" altLang="ko-KR" sz="2400" dirty="0">
                <a:latin typeface="Times New Roman" pitchFamily="18" charset="0"/>
                <a:sym typeface="Symbol" pitchFamily="18" charset="2"/>
              </a:rPr>
              <a:t>π</a:t>
            </a:r>
            <a:r>
              <a:rPr lang="en-US" altLang="ko-KR" sz="2400" dirty="0">
                <a:latin typeface="Times New Roman" pitchFamily="18" charset="0"/>
                <a:ea typeface="Gulim" pitchFamily="34" charset="-127"/>
                <a:sym typeface="Symbol" pitchFamily="18" charset="2"/>
              </a:rPr>
              <a:t> – </a:t>
            </a:r>
            <a:r>
              <a:rPr lang="en-US" altLang="ko-KR" sz="2400" dirty="0">
                <a:solidFill>
                  <a:srgbClr val="CC3300"/>
                </a:solidFill>
                <a:latin typeface="Times New Roman" pitchFamily="18" charset="0"/>
                <a:ea typeface="Gulim" pitchFamily="34" charset="-127"/>
                <a:sym typeface="Symbol" pitchFamily="18" charset="2"/>
              </a:rPr>
              <a:t>semi-vortex of phase rotation 			compensates for the amplitude sign change</a:t>
            </a:r>
            <a:endParaRPr lang="en-US" altLang="ko-KR" sz="2400" dirty="0">
              <a:solidFill>
                <a:srgbClr val="CC3300"/>
              </a:solidFill>
              <a:latin typeface="Calibri" pitchFamily="34" charset="0"/>
              <a:ea typeface="Gulim" pitchFamily="34" charset="-127"/>
              <a:sym typeface="Symbol" pitchFamily="18" charset="2"/>
            </a:endParaRPr>
          </a:p>
        </p:txBody>
      </p:sp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0" y="44450"/>
            <a:ext cx="9144000" cy="2154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200" dirty="0">
                <a:solidFill>
                  <a:srgbClr val="CC0000"/>
                </a:solidFill>
                <a:ea typeface="Gulim" pitchFamily="34" charset="-127"/>
              </a:rPr>
              <a:t>Major  puzzle and </a:t>
            </a:r>
            <a:r>
              <a:rPr lang="en-US" altLang="ko-KR" sz="2200" dirty="0" smtClean="0">
                <a:solidFill>
                  <a:srgbClr val="CC0000"/>
                </a:solidFill>
                <a:ea typeface="Gulim" pitchFamily="34" charset="-127"/>
              </a:rPr>
              <a:t>inspiration in </a:t>
            </a:r>
            <a:r>
              <a:rPr lang="en-US" altLang="ko-KR" sz="2200" dirty="0" err="1" smtClean="0">
                <a:solidFill>
                  <a:srgbClr val="CC0000"/>
                </a:solidFill>
                <a:ea typeface="Gulim" pitchFamily="34" charset="-127"/>
              </a:rPr>
              <a:t>CDWs</a:t>
            </a:r>
            <a:r>
              <a:rPr lang="en-US" altLang="ko-KR" sz="2200" dirty="0" smtClean="0">
                <a:solidFill>
                  <a:srgbClr val="CC0000"/>
                </a:solidFill>
                <a:ea typeface="Gulim" pitchFamily="34" charset="-127"/>
              </a:rPr>
              <a:t>: </a:t>
            </a:r>
            <a:r>
              <a:rPr lang="en-US" altLang="ko-KR" sz="2200" dirty="0">
                <a:solidFill>
                  <a:schemeClr val="folHlink"/>
                </a:solidFill>
                <a:ea typeface="Gulim" pitchFamily="34" charset="-127"/>
              </a:rPr>
              <a:t>amplitude </a:t>
            </a:r>
            <a:r>
              <a:rPr lang="en-US" altLang="ko-KR" sz="2200" dirty="0" smtClean="0">
                <a:solidFill>
                  <a:schemeClr val="folHlink"/>
                </a:solidFill>
                <a:ea typeface="Gulim" pitchFamily="34" charset="-127"/>
              </a:rPr>
              <a:t>solitons </a:t>
            </a:r>
            <a:br>
              <a:rPr lang="en-US" altLang="ko-KR" sz="2200" dirty="0" smtClean="0">
                <a:solidFill>
                  <a:schemeClr val="folHlink"/>
                </a:solidFill>
                <a:ea typeface="Gulim" pitchFamily="34" charset="-127"/>
              </a:rPr>
            </a:br>
            <a:r>
              <a:rPr lang="en-US" altLang="ko-KR" sz="2200" dirty="0" smtClean="0">
                <a:solidFill>
                  <a:schemeClr val="folHlink"/>
                </a:solidFill>
                <a:ea typeface="Gulim" pitchFamily="34" charset="-127"/>
              </a:rPr>
              <a:t>within </a:t>
            </a:r>
            <a:r>
              <a:rPr lang="en-US" altLang="ko-KR" sz="2200" dirty="0">
                <a:solidFill>
                  <a:schemeClr val="folHlink"/>
                </a:solidFill>
                <a:ea typeface="Gulim" pitchFamily="34" charset="-127"/>
              </a:rPr>
              <a:t>the long range ordered phase at T&lt;</a:t>
            </a:r>
            <a:r>
              <a:rPr lang="en-US" altLang="ko-KR" sz="2200" dirty="0" err="1">
                <a:solidFill>
                  <a:schemeClr val="folHlink"/>
                </a:solidFill>
                <a:ea typeface="Gulim" pitchFamily="34" charset="-127"/>
              </a:rPr>
              <a:t>T</a:t>
            </a:r>
            <a:r>
              <a:rPr lang="en-US" altLang="ko-KR" sz="2200" baseline="-25000" dirty="0" err="1">
                <a:solidFill>
                  <a:schemeClr val="folHlink"/>
                </a:solidFill>
                <a:ea typeface="Gulim" pitchFamily="34" charset="-127"/>
              </a:rPr>
              <a:t>c</a:t>
            </a:r>
            <a:r>
              <a:rPr lang="en-US" altLang="ko-KR" sz="2200" dirty="0">
                <a:solidFill>
                  <a:srgbClr val="CC0000"/>
                </a:solidFill>
                <a:ea typeface="Gulim" pitchFamily="34" charset="-127"/>
              </a:rPr>
              <a:t>  </a:t>
            </a:r>
            <a:br>
              <a:rPr lang="en-US" altLang="ko-KR" sz="2200" dirty="0">
                <a:solidFill>
                  <a:srgbClr val="CC0000"/>
                </a:solidFill>
                <a:ea typeface="Gulim" pitchFamily="34" charset="-127"/>
              </a:rPr>
            </a:br>
            <a:r>
              <a:rPr lang="en-US" altLang="ko-KR" sz="2200" b="1" dirty="0">
                <a:solidFill>
                  <a:schemeClr val="tx2"/>
                </a:solidFill>
                <a:ea typeface="Gulim" pitchFamily="34" charset="-127"/>
              </a:rPr>
              <a:t>Obstacle : </a:t>
            </a:r>
            <a:r>
              <a:rPr lang="en-US" altLang="ko-KR" sz="2200" b="1" i="1" dirty="0">
                <a:solidFill>
                  <a:schemeClr val="tx2"/>
                </a:solidFill>
                <a:ea typeface="Gulim" pitchFamily="34" charset="-127"/>
              </a:rPr>
              <a:t>confinement.</a:t>
            </a:r>
          </a:p>
          <a:p>
            <a:r>
              <a:rPr lang="en-US" altLang="ko-KR" sz="2200" dirty="0">
                <a:ea typeface="Gulim" pitchFamily="34" charset="-127"/>
              </a:rPr>
              <a:t>Changing the minima on one chain would lead to </a:t>
            </a:r>
            <a:br>
              <a:rPr lang="en-US" altLang="ko-KR" sz="2200" dirty="0">
                <a:ea typeface="Gulim" pitchFamily="34" charset="-127"/>
              </a:rPr>
            </a:br>
            <a:r>
              <a:rPr lang="en-US" altLang="ko-KR" sz="2200" dirty="0">
                <a:ea typeface="Gulim" pitchFamily="34" charset="-127"/>
              </a:rPr>
              <a:t>a loss of </a:t>
            </a:r>
            <a:r>
              <a:rPr lang="en-US" altLang="ko-KR" sz="2200" dirty="0" err="1">
                <a:ea typeface="Gulim" pitchFamily="34" charset="-127"/>
              </a:rPr>
              <a:t>interchain</a:t>
            </a:r>
            <a:r>
              <a:rPr lang="en-US" altLang="ko-KR" sz="2200" dirty="0">
                <a:ea typeface="Gulim" pitchFamily="34" charset="-127"/>
              </a:rPr>
              <a:t> ordering energy </a:t>
            </a:r>
            <a:r>
              <a:rPr lang="en-US" altLang="ko-KR" sz="2200" dirty="0">
                <a:solidFill>
                  <a:srgbClr val="CC3300"/>
                </a:solidFill>
                <a:ea typeface="Gulim" pitchFamily="34" charset="-127"/>
              </a:rPr>
              <a:t>~ total length</a:t>
            </a:r>
            <a:r>
              <a:rPr lang="en-US" altLang="ko-KR" sz="2200" dirty="0">
                <a:ea typeface="Gulim" pitchFamily="34" charset="-127"/>
              </a:rPr>
              <a:t>.</a:t>
            </a:r>
          </a:p>
          <a:p>
            <a:r>
              <a:rPr lang="en-US" altLang="ko-KR" sz="2200" dirty="0">
                <a:ea typeface="Gulim" pitchFamily="34" charset="-127"/>
              </a:rPr>
              <a:t>Need to activate other modes to cure the defect !</a:t>
            </a:r>
            <a:r>
              <a:rPr lang="en-US" altLang="ko-KR" dirty="0">
                <a:ea typeface="Gulim" pitchFamily="34" charset="-127"/>
              </a:rPr>
              <a:t> </a:t>
            </a:r>
            <a:endParaRPr lang="en-US" altLang="ko-KR" sz="2400" dirty="0">
              <a:solidFill>
                <a:srgbClr val="990000"/>
              </a:solidFill>
              <a:ea typeface="Gulim" pitchFamily="34" charset="-127"/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0"/>
            <a:ext cx="2483768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/>
          <p:cNvGrpSpPr/>
          <p:nvPr/>
        </p:nvGrpSpPr>
        <p:grpSpPr>
          <a:xfrm>
            <a:off x="0" y="548680"/>
            <a:ext cx="9144000" cy="3672408"/>
            <a:chOff x="0" y="2453070"/>
            <a:chExt cx="9144000" cy="3672408"/>
          </a:xfrm>
        </p:grpSpPr>
        <p:grpSp>
          <p:nvGrpSpPr>
            <p:cNvPr id="3" name="Group 24"/>
            <p:cNvGrpSpPr>
              <a:grpSpLocks/>
            </p:cNvGrpSpPr>
            <p:nvPr/>
          </p:nvGrpSpPr>
          <p:grpSpPr bwMode="auto">
            <a:xfrm>
              <a:off x="107950" y="3714750"/>
              <a:ext cx="4968875" cy="1611313"/>
              <a:chOff x="68" y="2687"/>
              <a:chExt cx="3130" cy="1015"/>
            </a:xfrm>
          </p:grpSpPr>
          <p:sp>
            <p:nvSpPr>
              <p:cNvPr id="9" name="Line 66"/>
              <p:cNvSpPr>
                <a:spLocks noChangeShapeType="1"/>
              </p:cNvSpPr>
              <p:nvPr/>
            </p:nvSpPr>
            <p:spPr bwMode="auto">
              <a:xfrm flipV="1">
                <a:off x="696" y="2944"/>
                <a:ext cx="248" cy="8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0" name="Line 67"/>
              <p:cNvSpPr>
                <a:spLocks noChangeShapeType="1"/>
              </p:cNvSpPr>
              <p:nvPr/>
            </p:nvSpPr>
            <p:spPr bwMode="auto">
              <a:xfrm>
                <a:off x="612" y="3385"/>
                <a:ext cx="311" cy="8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1" name="Oval 69"/>
              <p:cNvSpPr>
                <a:spLocks noChangeArrowheads="1"/>
              </p:cNvSpPr>
              <p:nvPr/>
            </p:nvSpPr>
            <p:spPr bwMode="auto">
              <a:xfrm>
                <a:off x="931" y="2687"/>
                <a:ext cx="559" cy="32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" name="Oval 70"/>
              <p:cNvSpPr>
                <a:spLocks noChangeArrowheads="1"/>
              </p:cNvSpPr>
              <p:nvPr/>
            </p:nvSpPr>
            <p:spPr bwMode="auto">
              <a:xfrm>
                <a:off x="931" y="3381"/>
                <a:ext cx="559" cy="32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" name="Oval 71"/>
              <p:cNvSpPr>
                <a:spLocks noChangeArrowheads="1"/>
              </p:cNvSpPr>
              <p:nvPr/>
            </p:nvSpPr>
            <p:spPr bwMode="auto">
              <a:xfrm>
                <a:off x="1054" y="3101"/>
                <a:ext cx="311" cy="161"/>
              </a:xfrm>
              <a:prstGeom prst="ellipse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Line 72"/>
              <p:cNvSpPr>
                <a:spLocks noChangeShapeType="1"/>
              </p:cNvSpPr>
              <p:nvPr/>
            </p:nvSpPr>
            <p:spPr bwMode="auto">
              <a:xfrm flipV="1">
                <a:off x="1201" y="3142"/>
                <a:ext cx="0" cy="80"/>
              </a:xfrm>
              <a:prstGeom prst="line">
                <a:avLst/>
              </a:prstGeom>
              <a:noFill/>
              <a:ln w="9525">
                <a:solidFill>
                  <a:srgbClr val="9933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Line 73"/>
              <p:cNvSpPr>
                <a:spLocks noChangeShapeType="1"/>
              </p:cNvSpPr>
              <p:nvPr/>
            </p:nvSpPr>
            <p:spPr bwMode="auto">
              <a:xfrm flipH="1">
                <a:off x="1565" y="3213"/>
                <a:ext cx="248" cy="0"/>
              </a:xfrm>
              <a:prstGeom prst="line">
                <a:avLst/>
              </a:prstGeom>
              <a:noFill/>
              <a:ln w="38100" cmpd="dbl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" name="Rectangle 74"/>
              <p:cNvSpPr>
                <a:spLocks noChangeArrowheads="1"/>
              </p:cNvSpPr>
              <p:nvPr/>
            </p:nvSpPr>
            <p:spPr bwMode="auto">
              <a:xfrm>
                <a:off x="1882" y="2836"/>
                <a:ext cx="1316" cy="442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 anchor="ctr">
                <a:spAutoFit/>
              </a:bodyPr>
              <a:lstStyle/>
              <a:p>
                <a:r>
                  <a:rPr lang="fr-FR" sz="2000" dirty="0" err="1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core</a:t>
                </a:r>
                <a:r>
                  <a:rPr lang="fr-FR" sz="2000" dirty="0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 : </a:t>
                </a:r>
                <a:r>
                  <a:rPr lang="fr-FR" sz="2000" dirty="0" smtClean="0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fr-FR" sz="2000" dirty="0" err="1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kink</a:t>
                </a:r>
                <a:r>
                  <a:rPr lang="fr-FR" sz="2000" dirty="0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 </a:t>
                </a:r>
                <a:r>
                  <a:rPr lang="fr-FR" sz="2000" dirty="0" smtClean="0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–</a:t>
                </a:r>
              </a:p>
              <a:p>
                <a:r>
                  <a:rPr lang="fr-FR" sz="2000" dirty="0" smtClean="0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spin </a:t>
                </a:r>
                <a:r>
                  <a:rPr lang="fr-FR" sz="2000" dirty="0">
                    <a:solidFill>
                      <a:schemeClr val="accent6">
                        <a:lumMod val="50000"/>
                      </a:schemeClr>
                    </a:solidFill>
                    <a:ea typeface="Times New Roman" pitchFamily="18" charset="0"/>
                    <a:cs typeface="Arial" pitchFamily="34" charset="0"/>
                  </a:rPr>
                  <a:t>carrier</a:t>
                </a:r>
              </a:p>
            </p:txBody>
          </p:sp>
          <p:sp>
            <p:nvSpPr>
              <p:cNvPr id="17" name="Text Box 75"/>
              <p:cNvSpPr txBox="1">
                <a:spLocks noChangeArrowheads="1"/>
              </p:cNvSpPr>
              <p:nvPr/>
            </p:nvSpPr>
            <p:spPr bwMode="auto">
              <a:xfrm>
                <a:off x="68" y="2988"/>
                <a:ext cx="771" cy="577"/>
              </a:xfrm>
              <a:prstGeom prst="rect">
                <a:avLst/>
              </a:prstGeom>
              <a:noFill/>
              <a:ln w="9525" algn="ctr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800"/>
                  <a:t>flux lines</a:t>
                </a:r>
              </a:p>
              <a:p>
                <a:r>
                  <a:rPr lang="en-US" sz="1800"/>
                  <a:t>of ½ -vortices</a:t>
                </a:r>
              </a:p>
            </p:txBody>
          </p:sp>
        </p:grpSp>
        <p:sp>
          <p:nvSpPr>
            <p:cNvPr id="4" name="Text Box 75"/>
            <p:cNvSpPr txBox="1">
              <a:spLocks noChangeArrowheads="1"/>
            </p:cNvSpPr>
            <p:nvPr/>
          </p:nvSpPr>
          <p:spPr bwMode="auto">
            <a:xfrm>
              <a:off x="0" y="5725368"/>
              <a:ext cx="91440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fr-FR" sz="2000" dirty="0" err="1">
                  <a:solidFill>
                    <a:schemeClr val="accent2"/>
                  </a:solidFill>
                </a:rPr>
                <a:t>kink</a:t>
              </a:r>
              <a:r>
                <a:rPr lang="fr-FR" sz="2000" dirty="0">
                  <a:solidFill>
                    <a:schemeClr val="accent2"/>
                  </a:solidFill>
                </a:rPr>
                <a:t> – roton </a:t>
              </a:r>
              <a:r>
                <a:rPr lang="fr-FR" sz="2000" dirty="0" err="1">
                  <a:solidFill>
                    <a:schemeClr val="accent2"/>
                  </a:solidFill>
                </a:rPr>
                <a:t>combination</a:t>
              </a:r>
              <a:r>
                <a:rPr lang="fr-FR" sz="2000" dirty="0">
                  <a:solidFill>
                    <a:schemeClr val="accent2"/>
                  </a:solidFill>
                </a:rPr>
                <a:t>, exemple of the </a:t>
              </a:r>
              <a:r>
                <a:rPr lang="fr-FR" sz="2000" dirty="0" err="1">
                  <a:solidFill>
                    <a:schemeClr val="accent2"/>
                  </a:solidFill>
                </a:rPr>
                <a:t>superconductor</a:t>
              </a:r>
              <a:r>
                <a:rPr lang="fr-FR" sz="2000" dirty="0">
                  <a:solidFill>
                    <a:schemeClr val="accent2"/>
                  </a:solidFill>
                </a:rPr>
                <a:t> </a:t>
              </a:r>
              <a:r>
                <a:rPr lang="fr-FR" sz="2000" dirty="0" smtClean="0">
                  <a:solidFill>
                    <a:schemeClr val="accent2"/>
                  </a:solidFill>
                </a:rPr>
                <a:t>or the </a:t>
              </a:r>
              <a:r>
                <a:rPr lang="fr-FR" sz="2000" dirty="0" err="1">
                  <a:solidFill>
                    <a:schemeClr val="accent2"/>
                  </a:solidFill>
                </a:rPr>
                <a:t>CDW</a:t>
              </a:r>
              <a:r>
                <a:rPr lang="fr-FR" sz="2000" dirty="0" smtClean="0">
                  <a:solidFill>
                    <a:schemeClr val="accent2"/>
                  </a:solidFill>
                </a:rPr>
                <a:t>.</a:t>
              </a:r>
              <a:endParaRPr lang="fr-FR" sz="2000" dirty="0">
                <a:solidFill>
                  <a:schemeClr val="accent2"/>
                </a:solidFill>
              </a:endParaRPr>
            </a:p>
          </p:txBody>
        </p:sp>
        <p:pic>
          <p:nvPicPr>
            <p:cNvPr id="5" name="Picture 25"/>
            <p:cNvPicPr>
              <a:picLocks noChangeAspect="1" noChangeArrowheads="1"/>
            </p:cNvPicPr>
            <p:nvPr/>
          </p:nvPicPr>
          <p:blipFill>
            <a:blip r:embed="rId3" cstate="print">
              <a:lum contrast="20000"/>
            </a:blip>
            <a:srcRect/>
            <a:stretch>
              <a:fillRect/>
            </a:stretch>
          </p:blipFill>
          <p:spPr bwMode="auto">
            <a:xfrm>
              <a:off x="6444208" y="3729583"/>
              <a:ext cx="2643187" cy="15716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Line 17"/>
            <p:cNvSpPr>
              <a:spLocks noChangeShapeType="1"/>
            </p:cNvSpPr>
            <p:nvPr/>
          </p:nvSpPr>
          <p:spPr bwMode="auto">
            <a:xfrm flipV="1">
              <a:off x="2571750" y="5229225"/>
              <a:ext cx="55563" cy="557213"/>
            </a:xfrm>
            <a:prstGeom prst="line">
              <a:avLst/>
            </a:prstGeom>
            <a:noFill/>
            <a:ln w="38100" cmpd="dbl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Line 18"/>
            <p:cNvSpPr>
              <a:spLocks noChangeShapeType="1"/>
            </p:cNvSpPr>
            <p:nvPr/>
          </p:nvSpPr>
          <p:spPr bwMode="auto">
            <a:xfrm flipV="1">
              <a:off x="6444208" y="5143512"/>
              <a:ext cx="1342502" cy="661752"/>
            </a:xfrm>
            <a:prstGeom prst="line">
              <a:avLst/>
            </a:prstGeom>
            <a:noFill/>
            <a:ln w="38100" cmpd="dbl">
              <a:solidFill>
                <a:srgbClr val="99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8" name="Object 1"/>
            <p:cNvGraphicFramePr>
              <a:graphicFrameLocks noChangeAspect="1"/>
            </p:cNvGraphicFramePr>
            <p:nvPr/>
          </p:nvGraphicFramePr>
          <p:xfrm>
            <a:off x="1259632" y="2453070"/>
            <a:ext cx="5956300" cy="474663"/>
          </p:xfrm>
          <a:graphic>
            <a:graphicData uri="http://schemas.openxmlformats.org/presentationml/2006/ole">
              <p:oleObj spid="_x0000_s312322" name="Équation" r:id="rId4" imgW="2438280" imgH="203040" progId="Equation.3">
                <p:embed/>
              </p:oleObj>
            </a:graphicData>
          </a:graphic>
        </p:graphicFrame>
      </p:grpSp>
    </p:spTree>
  </p:cSld>
  <p:clrMapOvr>
    <a:masterClrMapping/>
  </p:clrMapOvr>
  <p:transition/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body" idx="1"/>
          </p:nvPr>
        </p:nvSpPr>
        <p:spPr>
          <a:xfrm>
            <a:off x="179388" y="911225"/>
            <a:ext cx="8964612" cy="2517775"/>
          </a:xfrm>
          <a:solidFill>
            <a:srgbClr val="FFFF99"/>
          </a:solidFill>
        </p:spPr>
        <p:txBody>
          <a:bodyPr/>
          <a:lstStyle/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</a:t>
            </a:r>
            <a:r>
              <a:rPr lang="en-US" altLang="ko-KR" sz="2400" b="1" baseline="-25000" dirty="0" smtClean="0">
                <a:ea typeface="Gulim" pitchFamily="34" charset="-127"/>
              </a:rPr>
              <a:t>1D</a:t>
            </a:r>
            <a:r>
              <a:rPr lang="en-US" altLang="ko-KR" sz="2400" b="1" dirty="0" smtClean="0">
                <a:ea typeface="Gulim" pitchFamily="34" charset="-127"/>
              </a:rPr>
              <a:t>~(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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  <a:r>
              <a:rPr lang="en-US" altLang="ko-KR" sz="2400" b="1" baseline="30000" dirty="0" smtClean="0">
                <a:ea typeface="Gulim" pitchFamily="34" charset="-127"/>
              </a:rPr>
              <a:t>2</a:t>
            </a:r>
            <a:r>
              <a:rPr lang="en-US" altLang="ko-KR" sz="2400" b="1" dirty="0" smtClean="0">
                <a:ea typeface="Gulim" pitchFamily="34" charset="-127"/>
              </a:rPr>
              <a:t> -</a:t>
            </a:r>
            <a:r>
              <a:rPr lang="en-US" altLang="ko-KR" sz="2400" b="1" dirty="0" err="1" smtClean="0">
                <a:ea typeface="Gulim" pitchFamily="34" charset="-127"/>
              </a:rPr>
              <a:t>Vcos</a:t>
            </a:r>
            <a:r>
              <a:rPr lang="en-US" altLang="ko-KR" sz="2400" b="1" dirty="0" smtClean="0">
                <a:ea typeface="Gulim" pitchFamily="34" charset="-127"/>
              </a:rPr>
              <a:t>(2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 smtClean="0">
                <a:ea typeface="Gulim" pitchFamily="34" charset="-127"/>
              </a:rPr>
              <a:t>)} +(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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  <a:r>
              <a:rPr lang="en-US" altLang="ko-KR" sz="2400" b="1" baseline="30000" dirty="0" smtClean="0">
                <a:ea typeface="Gulim" pitchFamily="34" charset="-127"/>
              </a:rPr>
              <a:t>2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b="1" dirty="0" smtClean="0">
                <a:ea typeface="Gulim" pitchFamily="34" charset="-127"/>
              </a:rPr>
              <a:t>V</a:t>
            </a:r>
            <a:r>
              <a:rPr lang="en-US" altLang="ko-KR" sz="2400" dirty="0" smtClean="0">
                <a:ea typeface="Gulim" pitchFamily="34" charset="-127"/>
              </a:rPr>
              <a:t> - from the backward exchange scattering of electrons</a:t>
            </a: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In 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1D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 : </a:t>
            </a:r>
            <a:r>
              <a:rPr lang="en-US" altLang="ko-KR" sz="2400" dirty="0" err="1" smtClean="0">
                <a:solidFill>
                  <a:srgbClr val="CC3300"/>
                </a:solidFill>
                <a:ea typeface="Gulim" pitchFamily="34" charset="-127"/>
              </a:rPr>
              <a:t>Spinon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 as a </a:t>
            </a:r>
            <a:r>
              <a:rPr lang="en-US" altLang="ko-KR" sz="2400" dirty="0" err="1" smtClean="0">
                <a:solidFill>
                  <a:srgbClr val="CC3300"/>
                </a:solidFill>
                <a:ea typeface="Gulim" pitchFamily="34" charset="-127"/>
              </a:rPr>
              <a:t>soliton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Wingdings" pitchFamily="2" charset="2"/>
              </a:rPr>
              <a:t> 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+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 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hence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Wingdings" pitchFamily="2" charset="2"/>
              </a:rPr>
              <a:t> s=1/2</a:t>
            </a:r>
            <a:endParaRPr lang="en-US" altLang="ko-KR" sz="2400" dirty="0" smtClean="0">
              <a:solidFill>
                <a:srgbClr val="CC3300"/>
              </a:solidFill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dirty="0" smtClean="0">
                <a:ea typeface="Gulim" pitchFamily="34" charset="-127"/>
              </a:rPr>
              <a:t>		</a:t>
            </a:r>
            <a:r>
              <a:rPr lang="en-US" altLang="ko-KR" sz="2400" dirty="0" smtClean="0">
                <a:solidFill>
                  <a:srgbClr val="990000"/>
                </a:solidFill>
                <a:ea typeface="Gulim" pitchFamily="34" charset="-127"/>
              </a:rPr>
              <a:t>+ Gapless charge sound in </a:t>
            </a:r>
            <a:r>
              <a:rPr lang="en-US" altLang="ko-KR" sz="2400" b="1" dirty="0" smtClean="0">
                <a:solidFill>
                  <a:srgbClr val="990000"/>
                </a:solidFill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 smtClean="0">
                <a:solidFill>
                  <a:srgbClr val="990000"/>
                </a:solidFill>
                <a:ea typeface="Gulim" pitchFamily="34" charset="-127"/>
              </a:rPr>
              <a:t>.</a:t>
            </a:r>
            <a:endParaRPr lang="en-US" altLang="ko-KR" sz="2400" i="1" dirty="0" smtClean="0">
              <a:solidFill>
                <a:srgbClr val="990000"/>
              </a:solidFill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ko-KR" sz="2400" i="1" dirty="0" smtClean="0">
                <a:ea typeface="Gulim" pitchFamily="34" charset="-127"/>
              </a:rPr>
              <a:t>CDW order parameter</a:t>
            </a:r>
            <a:r>
              <a:rPr lang="en-US" altLang="ko-KR" sz="2400" b="1" i="1" dirty="0" smtClean="0">
                <a:ea typeface="Gulim" pitchFamily="34" charset="-127"/>
              </a:rPr>
              <a:t>  </a:t>
            </a:r>
            <a:r>
              <a:rPr lang="en-US" altLang="ko-KR" sz="2400" b="1" dirty="0" smtClean="0">
                <a:ea typeface="Gulim" pitchFamily="34" charset="-127"/>
              </a:rPr>
              <a:t>~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</a:t>
            </a:r>
            <a:r>
              <a:rPr lang="en-US" altLang="ko-KR" sz="2400" b="1" baseline="30000" dirty="0" smtClean="0">
                <a:latin typeface="MS Mincho" pitchFamily="49" charset="-128"/>
                <a:ea typeface="MS Mincho" pitchFamily="49" charset="-128"/>
                <a:sym typeface="Monotype Sorts"/>
              </a:rPr>
              <a:t>†</a:t>
            </a:r>
            <a:r>
              <a:rPr lang="en-US" altLang="ko-KR" sz="2400" b="1" baseline="-25000" dirty="0" smtClean="0">
                <a:ea typeface="Gulim" pitchFamily="34" charset="-127"/>
                <a:sym typeface="Symbol" pitchFamily="18" charset="2"/>
              </a:rPr>
              <a:t></a:t>
            </a:r>
            <a:r>
              <a:rPr lang="en-US" altLang="ko-KR" sz="2400" b="1" dirty="0" smtClean="0">
                <a:ea typeface="Gulim" pitchFamily="34" charset="-127"/>
              </a:rPr>
              <a:t>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</a:t>
            </a:r>
            <a:r>
              <a:rPr lang="en-US" altLang="ko-KR" sz="2400" b="1" baseline="-25000" dirty="0" smtClean="0">
                <a:ea typeface="Gulim" pitchFamily="34" charset="-127"/>
              </a:rPr>
              <a:t>-</a:t>
            </a:r>
            <a:r>
              <a:rPr lang="en-US" altLang="ko-KR" sz="2400" b="1" baseline="-25000" dirty="0" smtClean="0">
                <a:ea typeface="Gulim" pitchFamily="34" charset="-127"/>
                <a:sym typeface="Symbol" pitchFamily="18" charset="2"/>
              </a:rPr>
              <a:t></a:t>
            </a:r>
            <a:r>
              <a:rPr lang="en-US" altLang="ko-KR" sz="2400" b="1" dirty="0" smtClean="0">
                <a:ea typeface="Gulim" pitchFamily="34" charset="-127"/>
              </a:rPr>
              <a:t> +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 </a:t>
            </a:r>
            <a:r>
              <a:rPr lang="en-US" altLang="ko-KR" sz="2400" b="1" baseline="30000" dirty="0" smtClean="0">
                <a:latin typeface="MS Mincho" pitchFamily="49" charset="-128"/>
                <a:ea typeface="MS Mincho" pitchFamily="49" charset="-128"/>
                <a:sym typeface="Monotype Sorts"/>
              </a:rPr>
              <a:t>†</a:t>
            </a:r>
            <a:r>
              <a:rPr lang="en-US" altLang="ko-KR" sz="2400" b="1" baseline="-25000" dirty="0" smtClean="0">
                <a:ea typeface="Gulim" pitchFamily="34" charset="-127"/>
                <a:sym typeface="Symbol" pitchFamily="18" charset="2"/>
              </a:rPr>
              <a:t></a:t>
            </a:r>
            <a:r>
              <a:rPr lang="en-US" altLang="ko-KR" sz="2400" b="1" dirty="0" smtClean="0">
                <a:ea typeface="Gulim" pitchFamily="34" charset="-127"/>
              </a:rPr>
              <a:t>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</a:t>
            </a:r>
            <a:r>
              <a:rPr lang="en-US" altLang="ko-KR" sz="2400" b="1" baseline="-25000" dirty="0" smtClean="0">
                <a:ea typeface="Gulim" pitchFamily="34" charset="-127"/>
              </a:rPr>
              <a:t>-</a:t>
            </a:r>
            <a:r>
              <a:rPr lang="en-US" altLang="ko-KR" sz="2400" b="1" baseline="-25000" dirty="0" smtClean="0">
                <a:ea typeface="Gulim" pitchFamily="34" charset="-127"/>
                <a:sym typeface="Symbol" pitchFamily="18" charset="2"/>
              </a:rPr>
              <a:t></a:t>
            </a:r>
            <a:r>
              <a:rPr lang="en-US" altLang="ko-KR" sz="2400" b="1" dirty="0" smtClean="0">
                <a:ea typeface="Gulim" pitchFamily="34" charset="-127"/>
              </a:rPr>
              <a:t>  ~ exp [</a:t>
            </a:r>
            <a:r>
              <a:rPr lang="en-US" altLang="ko-KR" sz="2400" b="1" dirty="0" err="1" smtClean="0">
                <a:ea typeface="Gulim" pitchFamily="34" charset="-127"/>
              </a:rPr>
              <a:t>i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ea typeface="Gulim" pitchFamily="34" charset="-127"/>
              </a:rPr>
              <a:t>] 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Its amplitude 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</a:rPr>
              <a:t> changes the sign along the allowed 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 </a:t>
            </a:r>
            <a:r>
              <a:rPr lang="en-US" altLang="ko-KR" sz="2400" dirty="0" err="1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soliton</a:t>
            </a:r>
            <a:endParaRPr lang="en-US" altLang="ko-KR" sz="2400" dirty="0" smtClean="0">
              <a:solidFill>
                <a:srgbClr val="CC3300"/>
              </a:solidFill>
              <a:ea typeface="Gulim" pitchFamily="34" charset="-127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None/>
            </a:pPr>
            <a:r>
              <a:rPr lang="en-US" altLang="ko-KR" sz="2400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Same for the superconductivity with another (gauge) phase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endParaRPr lang="en-US" altLang="ko-KR" sz="2400" dirty="0" smtClean="0">
              <a:solidFill>
                <a:srgbClr val="CC3300"/>
              </a:solidFill>
              <a:ea typeface="Gulim" pitchFamily="34" charset="-127"/>
              <a:sym typeface="Symbol" pitchFamily="18" charset="2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0" y="5260801"/>
            <a:ext cx="4643438" cy="830997"/>
          </a:xfrm>
          <a:prstGeom prst="rect">
            <a:avLst/>
          </a:prstGeom>
          <a:solidFill>
            <a:srgbClr val="99CC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 err="1">
                <a:ea typeface="Gulim" pitchFamily="34" charset="-127"/>
              </a:rPr>
              <a:t>Spinon</a:t>
            </a:r>
            <a:r>
              <a:rPr lang="en-US" altLang="ko-KR" sz="2400" dirty="0">
                <a:ea typeface="Gulim" pitchFamily="34" charset="-127"/>
              </a:rPr>
              <a:t> as a </a:t>
            </a:r>
            <a:r>
              <a:rPr lang="en-US" altLang="ko-KR" sz="2400" dirty="0" err="1">
                <a:ea typeface="Gulim" pitchFamily="34" charset="-127"/>
              </a:rPr>
              <a:t>soliton</a:t>
            </a:r>
            <a:r>
              <a:rPr lang="en-US" altLang="ko-KR" sz="2400" dirty="0">
                <a:ea typeface="Gulim" pitchFamily="34" charset="-127"/>
              </a:rPr>
              <a:t> + </a:t>
            </a:r>
          </a:p>
          <a:p>
            <a:r>
              <a:rPr lang="en-US" altLang="ko-KR" sz="2400" dirty="0">
                <a:ea typeface="Gulim" pitchFamily="34" charset="-127"/>
              </a:rPr>
              <a:t>semi-integer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</a:t>
            </a:r>
            <a:r>
              <a:rPr lang="en-US" altLang="ko-KR" sz="2400" dirty="0" smtClean="0">
                <a:ea typeface="Gulim" pitchFamily="34" charset="-127"/>
              </a:rPr>
              <a:t>-vortex of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endParaRPr lang="en-US" altLang="ko-KR" i="1" dirty="0">
              <a:ea typeface="Gulim" pitchFamily="34" charset="-127"/>
            </a:endParaRPr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787900" y="5373216"/>
            <a:ext cx="4152900" cy="1368152"/>
            <a:chOff x="3016" y="2976"/>
            <a:chExt cx="2616" cy="1143"/>
          </a:xfrm>
        </p:grpSpPr>
        <p:grpSp>
          <p:nvGrpSpPr>
            <p:cNvPr id="3" name="Group 5"/>
            <p:cNvGrpSpPr>
              <a:grpSpLocks/>
            </p:cNvGrpSpPr>
            <p:nvPr/>
          </p:nvGrpSpPr>
          <p:grpSpPr bwMode="auto">
            <a:xfrm>
              <a:off x="3016" y="2976"/>
              <a:ext cx="2616" cy="1143"/>
              <a:chOff x="560" y="10054"/>
              <a:chExt cx="6540" cy="2858"/>
            </a:xfrm>
          </p:grpSpPr>
          <p:sp>
            <p:nvSpPr>
              <p:cNvPr id="23562" name="Oval 6"/>
              <p:cNvSpPr>
                <a:spLocks noChangeAspect="1" noChangeArrowheads="1"/>
              </p:cNvSpPr>
              <p:nvPr/>
            </p:nvSpPr>
            <p:spPr bwMode="auto">
              <a:xfrm>
                <a:off x="560" y="10072"/>
                <a:ext cx="2840" cy="284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ko-KR">
                  <a:ea typeface="Gulim" pitchFamily="34" charset="-127"/>
                </a:endParaRPr>
              </a:p>
            </p:txBody>
          </p:sp>
          <p:sp>
            <p:nvSpPr>
              <p:cNvPr id="23563" name="Oval 7"/>
              <p:cNvSpPr>
                <a:spLocks noChangeAspect="1" noChangeArrowheads="1"/>
              </p:cNvSpPr>
              <p:nvPr/>
            </p:nvSpPr>
            <p:spPr bwMode="auto">
              <a:xfrm>
                <a:off x="4260" y="10054"/>
                <a:ext cx="2840" cy="2840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fr-FR" altLang="ko-KR">
                  <a:ea typeface="Gulim" pitchFamily="34" charset="-127"/>
                </a:endParaRPr>
              </a:p>
            </p:txBody>
          </p:sp>
          <p:sp>
            <p:nvSpPr>
              <p:cNvPr id="23564" name="Oval 8"/>
              <p:cNvSpPr>
                <a:spLocks noChangeAspect="1" noChangeArrowheads="1"/>
              </p:cNvSpPr>
              <p:nvPr/>
            </p:nvSpPr>
            <p:spPr bwMode="auto">
              <a:xfrm>
                <a:off x="2654" y="10731"/>
                <a:ext cx="2358" cy="1428"/>
              </a:xfrm>
              <a:prstGeom prst="ellipse">
                <a:avLst/>
              </a:prstGeom>
              <a:solidFill>
                <a:srgbClr val="99CCFF"/>
              </a:soli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r>
                  <a:rPr lang="en-US" altLang="ko-KR" dirty="0">
                    <a:ea typeface="Gulim" pitchFamily="34" charset="-127"/>
                  </a:rPr>
                  <a:t>confined</a:t>
                </a:r>
              </a:p>
              <a:p>
                <a:r>
                  <a:rPr lang="en-US" altLang="ko-KR" dirty="0">
                    <a:ea typeface="Gulim" pitchFamily="34" charset="-127"/>
                  </a:rPr>
                  <a:t>    spin</a:t>
                </a:r>
              </a:p>
            </p:txBody>
          </p:sp>
        </p:grpSp>
        <p:sp>
          <p:nvSpPr>
            <p:cNvPr id="23560" name="Line 9"/>
            <p:cNvSpPr>
              <a:spLocks noChangeShapeType="1"/>
            </p:cNvSpPr>
            <p:nvPr/>
          </p:nvSpPr>
          <p:spPr bwMode="auto">
            <a:xfrm>
              <a:off x="3560" y="2976"/>
              <a:ext cx="1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561" name="Line 10"/>
            <p:cNvSpPr>
              <a:spLocks noChangeShapeType="1"/>
            </p:cNvSpPr>
            <p:nvPr/>
          </p:nvSpPr>
          <p:spPr bwMode="auto">
            <a:xfrm rot="10800000" flipH="1">
              <a:off x="4921" y="2976"/>
              <a:ext cx="18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3557" name="Text Box 11"/>
          <p:cNvSpPr txBox="1">
            <a:spLocks noChangeArrowheads="1"/>
          </p:cNvSpPr>
          <p:nvPr/>
        </p:nvSpPr>
        <p:spPr bwMode="auto">
          <a:xfrm>
            <a:off x="0" y="3645024"/>
            <a:ext cx="6324600" cy="1187450"/>
          </a:xfrm>
          <a:prstGeom prst="rect">
            <a:avLst/>
          </a:prstGeom>
          <a:solidFill>
            <a:srgbClr val="00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>
                <a:ea typeface="Gulim" pitchFamily="34" charset="-127"/>
              </a:rPr>
              <a:t>At higher D : allowed mixed configuration</a:t>
            </a:r>
            <a:endParaRPr lang="en-US" altLang="ko-KR" sz="2400" dirty="0">
              <a:ea typeface="Gulim" pitchFamily="34" charset="-127"/>
              <a:sym typeface="Symbol" pitchFamily="18" charset="2"/>
            </a:endParaRPr>
          </a:p>
          <a:p>
            <a:r>
              <a:rPr lang="en-US" altLang="ko-KR" sz="2400" dirty="0">
                <a:ea typeface="Gulim" pitchFamily="34" charset="-127"/>
                <a:sym typeface="Symbol" pitchFamily="18" charset="2"/>
              </a:rPr>
              <a:t>   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>
                <a:ea typeface="Gulim" pitchFamily="34" charset="-127"/>
              </a:rPr>
              <a:t>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</a:t>
            </a:r>
            <a:r>
              <a:rPr lang="en-US" altLang="ko-KR" sz="2400" b="1" dirty="0">
                <a:ea typeface="Gulim" pitchFamily="34" charset="-127"/>
              </a:rPr>
              <a:t>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>
                <a:ea typeface="Gulim" pitchFamily="34" charset="-127"/>
              </a:rPr>
              <a:t>+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 ,</a:t>
            </a:r>
            <a:r>
              <a:rPr lang="en-US" altLang="ko-KR" sz="2400" b="1" dirty="0">
                <a:ea typeface="Gulim" pitchFamily="34" charset="-127"/>
              </a:rPr>
              <a:t> s=1/2</a:t>
            </a:r>
            <a:r>
              <a:rPr lang="en-US" altLang="ko-KR" sz="2400" dirty="0">
                <a:ea typeface="Gulim" pitchFamily="34" charset="-127"/>
              </a:rPr>
              <a:t>   	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>
                <a:ea typeface="Gulim" pitchFamily="34" charset="-127"/>
              </a:rPr>
              <a:t>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</a:t>
            </a:r>
            <a:r>
              <a:rPr lang="en-US" altLang="ko-KR" sz="2400" b="1" dirty="0">
                <a:ea typeface="Gulim" pitchFamily="34" charset="-127"/>
              </a:rPr>
              <a:t> 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</a:t>
            </a:r>
            <a:r>
              <a:rPr lang="en-US" altLang="ko-KR" sz="2400" b="1" dirty="0">
                <a:ea typeface="Gulim" pitchFamily="34" charset="-127"/>
              </a:rPr>
              <a:t> , e=1</a:t>
            </a:r>
          </a:p>
          <a:p>
            <a:r>
              <a:rPr lang="en-US" altLang="ko-KR" sz="2400" dirty="0">
                <a:ea typeface="Gulim" pitchFamily="34" charset="-127"/>
                <a:sym typeface="Symbol" pitchFamily="18" charset="2"/>
              </a:rPr>
              <a:t>     </a:t>
            </a:r>
            <a:r>
              <a:rPr lang="en-US" altLang="ko-KR" sz="2400" dirty="0">
                <a:ea typeface="Gulim" pitchFamily="34" charset="-127"/>
              </a:rPr>
              <a:t>spin </a:t>
            </a:r>
            <a:r>
              <a:rPr lang="en-US" altLang="ko-KR" sz="2400" dirty="0" err="1">
                <a:ea typeface="Gulim" pitchFamily="34" charset="-127"/>
              </a:rPr>
              <a:t>soliton</a:t>
            </a:r>
            <a:r>
              <a:rPr lang="en-US" altLang="ko-KR" sz="2400" dirty="0">
                <a:ea typeface="Gulim" pitchFamily="34" charset="-127"/>
              </a:rPr>
              <a:t> 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</a:t>
            </a:r>
            <a:r>
              <a:rPr lang="en-US" altLang="ko-KR" sz="2400" dirty="0">
                <a:ea typeface="Gulim" pitchFamily="34" charset="-127"/>
              </a:rPr>
              <a:t>		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</a:t>
            </a:r>
            <a:r>
              <a:rPr lang="en-US" altLang="ko-KR" sz="2400" dirty="0">
                <a:ea typeface="Gulim" pitchFamily="34" charset="-127"/>
              </a:rPr>
              <a:t>charged wings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</a:t>
            </a:r>
            <a:endParaRPr lang="fr-FR" altLang="ko-KR" sz="2400" dirty="0">
              <a:ea typeface="Gulim" pitchFamily="34" charset="-127"/>
            </a:endParaRPr>
          </a:p>
        </p:txBody>
      </p:sp>
      <p:sp>
        <p:nvSpPr>
          <p:cNvPr id="23558" name="Text Box 12"/>
          <p:cNvSpPr txBox="1">
            <a:spLocks noChangeArrowheads="1"/>
          </p:cNvSpPr>
          <p:nvPr/>
        </p:nvSpPr>
        <p:spPr bwMode="auto">
          <a:xfrm>
            <a:off x="0" y="14288"/>
            <a:ext cx="903128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>
                <a:solidFill>
                  <a:schemeClr val="accent2"/>
                </a:solidFill>
                <a:ea typeface="Gulim" pitchFamily="34" charset="-127"/>
              </a:rPr>
              <a:t>SPIN-GAP cases -  </a:t>
            </a:r>
            <a:r>
              <a:rPr lang="en-US" altLang="ko-KR" sz="2400">
                <a:ea typeface="Gulim" pitchFamily="34" charset="-127"/>
              </a:rPr>
              <a:t>superconductivity or incommensurate CDW.</a:t>
            </a:r>
            <a:br>
              <a:rPr lang="en-US" altLang="ko-KR" sz="2400">
                <a:ea typeface="Gulim" pitchFamily="34" charset="-127"/>
              </a:rPr>
            </a:br>
            <a:r>
              <a:rPr lang="en-US" altLang="ko-KR" sz="2400">
                <a:solidFill>
                  <a:schemeClr val="accent2"/>
                </a:solidFill>
                <a:ea typeface="Gulim" pitchFamily="34" charset="-127"/>
              </a:rPr>
              <a:t> Bosonisation language :</a:t>
            </a:r>
            <a:endParaRPr lang="en-US" altLang="ko-KR" sz="2400">
              <a:ea typeface="Gulim" pitchFamily="34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2400300"/>
            <a:ext cx="63007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ko-KR" sz="2000" b="1" dirty="0">
                <a:ea typeface="굴림" charset="-127"/>
              </a:rPr>
              <a:t>Spatial Line </a:t>
            </a:r>
            <a:r>
              <a:rPr lang="fr-FR" altLang="ko-KR" sz="2000" b="1" dirty="0" err="1">
                <a:ea typeface="굴림" charset="-127"/>
              </a:rPr>
              <a:t>Nodes</a:t>
            </a:r>
            <a:r>
              <a:rPr lang="fr-FR" altLang="ko-KR" sz="2000" b="1" dirty="0">
                <a:ea typeface="굴림" charset="-127"/>
              </a:rPr>
              <a:t> and </a:t>
            </a:r>
            <a:r>
              <a:rPr lang="fr-FR" altLang="ko-KR" sz="2000" b="1" dirty="0" err="1">
                <a:ea typeface="굴림" charset="-127"/>
              </a:rPr>
              <a:t>Fractional</a:t>
            </a:r>
            <a:r>
              <a:rPr lang="fr-FR" altLang="ko-KR" sz="2000" b="1" dirty="0">
                <a:ea typeface="굴림" charset="-127"/>
              </a:rPr>
              <a:t> Vortex Pairs in the </a:t>
            </a:r>
            <a:r>
              <a:rPr lang="fr-FR" altLang="ko-KR" sz="2000" b="1" dirty="0" err="1">
                <a:ea typeface="굴림" charset="-127"/>
              </a:rPr>
              <a:t>FFLO</a:t>
            </a:r>
            <a:r>
              <a:rPr lang="fr-FR" altLang="ko-KR" sz="2000" b="1" dirty="0">
                <a:ea typeface="굴림" charset="-127"/>
              </a:rPr>
              <a:t> Vortex State of </a:t>
            </a:r>
            <a:r>
              <a:rPr lang="fr-FR" altLang="ko-KR" sz="2000" b="1" dirty="0" err="1">
                <a:ea typeface="굴림" charset="-127"/>
              </a:rPr>
              <a:t>Superconductors</a:t>
            </a:r>
            <a:endParaRPr lang="fr-FR" altLang="ko-KR" sz="2000" b="1" dirty="0">
              <a:ea typeface="굴림" charset="-127"/>
            </a:endParaRPr>
          </a:p>
          <a:p>
            <a:r>
              <a:rPr lang="fr-FR" altLang="ko-KR" sz="2000" i="1" dirty="0">
                <a:ea typeface="굴림" charset="-127"/>
              </a:rPr>
              <a:t>D. F. </a:t>
            </a:r>
            <a:r>
              <a:rPr lang="fr-FR" altLang="ko-KR" sz="2000" i="1" dirty="0" err="1">
                <a:ea typeface="굴림" charset="-127"/>
              </a:rPr>
              <a:t>Agterberg</a:t>
            </a:r>
            <a:r>
              <a:rPr lang="fr-FR" altLang="ko-KR" sz="2000" i="1" dirty="0">
                <a:ea typeface="굴림" charset="-127"/>
              </a:rPr>
              <a:t>, Z. Zheng, and S. </a:t>
            </a:r>
            <a:r>
              <a:rPr lang="fr-FR" altLang="ko-KR" sz="2000" i="1" dirty="0" err="1">
                <a:ea typeface="굴림" charset="-127"/>
              </a:rPr>
              <a:t>Mukherjee</a:t>
            </a:r>
            <a:r>
              <a:rPr lang="fr-FR" altLang="ko-KR" sz="2000" i="1" dirty="0">
                <a:ea typeface="굴림" charset="-127"/>
              </a:rPr>
              <a:t>	2008</a:t>
            </a:r>
          </a:p>
        </p:txBody>
      </p:sp>
      <p:sp>
        <p:nvSpPr>
          <p:cNvPr id="29699" name="Rectangle 4"/>
          <p:cNvSpPr>
            <a:spLocks noChangeArrowheads="1"/>
          </p:cNvSpPr>
          <p:nvPr/>
        </p:nvSpPr>
        <p:spPr bwMode="auto">
          <a:xfrm>
            <a:off x="0" y="3643314"/>
            <a:ext cx="65166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altLang="ko-KR" sz="2000" b="1" dirty="0">
                <a:ea typeface="굴림" charset="-127"/>
              </a:rPr>
              <a:t>Vortex </a:t>
            </a:r>
            <a:r>
              <a:rPr lang="fr-FR" altLang="ko-KR" sz="2000" b="1" dirty="0" err="1">
                <a:ea typeface="굴림" charset="-127"/>
              </a:rPr>
              <a:t>molecules</a:t>
            </a:r>
            <a:r>
              <a:rPr lang="fr-FR" altLang="ko-KR" sz="2000" b="1" dirty="0">
                <a:ea typeface="굴림" charset="-127"/>
              </a:rPr>
              <a:t> in </a:t>
            </a:r>
            <a:r>
              <a:rPr lang="fr-FR" altLang="ko-KR" sz="2000" b="1" dirty="0" err="1">
                <a:ea typeface="굴림" charset="-127"/>
              </a:rPr>
              <a:t>coherently</a:t>
            </a:r>
            <a:r>
              <a:rPr lang="fr-FR" altLang="ko-KR" sz="2000" b="1" dirty="0">
                <a:ea typeface="굴림" charset="-127"/>
              </a:rPr>
              <a:t> </a:t>
            </a:r>
            <a:r>
              <a:rPr lang="fr-FR" altLang="ko-KR" sz="2000" b="1" dirty="0" err="1">
                <a:ea typeface="굴림" charset="-127"/>
              </a:rPr>
              <a:t>coupled</a:t>
            </a:r>
            <a:r>
              <a:rPr lang="fr-FR" altLang="ko-KR" sz="2000" b="1" dirty="0">
                <a:ea typeface="굴림" charset="-127"/>
              </a:rPr>
              <a:t> </a:t>
            </a:r>
            <a:r>
              <a:rPr lang="fr-FR" altLang="ko-KR" sz="2000" b="1" dirty="0" err="1">
                <a:ea typeface="굴림" charset="-127"/>
              </a:rPr>
              <a:t>two</a:t>
            </a:r>
            <a:r>
              <a:rPr lang="fr-FR" altLang="ko-KR" sz="2000" b="1" dirty="0">
                <a:ea typeface="굴림" charset="-127"/>
              </a:rPr>
              <a:t>-component Bose-Einstein </a:t>
            </a:r>
            <a:r>
              <a:rPr lang="fr-FR" altLang="ko-KR" sz="2000" b="1" dirty="0" err="1">
                <a:ea typeface="굴림" charset="-127"/>
              </a:rPr>
              <a:t>condensates</a:t>
            </a:r>
            <a:endParaRPr lang="fr-FR" altLang="ko-KR" sz="2000" b="1" dirty="0">
              <a:ea typeface="굴림" charset="-127"/>
            </a:endParaRPr>
          </a:p>
          <a:p>
            <a:r>
              <a:rPr lang="fr-FR" altLang="ko-KR" sz="2000" i="1" dirty="0">
                <a:ea typeface="굴림" charset="-127"/>
              </a:rPr>
              <a:t>K. </a:t>
            </a:r>
            <a:r>
              <a:rPr lang="fr-FR" altLang="ko-KR" sz="2000" i="1" dirty="0" err="1">
                <a:ea typeface="굴림" charset="-127"/>
              </a:rPr>
              <a:t>Kasamatsu</a:t>
            </a:r>
            <a:r>
              <a:rPr lang="fr-FR" altLang="ko-KR" sz="2000" i="1" dirty="0">
                <a:ea typeface="굴림" charset="-127"/>
              </a:rPr>
              <a:t>, </a:t>
            </a:r>
            <a:r>
              <a:rPr lang="fr-FR" altLang="ko-KR" sz="2000" i="1" dirty="0" err="1">
                <a:ea typeface="굴림" charset="-127"/>
              </a:rPr>
              <a:t>M.Tsubota</a:t>
            </a:r>
            <a:r>
              <a:rPr lang="fr-FR" altLang="ko-KR" sz="2000" i="1" dirty="0">
                <a:ea typeface="굴림" charset="-127"/>
              </a:rPr>
              <a:t>, and M. Ueda 2004</a:t>
            </a:r>
          </a:p>
        </p:txBody>
      </p:sp>
      <p:pic>
        <p:nvPicPr>
          <p:cNvPr id="29700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2025650"/>
            <a:ext cx="2163762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1" name="Text Box 7"/>
          <p:cNvSpPr txBox="1">
            <a:spLocks noChangeArrowheads="1"/>
          </p:cNvSpPr>
          <p:nvPr/>
        </p:nvSpPr>
        <p:spPr bwMode="auto">
          <a:xfrm>
            <a:off x="0" y="0"/>
            <a:ext cx="9144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>
                <a:ea typeface="굴림" charset="-127"/>
              </a:rPr>
              <a:t/>
            </a:r>
            <a:br>
              <a:rPr lang="en-US" altLang="ko-KR" sz="2400" dirty="0">
                <a:ea typeface="굴림" charset="-127"/>
              </a:rPr>
            </a:br>
            <a:r>
              <a:rPr lang="en-US" altLang="ko-KR" sz="2400" dirty="0">
                <a:solidFill>
                  <a:srgbClr val="C00000"/>
                </a:solidFill>
                <a:ea typeface="굴림" charset="-127"/>
              </a:rPr>
              <a:t>At presence of unpaired spins, the vortex created by rotation (magnetic field) splits into two semi-vortices.</a:t>
            </a:r>
            <a:endParaRPr lang="en-US" altLang="ko-KR" sz="2000" dirty="0">
              <a:solidFill>
                <a:srgbClr val="C00000"/>
              </a:solidFill>
              <a:ea typeface="굴림" charset="-127"/>
            </a:endParaRPr>
          </a:p>
        </p:txBody>
      </p:sp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0" y="5049838"/>
            <a:ext cx="6659563" cy="118745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 dirty="0">
                <a:ea typeface="굴림" charset="-127"/>
              </a:rPr>
              <a:t>Last step:  reformulate these results inversely – </a:t>
            </a:r>
          </a:p>
          <a:p>
            <a:r>
              <a:rPr lang="en-US" altLang="ko-KR" sz="2400" dirty="0">
                <a:ea typeface="굴림" charset="-127"/>
              </a:rPr>
              <a:t>unpaired spin creates the vortex pair </a:t>
            </a:r>
          </a:p>
          <a:p>
            <a:r>
              <a:rPr lang="en-US" altLang="ko-KR" sz="2400" dirty="0">
                <a:ea typeface="굴림" charset="-127"/>
              </a:rPr>
              <a:t>at NO rotation/MF.</a:t>
            </a:r>
            <a:r>
              <a:rPr lang="en-US" altLang="ko-KR" sz="2000" dirty="0">
                <a:ea typeface="굴림" charset="-127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S-Files\Cdw\Dragan\sombre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2276872"/>
            <a:ext cx="3124817" cy="2232248"/>
          </a:xfrm>
          <a:prstGeom prst="rect">
            <a:avLst/>
          </a:prstGeom>
          <a:noFill/>
        </p:spPr>
      </p:pic>
      <p:sp>
        <p:nvSpPr>
          <p:cNvPr id="3" name="ZoneTexte 2"/>
          <p:cNvSpPr txBox="1"/>
          <p:nvPr/>
        </p:nvSpPr>
        <p:spPr>
          <a:xfrm>
            <a:off x="0" y="0"/>
            <a:ext cx="759534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Two-component or “complex” order parameter, </a:t>
            </a:r>
          </a:p>
          <a:p>
            <a:r>
              <a:rPr lang="en-US" sz="2400" dirty="0" smtClean="0"/>
              <a:t>the vector (</a:t>
            </a:r>
            <a:r>
              <a:rPr lang="en-US" sz="2400" dirty="0" err="1" smtClean="0"/>
              <a:t>u,v</a:t>
            </a:r>
            <a:r>
              <a:rPr lang="en-US" sz="2400" dirty="0" smtClean="0"/>
              <a:t>) of the complex field  </a:t>
            </a:r>
            <a:r>
              <a:rPr lang="el-GR" sz="2400" dirty="0" smtClean="0"/>
              <a:t>Ψ</a:t>
            </a:r>
            <a:r>
              <a:rPr lang="en-US" sz="2400" dirty="0" smtClean="0"/>
              <a:t>=</a:t>
            </a:r>
            <a:r>
              <a:rPr lang="en-US" sz="2400" dirty="0" err="1" smtClean="0"/>
              <a:t>u+iv</a:t>
            </a:r>
            <a:r>
              <a:rPr lang="en-US" sz="2400" dirty="0" smtClean="0"/>
              <a:t>=</a:t>
            </a:r>
            <a:r>
              <a:rPr lang="en-US" sz="2400" dirty="0" err="1" smtClean="0"/>
              <a:t>Aexp</a:t>
            </a:r>
            <a:r>
              <a:rPr lang="en-US" sz="2400" dirty="0" smtClean="0"/>
              <a:t>(</a:t>
            </a:r>
            <a:r>
              <a:rPr lang="en-US" sz="2400" dirty="0" err="1" smtClean="0"/>
              <a:t>i</a:t>
            </a:r>
            <a:r>
              <a:rPr lang="el-GR" sz="2400" dirty="0" smtClean="0"/>
              <a:t>φ</a:t>
            </a:r>
            <a:r>
              <a:rPr lang="en-US" sz="2400" dirty="0" smtClean="0"/>
              <a:t>):</a:t>
            </a:r>
          </a:p>
          <a:p>
            <a:r>
              <a:rPr lang="en-US" sz="2400" dirty="0" smtClean="0"/>
              <a:t>Easy-plane </a:t>
            </a:r>
            <a:r>
              <a:rPr lang="en-US" sz="2400" dirty="0" err="1" smtClean="0"/>
              <a:t>ferromagnets</a:t>
            </a:r>
            <a:r>
              <a:rPr lang="en-US" sz="2400" dirty="0" smtClean="0"/>
              <a:t>, </a:t>
            </a:r>
          </a:p>
          <a:p>
            <a:r>
              <a:rPr lang="en-US" sz="2400" dirty="0" smtClean="0"/>
              <a:t>Bose-condensates, </a:t>
            </a:r>
          </a:p>
          <a:p>
            <a:r>
              <a:rPr lang="en-US" sz="2400" dirty="0" smtClean="0"/>
              <a:t>superconductors, </a:t>
            </a:r>
            <a:r>
              <a:rPr lang="en-US" sz="2400" dirty="0" smtClean="0"/>
              <a:t>Incommensurate </a:t>
            </a:r>
            <a:endParaRPr lang="en-US" sz="2400" dirty="0" smtClean="0"/>
          </a:p>
          <a:p>
            <a:r>
              <a:rPr lang="en-US" sz="2400" dirty="0" smtClean="0"/>
              <a:t>charge density waves </a:t>
            </a:r>
            <a:r>
              <a:rPr lang="en-US" sz="2400" dirty="0" err="1" smtClean="0"/>
              <a:t>ICDW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8064" y="1152525"/>
            <a:ext cx="344805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6"/>
          <p:cNvSpPr>
            <a:spLocks noChangeArrowheads="1"/>
          </p:cNvSpPr>
          <p:nvPr/>
        </p:nvSpPr>
        <p:spPr bwMode="auto">
          <a:xfrm>
            <a:off x="0" y="5657671"/>
            <a:ext cx="509787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altLang="ko-KR" sz="2400" dirty="0" err="1">
                <a:ea typeface="Gulim" pitchFamily="34" charset="-127"/>
              </a:rPr>
              <a:t>ISDW</a:t>
            </a:r>
            <a:r>
              <a:rPr lang="en-US" altLang="ko-KR" sz="2400" dirty="0">
                <a:ea typeface="Gulim" pitchFamily="34" charset="-127"/>
              </a:rPr>
              <a:t> order parameter:</a:t>
            </a:r>
            <a:r>
              <a:rPr lang="fr-FR" altLang="ko-KR" sz="2400" dirty="0">
                <a:ea typeface="Gulim" pitchFamily="34" charset="-127"/>
              </a:rPr>
              <a:t> </a:t>
            </a:r>
            <a:r>
              <a:rPr lang="fr-FR" altLang="ko-KR" sz="2400" dirty="0" smtClean="0">
                <a:ea typeface="Gulim" pitchFamily="34" charset="-127"/>
              </a:rPr>
              <a:t/>
            </a:r>
            <a:br>
              <a:rPr lang="fr-FR" altLang="ko-KR" sz="2400" dirty="0" smtClean="0">
                <a:ea typeface="Gulim" pitchFamily="34" charset="-127"/>
              </a:rPr>
            </a:br>
            <a:r>
              <a:rPr lang="en-US" altLang="ko-KR" sz="2400" dirty="0" err="1" smtClean="0">
                <a:ea typeface="Gulim" pitchFamily="34" charset="-127"/>
                <a:sym typeface="Symbol" pitchFamily="18" charset="2"/>
              </a:rPr>
              <a:t>O</a:t>
            </a:r>
            <a:r>
              <a:rPr lang="en-US" altLang="ko-KR" sz="2400" baseline="-25000" dirty="0" err="1" smtClean="0">
                <a:ea typeface="Gulim" pitchFamily="34" charset="-127"/>
              </a:rPr>
              <a:t>SDW</a:t>
            </a:r>
            <a:r>
              <a:rPr lang="en-US" altLang="ko-KR" sz="2400" dirty="0" smtClean="0">
                <a:ea typeface="Gulim" pitchFamily="34" charset="-127"/>
              </a:rPr>
              <a:t> 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~</a:t>
            </a:r>
            <a:r>
              <a:rPr lang="en-US" altLang="ko-KR" sz="2400" b="1" dirty="0">
                <a:ea typeface="Gulim" pitchFamily="34" charset="-127"/>
                <a:sym typeface="Symbol" pitchFamily="18" charset="2"/>
              </a:rPr>
              <a:t>m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 </a:t>
            </a:r>
            <a:r>
              <a:rPr lang="en-US" altLang="ko-KR" sz="2400" dirty="0" err="1">
                <a:ea typeface="Gulim" pitchFamily="34" charset="-127"/>
                <a:sym typeface="Symbol" pitchFamily="18" charset="2"/>
              </a:rPr>
              <a:t>cos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(</a:t>
            </a:r>
            <a:r>
              <a:rPr lang="en-US" altLang="ko-KR" sz="2400" dirty="0" err="1">
                <a:ea typeface="Gulim" pitchFamily="34" charset="-127"/>
                <a:sym typeface="Symbol" pitchFamily="18" charset="2"/>
              </a:rPr>
              <a:t>Qx</a:t>
            </a:r>
            <a:r>
              <a:rPr lang="en-US" altLang="ko-KR" sz="2400" dirty="0">
                <a:ea typeface="Gulim" pitchFamily="34" charset="-127"/>
                <a:sym typeface="Symbol" pitchFamily="18" charset="2"/>
              </a:rPr>
              <a:t>+</a:t>
            </a:r>
            <a:r>
              <a:rPr lang="en-US" altLang="ko-KR" sz="2400" dirty="0">
                <a:ea typeface="Gulim" pitchFamily="34" charset="-127"/>
              </a:rPr>
              <a:t>)</a:t>
            </a:r>
          </a:p>
          <a:p>
            <a:r>
              <a:rPr lang="en-US" altLang="ko-KR" sz="2400" b="1" dirty="0">
                <a:ea typeface="Gulim" pitchFamily="34" charset="-127"/>
              </a:rPr>
              <a:t>m</a:t>
            </a:r>
            <a:r>
              <a:rPr lang="en-US" altLang="ko-KR" sz="2400" dirty="0">
                <a:ea typeface="Gulim" pitchFamily="34" charset="-127"/>
              </a:rPr>
              <a:t> – staggered magnetization vector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437112"/>
            <a:ext cx="500404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2400" dirty="0" err="1" smtClean="0">
                <a:ea typeface="Gulim" pitchFamily="34" charset="-127"/>
              </a:rPr>
              <a:t>ICDW</a:t>
            </a:r>
            <a:r>
              <a:rPr lang="en-US" altLang="ko-KR" sz="2400" dirty="0" smtClean="0">
                <a:ea typeface="Gulim" pitchFamily="34" charset="-127"/>
              </a:rPr>
              <a:t> </a:t>
            </a:r>
            <a:r>
              <a:rPr lang="en-US" altLang="ko-KR" sz="2400" dirty="0" smtClean="0">
                <a:ea typeface="Gulim" pitchFamily="34" charset="-127"/>
              </a:rPr>
              <a:t>order parameter:</a:t>
            </a:r>
            <a:r>
              <a:rPr lang="fr-FR" altLang="ko-KR" sz="2400" dirty="0" smtClean="0">
                <a:ea typeface="Gulim" pitchFamily="34" charset="-127"/>
              </a:rPr>
              <a:t> </a:t>
            </a:r>
            <a:r>
              <a:rPr lang="fr-FR" altLang="ko-KR" sz="2400" dirty="0" smtClean="0">
                <a:ea typeface="Gulim" pitchFamily="34" charset="-127"/>
              </a:rPr>
              <a:t/>
            </a:r>
            <a:br>
              <a:rPr lang="fr-FR" altLang="ko-KR" sz="2400" dirty="0" smtClean="0">
                <a:ea typeface="Gulim" pitchFamily="34" charset="-127"/>
              </a:rPr>
            </a:br>
            <a:r>
              <a:rPr lang="en-US" altLang="ko-KR" sz="2400" b="1" dirty="0" err="1" smtClean="0">
                <a:ea typeface="Gulim" pitchFamily="34" charset="-127"/>
                <a:sym typeface="Symbol" pitchFamily="18" charset="2"/>
              </a:rPr>
              <a:t>O</a:t>
            </a:r>
            <a:r>
              <a:rPr lang="en-US" altLang="ko-KR" sz="2400" b="1" baseline="-25000" dirty="0" err="1" smtClean="0">
                <a:ea typeface="Gulim" pitchFamily="34" charset="-127"/>
                <a:sym typeface="Symbol" pitchFamily="18" charset="2"/>
              </a:rPr>
              <a:t>C</a:t>
            </a:r>
            <a:r>
              <a:rPr lang="en-US" altLang="ko-KR" sz="2400" b="1" baseline="-25000" dirty="0" err="1" smtClean="0">
                <a:ea typeface="Gulim" pitchFamily="34" charset="-127"/>
              </a:rPr>
              <a:t>DW</a:t>
            </a:r>
            <a:r>
              <a:rPr lang="en-US" altLang="ko-KR" sz="2400" b="1" dirty="0" smtClean="0">
                <a:ea typeface="Gulim" pitchFamily="34" charset="-127"/>
              </a:rPr>
              <a:t>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~</a:t>
            </a:r>
            <a:r>
              <a:rPr lang="en-US" altLang="ko-KR" sz="2400" b="1" dirty="0" err="1" smtClean="0">
                <a:ea typeface="Gulim" pitchFamily="34" charset="-127"/>
                <a:sym typeface="Symbol" pitchFamily="18" charset="2"/>
              </a:rPr>
              <a:t>A</a:t>
            </a:r>
            <a:r>
              <a:rPr lang="en-US" altLang="ko-KR" sz="2400" b="1" dirty="0" err="1" smtClean="0">
                <a:ea typeface="Gulim" pitchFamily="34" charset="-127"/>
                <a:sym typeface="Symbol" pitchFamily="18" charset="2"/>
              </a:rPr>
              <a:t>cos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(</a:t>
            </a:r>
            <a:r>
              <a:rPr lang="en-US" altLang="ko-KR" sz="2400" b="1" dirty="0" err="1" smtClean="0">
                <a:ea typeface="Gulim" pitchFamily="34" charset="-127"/>
                <a:sym typeface="Symbol" pitchFamily="18" charset="2"/>
              </a:rPr>
              <a:t>Qx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+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</a:p>
          <a:p>
            <a:r>
              <a:rPr lang="en-US" altLang="ko-KR" sz="2400" b="1" dirty="0" smtClean="0">
                <a:ea typeface="Gulim" pitchFamily="34" charset="-127"/>
              </a:rPr>
              <a:t>A </a:t>
            </a:r>
            <a:r>
              <a:rPr lang="en-US" altLang="ko-KR" sz="2400" dirty="0" smtClean="0">
                <a:ea typeface="Gulim" pitchFamily="34" charset="-127"/>
              </a:rPr>
              <a:t>– amplitude 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 smtClean="0">
                <a:ea typeface="Gulim" pitchFamily="34" charset="-127"/>
                <a:sym typeface="Symbol" pitchFamily="18" charset="2"/>
              </a:rPr>
              <a:t> </a:t>
            </a:r>
            <a:r>
              <a:rPr lang="en-US" altLang="ko-KR" sz="2400" dirty="0" smtClean="0">
                <a:ea typeface="Gulim" pitchFamily="34" charset="-127"/>
                <a:sym typeface="Symbol" pitchFamily="18" charset="2"/>
              </a:rPr>
              <a:t>- the phase</a:t>
            </a:r>
            <a:endParaRPr lang="en-US" altLang="ko-KR" sz="2400" dirty="0">
              <a:ea typeface="Gulim" pitchFamily="34" charset="-127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0" y="0"/>
            <a:ext cx="9144000" cy="1479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>
                <a:solidFill>
                  <a:srgbClr val="990000"/>
                </a:solidFill>
                <a:ea typeface="굴림" charset="-127"/>
              </a:rPr>
              <a:t>Propagating hole as an amplitude soliton.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>
                <a:ea typeface="굴림" charset="-127"/>
              </a:rPr>
              <a:t>Its motion permutes AFM sublattices </a:t>
            </a:r>
            <a:r>
              <a:rPr lang="en-US" altLang="ko-KR" sz="2400">
                <a:ea typeface="굴림" charset="-127"/>
                <a:cs typeface="Arial" charset="0"/>
              </a:rPr>
              <a:t>↑,↓ 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>
                <a:ea typeface="굴림" charset="-127"/>
                <a:cs typeface="Arial" charset="0"/>
              </a:rPr>
              <a:t>creating a string of the reversed order parameter:</a:t>
            </a:r>
          </a:p>
          <a:p>
            <a:pPr marL="342900" indent="-342900">
              <a:lnSpc>
                <a:spcPct val="80000"/>
              </a:lnSpc>
              <a:spcBef>
                <a:spcPct val="20000"/>
              </a:spcBef>
            </a:pPr>
            <a:r>
              <a:rPr lang="en-US" altLang="ko-KR" sz="2400">
                <a:ea typeface="굴림" charset="-127"/>
                <a:cs typeface="Arial" charset="0"/>
              </a:rPr>
              <a:t>staggered magnetization.  	It blocks the direct propagation.</a:t>
            </a:r>
            <a:endParaRPr lang="en-US" altLang="ko-KR" sz="2000">
              <a:ea typeface="굴림" charset="-127"/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>
            <a:lum bright="-20000" contrast="60000"/>
          </a:blip>
          <a:srcRect/>
          <a:stretch>
            <a:fillRect/>
          </a:stretch>
        </p:blipFill>
        <p:spPr bwMode="auto">
          <a:xfrm>
            <a:off x="0" y="1484313"/>
            <a:ext cx="6084888" cy="12033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2781300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sz="2400">
                <a:solidFill>
                  <a:srgbClr val="CC0000"/>
                </a:solidFill>
                <a:ea typeface="굴림" charset="-127"/>
              </a:rPr>
              <a:t>Adding the semi-vorticity to the string end heals the permutation</a:t>
            </a:r>
          </a:p>
          <a:p>
            <a:r>
              <a:rPr lang="en-US" altLang="ko-KR" sz="2400">
                <a:solidFill>
                  <a:srgbClr val="CC0000"/>
                </a:solidFill>
                <a:ea typeface="굴림" charset="-127"/>
              </a:rPr>
              <a:t>thus allowing  for propagation of the combined particle.</a:t>
            </a:r>
            <a:endParaRPr lang="fr-FR" altLang="ko-KR" sz="2400">
              <a:solidFill>
                <a:srgbClr val="CC0000"/>
              </a:solidFill>
              <a:ea typeface="굴림" charset="-127"/>
            </a:endParaRP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179388" y="3644900"/>
            <a:ext cx="4003675" cy="2016125"/>
            <a:chOff x="656" y="981"/>
            <a:chExt cx="2797" cy="1815"/>
          </a:xfrm>
        </p:grpSpPr>
        <p:sp>
          <p:nvSpPr>
            <p:cNvPr id="25608" name="Freeform 6"/>
            <p:cNvSpPr>
              <a:spLocks/>
            </p:cNvSpPr>
            <p:nvPr/>
          </p:nvSpPr>
          <p:spPr bwMode="auto">
            <a:xfrm>
              <a:off x="1177" y="2062"/>
              <a:ext cx="642" cy="690"/>
            </a:xfrm>
            <a:custGeom>
              <a:avLst/>
              <a:gdLst>
                <a:gd name="T0" fmla="*/ 181 w 980"/>
                <a:gd name="T1" fmla="*/ 138 h 938"/>
                <a:gd name="T2" fmla="*/ 179 w 980"/>
                <a:gd name="T3" fmla="*/ 165 h 938"/>
                <a:gd name="T4" fmla="*/ 174 w 980"/>
                <a:gd name="T5" fmla="*/ 191 h 938"/>
                <a:gd name="T6" fmla="*/ 165 w 980"/>
                <a:gd name="T7" fmla="*/ 214 h 938"/>
                <a:gd name="T8" fmla="*/ 154 w 980"/>
                <a:gd name="T9" fmla="*/ 235 h 938"/>
                <a:gd name="T10" fmla="*/ 142 w 980"/>
                <a:gd name="T11" fmla="*/ 251 h 938"/>
                <a:gd name="T12" fmla="*/ 125 w 980"/>
                <a:gd name="T13" fmla="*/ 264 h 938"/>
                <a:gd name="T14" fmla="*/ 109 w 980"/>
                <a:gd name="T15" fmla="*/ 271 h 938"/>
                <a:gd name="T16" fmla="*/ 90 w 980"/>
                <a:gd name="T17" fmla="*/ 275 h 938"/>
                <a:gd name="T18" fmla="*/ 72 w 980"/>
                <a:gd name="T19" fmla="*/ 271 h 938"/>
                <a:gd name="T20" fmla="*/ 55 w 980"/>
                <a:gd name="T21" fmla="*/ 264 h 938"/>
                <a:gd name="T22" fmla="*/ 39 w 980"/>
                <a:gd name="T23" fmla="*/ 251 h 938"/>
                <a:gd name="T24" fmla="*/ 27 w 980"/>
                <a:gd name="T25" fmla="*/ 235 h 938"/>
                <a:gd name="T26" fmla="*/ 16 w 980"/>
                <a:gd name="T27" fmla="*/ 214 h 938"/>
                <a:gd name="T28" fmla="*/ 7 w 980"/>
                <a:gd name="T29" fmla="*/ 191 h 938"/>
                <a:gd name="T30" fmla="*/ 2 w 980"/>
                <a:gd name="T31" fmla="*/ 165 h 938"/>
                <a:gd name="T32" fmla="*/ 0 w 980"/>
                <a:gd name="T33" fmla="*/ 138 h 938"/>
                <a:gd name="T34" fmla="*/ 2 w 980"/>
                <a:gd name="T35" fmla="*/ 110 h 938"/>
                <a:gd name="T36" fmla="*/ 7 w 980"/>
                <a:gd name="T37" fmla="*/ 84 h 938"/>
                <a:gd name="T38" fmla="*/ 16 w 980"/>
                <a:gd name="T39" fmla="*/ 60 h 938"/>
                <a:gd name="T40" fmla="*/ 27 w 980"/>
                <a:gd name="T41" fmla="*/ 40 h 938"/>
                <a:gd name="T42" fmla="*/ 39 w 980"/>
                <a:gd name="T43" fmla="*/ 24 h 938"/>
                <a:gd name="T44" fmla="*/ 55 w 980"/>
                <a:gd name="T45" fmla="*/ 10 h 938"/>
                <a:gd name="T46" fmla="*/ 72 w 980"/>
                <a:gd name="T47" fmla="*/ 3 h 938"/>
                <a:gd name="T48" fmla="*/ 90 w 980"/>
                <a:gd name="T49" fmla="*/ 0 h 938"/>
                <a:gd name="T50" fmla="*/ 109 w 980"/>
                <a:gd name="T51" fmla="*/ 3 h 938"/>
                <a:gd name="T52" fmla="*/ 125 w 980"/>
                <a:gd name="T53" fmla="*/ 10 h 938"/>
                <a:gd name="T54" fmla="*/ 142 w 980"/>
                <a:gd name="T55" fmla="*/ 24 h 938"/>
                <a:gd name="T56" fmla="*/ 154 w 980"/>
                <a:gd name="T57" fmla="*/ 40 h 938"/>
                <a:gd name="T58" fmla="*/ 165 w 980"/>
                <a:gd name="T59" fmla="*/ 60 h 938"/>
                <a:gd name="T60" fmla="*/ 174 w 980"/>
                <a:gd name="T61" fmla="*/ 84 h 938"/>
                <a:gd name="T62" fmla="*/ 179 w 980"/>
                <a:gd name="T63" fmla="*/ 110 h 938"/>
                <a:gd name="T64" fmla="*/ 181 w 980"/>
                <a:gd name="T65" fmla="*/ 138 h 9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8"/>
                <a:gd name="T101" fmla="*/ 980 w 980"/>
                <a:gd name="T102" fmla="*/ 938 h 9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8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1"/>
                  </a:lnTo>
                  <a:lnTo>
                    <a:pt x="766" y="857"/>
                  </a:lnTo>
                  <a:lnTo>
                    <a:pt x="681" y="902"/>
                  </a:lnTo>
                  <a:lnTo>
                    <a:pt x="589" y="929"/>
                  </a:lnTo>
                  <a:lnTo>
                    <a:pt x="490" y="938"/>
                  </a:lnTo>
                  <a:lnTo>
                    <a:pt x="391" y="929"/>
                  </a:lnTo>
                  <a:lnTo>
                    <a:pt x="299" y="902"/>
                  </a:lnTo>
                  <a:lnTo>
                    <a:pt x="214" y="857"/>
                  </a:lnTo>
                  <a:lnTo>
                    <a:pt x="143" y="801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1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1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solidFill>
              <a:schemeClr val="bg1"/>
            </a:solidFill>
            <a:ln w="2349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5609" name="Freeform 7"/>
            <p:cNvSpPr>
              <a:spLocks/>
            </p:cNvSpPr>
            <p:nvPr/>
          </p:nvSpPr>
          <p:spPr bwMode="auto">
            <a:xfrm>
              <a:off x="1177" y="1023"/>
              <a:ext cx="642" cy="692"/>
            </a:xfrm>
            <a:custGeom>
              <a:avLst/>
              <a:gdLst>
                <a:gd name="T0" fmla="*/ 181 w 980"/>
                <a:gd name="T1" fmla="*/ 139 h 939"/>
                <a:gd name="T2" fmla="*/ 179 w 980"/>
                <a:gd name="T3" fmla="*/ 167 h 939"/>
                <a:gd name="T4" fmla="*/ 174 w 980"/>
                <a:gd name="T5" fmla="*/ 192 h 939"/>
                <a:gd name="T6" fmla="*/ 165 w 980"/>
                <a:gd name="T7" fmla="*/ 216 h 939"/>
                <a:gd name="T8" fmla="*/ 154 w 980"/>
                <a:gd name="T9" fmla="*/ 237 h 939"/>
                <a:gd name="T10" fmla="*/ 142 w 980"/>
                <a:gd name="T11" fmla="*/ 253 h 939"/>
                <a:gd name="T12" fmla="*/ 125 w 980"/>
                <a:gd name="T13" fmla="*/ 266 h 939"/>
                <a:gd name="T14" fmla="*/ 109 w 980"/>
                <a:gd name="T15" fmla="*/ 274 h 939"/>
                <a:gd name="T16" fmla="*/ 90 w 980"/>
                <a:gd name="T17" fmla="*/ 277 h 939"/>
                <a:gd name="T18" fmla="*/ 72 w 980"/>
                <a:gd name="T19" fmla="*/ 274 h 939"/>
                <a:gd name="T20" fmla="*/ 55 w 980"/>
                <a:gd name="T21" fmla="*/ 266 h 939"/>
                <a:gd name="T22" fmla="*/ 39 w 980"/>
                <a:gd name="T23" fmla="*/ 253 h 939"/>
                <a:gd name="T24" fmla="*/ 27 w 980"/>
                <a:gd name="T25" fmla="*/ 237 h 939"/>
                <a:gd name="T26" fmla="*/ 16 w 980"/>
                <a:gd name="T27" fmla="*/ 216 h 939"/>
                <a:gd name="T28" fmla="*/ 7 w 980"/>
                <a:gd name="T29" fmla="*/ 192 h 939"/>
                <a:gd name="T30" fmla="*/ 2 w 980"/>
                <a:gd name="T31" fmla="*/ 167 h 939"/>
                <a:gd name="T32" fmla="*/ 0 w 980"/>
                <a:gd name="T33" fmla="*/ 139 h 939"/>
                <a:gd name="T34" fmla="*/ 2 w 980"/>
                <a:gd name="T35" fmla="*/ 111 h 939"/>
                <a:gd name="T36" fmla="*/ 7 w 980"/>
                <a:gd name="T37" fmla="*/ 85 h 939"/>
                <a:gd name="T38" fmla="*/ 16 w 980"/>
                <a:gd name="T39" fmla="*/ 60 h 939"/>
                <a:gd name="T40" fmla="*/ 27 w 980"/>
                <a:gd name="T41" fmla="*/ 41 h 939"/>
                <a:gd name="T42" fmla="*/ 39 w 980"/>
                <a:gd name="T43" fmla="*/ 24 h 939"/>
                <a:gd name="T44" fmla="*/ 55 w 980"/>
                <a:gd name="T45" fmla="*/ 11 h 939"/>
                <a:gd name="T46" fmla="*/ 72 w 980"/>
                <a:gd name="T47" fmla="*/ 3 h 939"/>
                <a:gd name="T48" fmla="*/ 90 w 980"/>
                <a:gd name="T49" fmla="*/ 0 h 939"/>
                <a:gd name="T50" fmla="*/ 109 w 980"/>
                <a:gd name="T51" fmla="*/ 3 h 939"/>
                <a:gd name="T52" fmla="*/ 125 w 980"/>
                <a:gd name="T53" fmla="*/ 11 h 939"/>
                <a:gd name="T54" fmla="*/ 142 w 980"/>
                <a:gd name="T55" fmla="*/ 24 h 939"/>
                <a:gd name="T56" fmla="*/ 154 w 980"/>
                <a:gd name="T57" fmla="*/ 41 h 939"/>
                <a:gd name="T58" fmla="*/ 165 w 980"/>
                <a:gd name="T59" fmla="*/ 60 h 939"/>
                <a:gd name="T60" fmla="*/ 174 w 980"/>
                <a:gd name="T61" fmla="*/ 85 h 939"/>
                <a:gd name="T62" fmla="*/ 179 w 980"/>
                <a:gd name="T63" fmla="*/ 111 h 939"/>
                <a:gd name="T64" fmla="*/ 181 w 980"/>
                <a:gd name="T65" fmla="*/ 139 h 9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9"/>
                <a:gd name="T101" fmla="*/ 980 w 980"/>
                <a:gd name="T102" fmla="*/ 939 h 9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9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2"/>
                  </a:lnTo>
                  <a:lnTo>
                    <a:pt x="766" y="857"/>
                  </a:lnTo>
                  <a:lnTo>
                    <a:pt x="681" y="903"/>
                  </a:lnTo>
                  <a:lnTo>
                    <a:pt x="589" y="929"/>
                  </a:lnTo>
                  <a:lnTo>
                    <a:pt x="490" y="939"/>
                  </a:lnTo>
                  <a:lnTo>
                    <a:pt x="391" y="929"/>
                  </a:lnTo>
                  <a:lnTo>
                    <a:pt x="299" y="903"/>
                  </a:lnTo>
                  <a:lnTo>
                    <a:pt x="214" y="857"/>
                  </a:lnTo>
                  <a:lnTo>
                    <a:pt x="143" y="802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2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2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5610" name="Line 8"/>
            <p:cNvSpPr>
              <a:spLocks noChangeShapeType="1"/>
            </p:cNvSpPr>
            <p:nvPr/>
          </p:nvSpPr>
          <p:spPr bwMode="auto">
            <a:xfrm>
              <a:off x="1338" y="1889"/>
              <a:ext cx="2115" cy="1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1" name="Freeform 9"/>
            <p:cNvSpPr>
              <a:spLocks/>
            </p:cNvSpPr>
            <p:nvPr/>
          </p:nvSpPr>
          <p:spPr bwMode="auto">
            <a:xfrm>
              <a:off x="3374" y="1870"/>
              <a:ext cx="79" cy="35"/>
            </a:xfrm>
            <a:custGeom>
              <a:avLst/>
              <a:gdLst>
                <a:gd name="T0" fmla="*/ 0 w 119"/>
                <a:gd name="T1" fmla="*/ 0 h 46"/>
                <a:gd name="T2" fmla="*/ 23 w 119"/>
                <a:gd name="T3" fmla="*/ 8 h 46"/>
                <a:gd name="T4" fmla="*/ 0 w 119"/>
                <a:gd name="T5" fmla="*/ 16 h 46"/>
                <a:gd name="T6" fmla="*/ 4 w 119"/>
                <a:gd name="T7" fmla="*/ 8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5612" name="Freeform 10"/>
            <p:cNvSpPr>
              <a:spLocks/>
            </p:cNvSpPr>
            <p:nvPr/>
          </p:nvSpPr>
          <p:spPr bwMode="auto">
            <a:xfrm>
              <a:off x="3374" y="1870"/>
              <a:ext cx="79" cy="35"/>
            </a:xfrm>
            <a:custGeom>
              <a:avLst/>
              <a:gdLst>
                <a:gd name="T0" fmla="*/ 0 w 119"/>
                <a:gd name="T1" fmla="*/ 0 h 46"/>
                <a:gd name="T2" fmla="*/ 23 w 119"/>
                <a:gd name="T3" fmla="*/ 8 h 46"/>
                <a:gd name="T4" fmla="*/ 0 w 119"/>
                <a:gd name="T5" fmla="*/ 16 h 46"/>
                <a:gd name="T6" fmla="*/ 4 w 119"/>
                <a:gd name="T7" fmla="*/ 8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444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fr-FR" altLang="ko-KR">
                <a:ea typeface="굴림" charset="-127"/>
              </a:endParaRPr>
            </a:p>
          </p:txBody>
        </p:sp>
        <p:sp>
          <p:nvSpPr>
            <p:cNvPr id="25613" name="Line 11"/>
            <p:cNvSpPr>
              <a:spLocks noChangeShapeType="1"/>
            </p:cNvSpPr>
            <p:nvPr/>
          </p:nvSpPr>
          <p:spPr bwMode="auto">
            <a:xfrm>
              <a:off x="1459" y="2062"/>
              <a:ext cx="78" cy="42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4" name="Line 12"/>
            <p:cNvSpPr>
              <a:spLocks noChangeShapeType="1"/>
            </p:cNvSpPr>
            <p:nvPr/>
          </p:nvSpPr>
          <p:spPr bwMode="auto">
            <a:xfrm flipV="1">
              <a:off x="1459" y="2017"/>
              <a:ext cx="78" cy="45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5" name="Line 13"/>
            <p:cNvSpPr>
              <a:spLocks noChangeShapeType="1"/>
            </p:cNvSpPr>
            <p:nvPr/>
          </p:nvSpPr>
          <p:spPr bwMode="auto">
            <a:xfrm>
              <a:off x="1459" y="2709"/>
              <a:ext cx="119" cy="43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6" name="Line 14"/>
            <p:cNvSpPr>
              <a:spLocks noChangeShapeType="1"/>
            </p:cNvSpPr>
            <p:nvPr/>
          </p:nvSpPr>
          <p:spPr bwMode="auto">
            <a:xfrm flipH="1">
              <a:off x="1459" y="2752"/>
              <a:ext cx="119" cy="44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7" name="Line 15"/>
            <p:cNvSpPr>
              <a:spLocks noChangeShapeType="1"/>
            </p:cNvSpPr>
            <p:nvPr/>
          </p:nvSpPr>
          <p:spPr bwMode="auto">
            <a:xfrm flipV="1">
              <a:off x="1459" y="1671"/>
              <a:ext cx="119" cy="44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8" name="Line 16"/>
            <p:cNvSpPr>
              <a:spLocks noChangeShapeType="1"/>
            </p:cNvSpPr>
            <p:nvPr/>
          </p:nvSpPr>
          <p:spPr bwMode="auto">
            <a:xfrm>
              <a:off x="1459" y="1715"/>
              <a:ext cx="119" cy="43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19" name="Line 17"/>
            <p:cNvSpPr>
              <a:spLocks noChangeShapeType="1"/>
            </p:cNvSpPr>
            <p:nvPr/>
          </p:nvSpPr>
          <p:spPr bwMode="auto">
            <a:xfrm>
              <a:off x="1418" y="981"/>
              <a:ext cx="160" cy="42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0" name="Line 18"/>
            <p:cNvSpPr>
              <a:spLocks noChangeShapeType="1"/>
            </p:cNvSpPr>
            <p:nvPr/>
          </p:nvSpPr>
          <p:spPr bwMode="auto">
            <a:xfrm flipH="1">
              <a:off x="1418" y="1023"/>
              <a:ext cx="119" cy="45"/>
            </a:xfrm>
            <a:prstGeom prst="line">
              <a:avLst/>
            </a:prstGeom>
            <a:noFill/>
            <a:ln w="1524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5621" name="Text Box 19"/>
            <p:cNvSpPr txBox="1">
              <a:spLocks noChangeArrowheads="1"/>
            </p:cNvSpPr>
            <p:nvPr/>
          </p:nvSpPr>
          <p:spPr bwMode="auto">
            <a:xfrm rot="-5400000">
              <a:off x="30" y="1711"/>
              <a:ext cx="1530" cy="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ea typeface="굴림" charset="-127"/>
                </a:rPr>
                <a:t>spin rotations</a:t>
              </a:r>
            </a:p>
          </p:txBody>
        </p:sp>
        <p:sp>
          <p:nvSpPr>
            <p:cNvPr id="25622" name="Text Box 20"/>
            <p:cNvSpPr txBox="1">
              <a:spLocks noChangeArrowheads="1"/>
            </p:cNvSpPr>
            <p:nvPr/>
          </p:nvSpPr>
          <p:spPr bwMode="auto">
            <a:xfrm>
              <a:off x="2139" y="1521"/>
              <a:ext cx="113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ea typeface="굴림" charset="-127"/>
                </a:rPr>
                <a:t>spin flipping</a:t>
              </a:r>
            </a:p>
          </p:txBody>
        </p:sp>
        <p:sp>
          <p:nvSpPr>
            <p:cNvPr id="25623" name="Text Box 21"/>
            <p:cNvSpPr txBox="1">
              <a:spLocks noChangeArrowheads="1"/>
            </p:cNvSpPr>
            <p:nvPr/>
          </p:nvSpPr>
          <p:spPr bwMode="auto">
            <a:xfrm>
              <a:off x="2113" y="1966"/>
              <a:ext cx="1282" cy="35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>
                  <a:ea typeface="굴림" charset="-127"/>
                </a:rPr>
                <a:t>by hole motion</a:t>
              </a:r>
            </a:p>
          </p:txBody>
        </p:sp>
      </p:grpSp>
      <p:sp>
        <p:nvSpPr>
          <p:cNvPr id="25606" name="Text Box 22"/>
          <p:cNvSpPr txBox="1">
            <a:spLocks noChangeArrowheads="1"/>
          </p:cNvSpPr>
          <p:nvPr/>
        </p:nvSpPr>
        <p:spPr bwMode="auto">
          <a:xfrm>
            <a:off x="0" y="5913438"/>
            <a:ext cx="91440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ko-KR" sz="2400">
                <a:ea typeface="굴림" charset="-127"/>
              </a:rPr>
              <a:t>Alternative view:</a:t>
            </a:r>
            <a:br>
              <a:rPr lang="en-US" altLang="ko-KR" sz="2400">
                <a:ea typeface="굴림" charset="-127"/>
              </a:rPr>
            </a:br>
            <a:r>
              <a:rPr lang="en-US" altLang="ko-KR" sz="2400">
                <a:ea typeface="굴림" charset="-127"/>
              </a:rPr>
              <a:t>Nucleus of the stripe phase or the minimal element of its melt. </a:t>
            </a:r>
          </a:p>
        </p:txBody>
      </p:sp>
      <p:sp>
        <p:nvSpPr>
          <p:cNvPr id="25607" name="Rectangle 23"/>
          <p:cNvSpPr>
            <a:spLocks noChangeArrowheads="1"/>
          </p:cNvSpPr>
          <p:nvPr/>
        </p:nvSpPr>
        <p:spPr bwMode="auto">
          <a:xfrm>
            <a:off x="6877050" y="1628775"/>
            <a:ext cx="2122488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ko-KR" i="1" dirty="0" err="1" smtClean="0">
                <a:ea typeface="굴림" charset="-127"/>
              </a:rPr>
              <a:t>Bulaevskii</a:t>
            </a:r>
            <a:r>
              <a:rPr lang="en-US" altLang="ko-KR" i="1" dirty="0" smtClean="0">
                <a:ea typeface="굴림" charset="-127"/>
              </a:rPr>
              <a:t>, </a:t>
            </a:r>
            <a:r>
              <a:rPr lang="en-US" altLang="ko-KR" i="1" dirty="0" err="1" smtClean="0">
                <a:ea typeface="굴림" charset="-127"/>
              </a:rPr>
              <a:t>Khomskii</a:t>
            </a:r>
            <a:r>
              <a:rPr lang="en-US" altLang="ko-KR" i="1" dirty="0" smtClean="0">
                <a:ea typeface="굴림" charset="-127"/>
              </a:rPr>
              <a:t>, </a:t>
            </a:r>
            <a:r>
              <a:rPr lang="en-US" altLang="ko-KR" i="1" dirty="0" err="1" smtClean="0">
                <a:ea typeface="굴림" charset="-127"/>
              </a:rPr>
              <a:t>Nagaev</a:t>
            </a:r>
            <a:r>
              <a:rPr lang="en-US" altLang="ko-KR" i="1" dirty="0" smtClean="0">
                <a:ea typeface="굴림" charset="-127"/>
              </a:rPr>
              <a:t>.</a:t>
            </a:r>
            <a:endParaRPr lang="en-US" altLang="ko-KR" i="1" dirty="0">
              <a:ea typeface="굴림" charset="-127"/>
            </a:endParaRPr>
          </a:p>
          <a:p>
            <a:r>
              <a:rPr lang="en-US" altLang="ko-KR" i="1" dirty="0">
                <a:ea typeface="굴림" charset="-127"/>
              </a:rPr>
              <a:t>Brinkman and </a:t>
            </a:r>
            <a:r>
              <a:rPr lang="en-US" altLang="ko-KR" i="1" dirty="0" smtClean="0">
                <a:ea typeface="굴림" charset="-127"/>
              </a:rPr>
              <a:t>Rice.</a:t>
            </a:r>
            <a:endParaRPr lang="fr-FR" altLang="ko-KR" i="1" dirty="0">
              <a:ea typeface="굴림" charset="-127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/>
          </p:cNvSpPr>
          <p:nvPr>
            <p:ph type="body" idx="1"/>
          </p:nvPr>
        </p:nvSpPr>
        <p:spPr>
          <a:xfrm>
            <a:off x="0" y="44450"/>
            <a:ext cx="9144000" cy="5525615"/>
          </a:xfr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</a:rPr>
              <a:t>Half filled band with repulsion. 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</a:rPr>
              <a:t>SDW rout to the doped  Mott-Hubbard insulator.</a:t>
            </a:r>
          </a:p>
          <a:p>
            <a:pPr algn="ctr" eaLnBrk="1" hangingPunct="1">
              <a:lnSpc>
                <a:spcPct val="80000"/>
              </a:lnSpc>
              <a:buFontTx/>
              <a:buNone/>
            </a:pPr>
            <a:endParaRPr lang="en-US" altLang="ko-KR" sz="1600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  <a:sym typeface="Symbol" pitchFamily="18" charset="2"/>
              </a:rPr>
              <a:t>		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</a:t>
            </a:r>
            <a:r>
              <a:rPr lang="en-US" altLang="ko-KR" sz="2400" b="1" baseline="-25000" dirty="0" smtClean="0">
                <a:ea typeface="Gulim" pitchFamily="34" charset="-127"/>
              </a:rPr>
              <a:t>1D</a:t>
            </a:r>
            <a:r>
              <a:rPr lang="en-US" altLang="ko-KR" sz="2400" b="1" dirty="0" smtClean="0">
                <a:ea typeface="Gulim" pitchFamily="34" charset="-127"/>
              </a:rPr>
              <a:t>~(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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  <a:r>
              <a:rPr lang="en-US" altLang="ko-KR" sz="2400" b="1" baseline="30000" dirty="0" smtClean="0">
                <a:ea typeface="Gulim" pitchFamily="34" charset="-127"/>
              </a:rPr>
              <a:t>2</a:t>
            </a:r>
            <a:r>
              <a:rPr lang="en-US" altLang="ko-KR" sz="2400" b="1" dirty="0" smtClean="0">
                <a:ea typeface="Gulim" pitchFamily="34" charset="-127"/>
              </a:rPr>
              <a:t> -</a:t>
            </a:r>
            <a:r>
              <a:rPr lang="en-US" altLang="ko-KR" sz="2400" b="1" dirty="0" err="1" smtClean="0">
                <a:ea typeface="Gulim" pitchFamily="34" charset="-127"/>
              </a:rPr>
              <a:t>Ucos</a:t>
            </a:r>
            <a:r>
              <a:rPr lang="en-US" altLang="ko-KR" sz="2400" b="1" dirty="0" smtClean="0">
                <a:ea typeface="Gulim" pitchFamily="34" charset="-127"/>
              </a:rPr>
              <a:t>(2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ea typeface="Gulim" pitchFamily="34" charset="-127"/>
              </a:rPr>
              <a:t>)+(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</a:t>
            </a:r>
            <a:r>
              <a:rPr lang="en-US" altLang="ko-KR" sz="2400" b="1" dirty="0" smtClean="0">
                <a:ea typeface="Gulim" pitchFamily="34" charset="-127"/>
              </a:rPr>
              <a:t>)</a:t>
            </a:r>
            <a:r>
              <a:rPr lang="en-US" altLang="ko-KR" sz="2400" b="1" baseline="30000" dirty="0" smtClean="0">
                <a:ea typeface="Gulim" pitchFamily="34" charset="-127"/>
              </a:rPr>
              <a:t>2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1600" b="1" baseline="30000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ea typeface="Gulim" pitchFamily="34" charset="-127"/>
              </a:rPr>
              <a:t>U</a:t>
            </a:r>
            <a:r>
              <a:rPr lang="en-US" altLang="ko-KR" sz="2400" dirty="0" smtClean="0">
                <a:ea typeface="Gulim" pitchFamily="34" charset="-127"/>
              </a:rPr>
              <a:t> - </a:t>
            </a:r>
            <a:r>
              <a:rPr lang="en-US" altLang="ko-KR" sz="2400" dirty="0" err="1" smtClean="0">
                <a:ea typeface="Gulim" pitchFamily="34" charset="-127"/>
              </a:rPr>
              <a:t>Umklapp</a:t>
            </a:r>
            <a:r>
              <a:rPr lang="en-US" altLang="ko-KR" sz="2400" dirty="0" smtClean="0">
                <a:ea typeface="Gulim" pitchFamily="34" charset="-127"/>
              </a:rPr>
              <a:t> amplitude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</a:rPr>
              <a:t>(</a:t>
            </a:r>
            <a:r>
              <a:rPr lang="en-US" altLang="ko-KR" sz="2400" i="1" dirty="0" err="1" smtClean="0">
                <a:ea typeface="Gulim" pitchFamily="34" charset="-127"/>
              </a:rPr>
              <a:t>Dzyaloshinskii</a:t>
            </a:r>
            <a:r>
              <a:rPr lang="en-US" altLang="ko-KR" sz="2400" i="1" dirty="0" smtClean="0">
                <a:ea typeface="Gulim" pitchFamily="34" charset="-127"/>
              </a:rPr>
              <a:t> &amp; Larkin ; Luther &amp; Emery</a:t>
            </a:r>
            <a:r>
              <a:rPr lang="en-US" altLang="ko-KR" sz="2400" dirty="0" smtClean="0">
                <a:ea typeface="Gulim" pitchFamily="34" charset="-127"/>
              </a:rPr>
              <a:t>).</a:t>
            </a:r>
            <a:endParaRPr lang="en-US" altLang="ko-KR" sz="2400" dirty="0" smtClean="0">
              <a:ea typeface="Gulim" pitchFamily="34" charset="-127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dirty="0" smtClean="0">
                <a:ea typeface="Gulim" pitchFamily="34" charset="-127"/>
              </a:rPr>
              <a:t> - </a:t>
            </a:r>
            <a:r>
              <a:rPr lang="en-US" altLang="ko-KR" sz="2400" dirty="0" err="1" smtClean="0">
                <a:ea typeface="Gulim" pitchFamily="34" charset="-127"/>
              </a:rPr>
              <a:t>chiral</a:t>
            </a:r>
            <a:r>
              <a:rPr lang="en-US" altLang="ko-KR" sz="2400" dirty="0" smtClean="0">
                <a:ea typeface="Gulim" pitchFamily="34" charset="-127"/>
              </a:rPr>
              <a:t> phase of charge displacements</a:t>
            </a:r>
            <a:endParaRPr lang="en-US" altLang="ko-KR" sz="2400" dirty="0" smtClean="0">
              <a:ea typeface="Gulim" pitchFamily="34" charset="-127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dirty="0" smtClean="0">
                <a:ea typeface="Gulim" pitchFamily="34" charset="-127"/>
              </a:rPr>
              <a:t> - </a:t>
            </a:r>
            <a:r>
              <a:rPr lang="en-US" altLang="ko-KR" sz="2400" dirty="0" err="1" smtClean="0">
                <a:ea typeface="Gulim" pitchFamily="34" charset="-127"/>
              </a:rPr>
              <a:t>chiral</a:t>
            </a:r>
            <a:r>
              <a:rPr lang="en-US" altLang="ko-KR" sz="2400" dirty="0" smtClean="0">
                <a:ea typeface="Gulim" pitchFamily="34" charset="-127"/>
              </a:rPr>
              <a:t> phase of spin rotations.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</a:rPr>
              <a:t>Degeneracy of the ground state:</a:t>
            </a:r>
            <a:endParaRPr lang="en-US" altLang="ko-KR" sz="2400" dirty="0" smtClean="0">
              <a:ea typeface="Gulim" pitchFamily="34" charset="-127"/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dirty="0" smtClean="0">
                <a:ea typeface="Gulim" pitchFamily="34" charset="-127"/>
                <a:sym typeface="Symbol" pitchFamily="18" charset="2"/>
              </a:rPr>
              <a:t>	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ea typeface="Gulim" pitchFamily="34" charset="-127"/>
              </a:rPr>
              <a:t> </a:t>
            </a:r>
            <a:r>
              <a:rPr lang="en-US" altLang="ko-KR" sz="2400" b="1" dirty="0" smtClean="0">
                <a:ea typeface="Gulim" pitchFamily="34" charset="-127"/>
                <a:sym typeface="Wingdings" pitchFamily="2" charset="2"/>
              </a:rPr>
              <a:t></a:t>
            </a:r>
            <a:r>
              <a:rPr lang="en-US" altLang="ko-KR" sz="2400" b="1" dirty="0" smtClean="0"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ea typeface="Gulim" pitchFamily="34" charset="-127"/>
              </a:rPr>
              <a:t>+π</a:t>
            </a:r>
            <a:r>
              <a:rPr lang="en-US" altLang="ko-KR" sz="2400" dirty="0" smtClean="0">
                <a:ea typeface="Gulim" pitchFamily="34" charset="-127"/>
              </a:rPr>
              <a:t>  =  translation by one site</a:t>
            </a:r>
            <a:endParaRPr lang="en-US" altLang="ko-KR" sz="2400" b="1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en-US" altLang="ko-KR" sz="2400" i="1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i="1" dirty="0" smtClean="0">
                <a:ea typeface="Gulim" pitchFamily="34" charset="-127"/>
              </a:rPr>
              <a:t>Staggered magnetization  </a:t>
            </a:r>
            <a:r>
              <a:rPr lang="en-US" altLang="ko-KR" sz="2400" dirty="0" smtClean="0">
                <a:ea typeface="Gulim" pitchFamily="34" charset="-127"/>
                <a:sym typeface="Symbol" pitchFamily="18" charset="2"/>
              </a:rPr>
              <a:t></a:t>
            </a:r>
            <a:r>
              <a:rPr lang="en-US" altLang="ko-KR" sz="2400" dirty="0" smtClean="0">
                <a:ea typeface="Gulim" pitchFamily="34" charset="-127"/>
              </a:rPr>
              <a:t> </a:t>
            </a:r>
            <a:r>
              <a:rPr lang="en-US" altLang="ko-KR" sz="2400" i="1" dirty="0" err="1" smtClean="0">
                <a:ea typeface="Gulim" pitchFamily="34" charset="-127"/>
              </a:rPr>
              <a:t>AFM</a:t>
            </a:r>
            <a:r>
              <a:rPr lang="en-US" altLang="ko-KR" sz="2400" i="1" dirty="0" smtClean="0">
                <a:ea typeface="Gulim" pitchFamily="34" charset="-127"/>
              </a:rPr>
              <a:t>=SDW order parameter:</a:t>
            </a:r>
            <a:endParaRPr lang="en-US" altLang="ko-KR" sz="2400" b="1" i="1" dirty="0" smtClean="0">
              <a:ea typeface="Gulim" pitchFamily="34" charset="-127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O</a:t>
            </a:r>
            <a:r>
              <a:rPr lang="en-US" altLang="ko-KR" sz="2400" b="1" baseline="-25000" dirty="0" err="1" smtClean="0">
                <a:solidFill>
                  <a:srgbClr val="CC3300"/>
                </a:solidFill>
                <a:ea typeface="Gulim" pitchFamily="34" charset="-127"/>
              </a:rPr>
              <a:t>SDW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 ~ 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(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)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 exp{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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i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(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Qx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+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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)} , </a:t>
            </a:r>
            <a:r>
              <a:rPr lang="en-US" altLang="ko-KR" sz="2400" dirty="0" smtClean="0">
                <a:ea typeface="Gulim" pitchFamily="34" charset="-127"/>
              </a:rPr>
              <a:t>amplitude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 A= </a:t>
            </a:r>
            <a:r>
              <a:rPr lang="en-US" altLang="ko-KR" sz="2400" b="1" dirty="0" err="1" smtClean="0">
                <a:solidFill>
                  <a:srgbClr val="CC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(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  <a:sym typeface="Symbol" pitchFamily="18" charset="2"/>
              </a:rPr>
              <a:t>)</a:t>
            </a:r>
            <a:r>
              <a:rPr lang="en-US" altLang="ko-KR" sz="2400" b="1" dirty="0" smtClean="0">
                <a:solidFill>
                  <a:srgbClr val="CC3300"/>
                </a:solidFill>
                <a:ea typeface="Gulim" pitchFamily="34" charset="-127"/>
              </a:rPr>
              <a:t> </a:t>
            </a:r>
            <a:r>
              <a:rPr lang="en-US" altLang="ko-KR" sz="2400" dirty="0" smtClean="0">
                <a:ea typeface="Gulim" pitchFamily="34" charset="-127"/>
              </a:rPr>
              <a:t>changes the sign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To survive in D&gt;1 :  The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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soliton in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: </a:t>
            </a:r>
            <a:r>
              <a:rPr lang="en-US" altLang="ko-KR" sz="2400" b="1" dirty="0" err="1" smtClean="0">
                <a:solidFill>
                  <a:srgbClr val="99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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- </a:t>
            </a:r>
            <a:r>
              <a:rPr lang="en-US" altLang="ko-KR" sz="2400" b="1" dirty="0" err="1" smtClean="0">
                <a:solidFill>
                  <a:srgbClr val="993300"/>
                </a:solidFill>
                <a:ea typeface="Gulim" pitchFamily="34" charset="-127"/>
              </a:rPr>
              <a:t>cos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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  <a:b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</a:b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enforces  a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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</a:rPr>
              <a:t> rotation in </a:t>
            </a:r>
            <a:r>
              <a:rPr lang="en-US" altLang="ko-KR" sz="2400" b="1" dirty="0" smtClean="0">
                <a:solidFill>
                  <a:srgbClr val="993300"/>
                </a:solidFill>
                <a:ea typeface="Gulim" pitchFamily="34" charset="-127"/>
                <a:sym typeface="Symbol" pitchFamily="18" charset="2"/>
              </a:rPr>
              <a:t> to preserve </a:t>
            </a:r>
            <a:r>
              <a:rPr lang="en-US" altLang="ko-KR" sz="2400" b="1" i="1" dirty="0" err="1" smtClean="0">
                <a:solidFill>
                  <a:srgbClr val="993300"/>
                </a:solidFill>
                <a:ea typeface="Gulim" pitchFamily="34" charset="-127"/>
              </a:rPr>
              <a:t>O</a:t>
            </a:r>
            <a:r>
              <a:rPr lang="en-US" altLang="ko-KR" sz="2400" b="1" i="1" baseline="-25000" dirty="0" err="1" smtClean="0">
                <a:solidFill>
                  <a:srgbClr val="993300"/>
                </a:solidFill>
                <a:ea typeface="Gulim" pitchFamily="34" charset="-127"/>
              </a:rPr>
              <a:t>SDW</a:t>
            </a:r>
            <a:r>
              <a:rPr lang="en-US" altLang="ko-KR" sz="2400" b="1" i="1" dirty="0" smtClean="0">
                <a:solidFill>
                  <a:srgbClr val="993300"/>
                </a:solidFill>
                <a:ea typeface="Gulim" pitchFamily="34" charset="-127"/>
              </a:rPr>
              <a:t> </a:t>
            </a:r>
          </a:p>
        </p:txBody>
      </p:sp>
      <p:grpSp>
        <p:nvGrpSpPr>
          <p:cNvPr id="2" name="Group 5"/>
          <p:cNvGrpSpPr>
            <a:grpSpLocks/>
          </p:cNvGrpSpPr>
          <p:nvPr/>
        </p:nvGrpSpPr>
        <p:grpSpPr bwMode="auto">
          <a:xfrm>
            <a:off x="5357813" y="1071563"/>
            <a:ext cx="3719512" cy="2016125"/>
            <a:chOff x="855" y="981"/>
            <a:chExt cx="2598" cy="1815"/>
          </a:xfrm>
        </p:grpSpPr>
        <p:sp>
          <p:nvSpPr>
            <p:cNvPr id="17412" name="Freeform 6"/>
            <p:cNvSpPr>
              <a:spLocks/>
            </p:cNvSpPr>
            <p:nvPr/>
          </p:nvSpPr>
          <p:spPr bwMode="auto">
            <a:xfrm>
              <a:off x="1177" y="2062"/>
              <a:ext cx="642" cy="690"/>
            </a:xfrm>
            <a:custGeom>
              <a:avLst/>
              <a:gdLst>
                <a:gd name="T0" fmla="*/ 22 w 980"/>
                <a:gd name="T1" fmla="*/ 29 h 938"/>
                <a:gd name="T2" fmla="*/ 22 w 980"/>
                <a:gd name="T3" fmla="*/ 35 h 938"/>
                <a:gd name="T4" fmla="*/ 21 w 980"/>
                <a:gd name="T5" fmla="*/ 42 h 938"/>
                <a:gd name="T6" fmla="*/ 20 w 980"/>
                <a:gd name="T7" fmla="*/ 46 h 938"/>
                <a:gd name="T8" fmla="*/ 18 w 980"/>
                <a:gd name="T9" fmla="*/ 50 h 938"/>
                <a:gd name="T10" fmla="*/ 17 w 980"/>
                <a:gd name="T11" fmla="*/ 54 h 938"/>
                <a:gd name="T12" fmla="*/ 15 w 980"/>
                <a:gd name="T13" fmla="*/ 57 h 938"/>
                <a:gd name="T14" fmla="*/ 13 w 980"/>
                <a:gd name="T15" fmla="*/ 58 h 938"/>
                <a:gd name="T16" fmla="*/ 11 w 980"/>
                <a:gd name="T17" fmla="*/ 60 h 938"/>
                <a:gd name="T18" fmla="*/ 9 w 980"/>
                <a:gd name="T19" fmla="*/ 58 h 938"/>
                <a:gd name="T20" fmla="*/ 7 w 980"/>
                <a:gd name="T21" fmla="*/ 57 h 938"/>
                <a:gd name="T22" fmla="*/ 5 w 980"/>
                <a:gd name="T23" fmla="*/ 54 h 938"/>
                <a:gd name="T24" fmla="*/ 3 w 980"/>
                <a:gd name="T25" fmla="*/ 50 h 938"/>
                <a:gd name="T26" fmla="*/ 2 w 980"/>
                <a:gd name="T27" fmla="*/ 46 h 938"/>
                <a:gd name="T28" fmla="*/ 1 w 980"/>
                <a:gd name="T29" fmla="*/ 42 h 938"/>
                <a:gd name="T30" fmla="*/ 1 w 980"/>
                <a:gd name="T31" fmla="*/ 35 h 938"/>
                <a:gd name="T32" fmla="*/ 0 w 980"/>
                <a:gd name="T33" fmla="*/ 29 h 938"/>
                <a:gd name="T34" fmla="*/ 1 w 980"/>
                <a:gd name="T35" fmla="*/ 24 h 938"/>
                <a:gd name="T36" fmla="*/ 1 w 980"/>
                <a:gd name="T37" fmla="*/ 18 h 938"/>
                <a:gd name="T38" fmla="*/ 2 w 980"/>
                <a:gd name="T39" fmla="*/ 13 h 938"/>
                <a:gd name="T40" fmla="*/ 3 w 980"/>
                <a:gd name="T41" fmla="*/ 8 h 938"/>
                <a:gd name="T42" fmla="*/ 5 w 980"/>
                <a:gd name="T43" fmla="*/ 5 h 938"/>
                <a:gd name="T44" fmla="*/ 7 w 980"/>
                <a:gd name="T45" fmla="*/ 2 h 938"/>
                <a:gd name="T46" fmla="*/ 9 w 980"/>
                <a:gd name="T47" fmla="*/ 1 h 938"/>
                <a:gd name="T48" fmla="*/ 11 w 980"/>
                <a:gd name="T49" fmla="*/ 0 h 938"/>
                <a:gd name="T50" fmla="*/ 13 w 980"/>
                <a:gd name="T51" fmla="*/ 1 h 938"/>
                <a:gd name="T52" fmla="*/ 15 w 980"/>
                <a:gd name="T53" fmla="*/ 2 h 938"/>
                <a:gd name="T54" fmla="*/ 17 w 980"/>
                <a:gd name="T55" fmla="*/ 5 h 938"/>
                <a:gd name="T56" fmla="*/ 18 w 980"/>
                <a:gd name="T57" fmla="*/ 8 h 938"/>
                <a:gd name="T58" fmla="*/ 20 w 980"/>
                <a:gd name="T59" fmla="*/ 13 h 938"/>
                <a:gd name="T60" fmla="*/ 21 w 980"/>
                <a:gd name="T61" fmla="*/ 18 h 938"/>
                <a:gd name="T62" fmla="*/ 22 w 980"/>
                <a:gd name="T63" fmla="*/ 24 h 938"/>
                <a:gd name="T64" fmla="*/ 22 w 980"/>
                <a:gd name="T65" fmla="*/ 29 h 9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8"/>
                <a:gd name="T101" fmla="*/ 980 w 980"/>
                <a:gd name="T102" fmla="*/ 938 h 938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8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1"/>
                  </a:lnTo>
                  <a:lnTo>
                    <a:pt x="766" y="857"/>
                  </a:lnTo>
                  <a:lnTo>
                    <a:pt x="681" y="902"/>
                  </a:lnTo>
                  <a:lnTo>
                    <a:pt x="589" y="929"/>
                  </a:lnTo>
                  <a:lnTo>
                    <a:pt x="490" y="938"/>
                  </a:lnTo>
                  <a:lnTo>
                    <a:pt x="391" y="929"/>
                  </a:lnTo>
                  <a:lnTo>
                    <a:pt x="299" y="902"/>
                  </a:lnTo>
                  <a:lnTo>
                    <a:pt x="214" y="857"/>
                  </a:lnTo>
                  <a:lnTo>
                    <a:pt x="143" y="801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1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1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solidFill>
              <a:schemeClr val="bg1"/>
            </a:solidFill>
            <a:ln w="2349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3" name="Freeform 7"/>
            <p:cNvSpPr>
              <a:spLocks/>
            </p:cNvSpPr>
            <p:nvPr/>
          </p:nvSpPr>
          <p:spPr bwMode="auto">
            <a:xfrm>
              <a:off x="1177" y="1023"/>
              <a:ext cx="642" cy="692"/>
            </a:xfrm>
            <a:custGeom>
              <a:avLst/>
              <a:gdLst>
                <a:gd name="T0" fmla="*/ 22 w 980"/>
                <a:gd name="T1" fmla="*/ 30 h 939"/>
                <a:gd name="T2" fmla="*/ 22 w 980"/>
                <a:gd name="T3" fmla="*/ 36 h 939"/>
                <a:gd name="T4" fmla="*/ 21 w 980"/>
                <a:gd name="T5" fmla="*/ 42 h 939"/>
                <a:gd name="T6" fmla="*/ 20 w 980"/>
                <a:gd name="T7" fmla="*/ 46 h 939"/>
                <a:gd name="T8" fmla="*/ 18 w 980"/>
                <a:gd name="T9" fmla="*/ 52 h 939"/>
                <a:gd name="T10" fmla="*/ 17 w 980"/>
                <a:gd name="T11" fmla="*/ 55 h 939"/>
                <a:gd name="T12" fmla="*/ 15 w 980"/>
                <a:gd name="T13" fmla="*/ 57 h 939"/>
                <a:gd name="T14" fmla="*/ 13 w 980"/>
                <a:gd name="T15" fmla="*/ 60 h 939"/>
                <a:gd name="T16" fmla="*/ 11 w 980"/>
                <a:gd name="T17" fmla="*/ 60 h 939"/>
                <a:gd name="T18" fmla="*/ 9 w 980"/>
                <a:gd name="T19" fmla="*/ 60 h 939"/>
                <a:gd name="T20" fmla="*/ 7 w 980"/>
                <a:gd name="T21" fmla="*/ 57 h 939"/>
                <a:gd name="T22" fmla="*/ 5 w 980"/>
                <a:gd name="T23" fmla="*/ 55 h 939"/>
                <a:gd name="T24" fmla="*/ 3 w 980"/>
                <a:gd name="T25" fmla="*/ 52 h 939"/>
                <a:gd name="T26" fmla="*/ 2 w 980"/>
                <a:gd name="T27" fmla="*/ 46 h 939"/>
                <a:gd name="T28" fmla="*/ 1 w 980"/>
                <a:gd name="T29" fmla="*/ 42 h 939"/>
                <a:gd name="T30" fmla="*/ 1 w 980"/>
                <a:gd name="T31" fmla="*/ 36 h 939"/>
                <a:gd name="T32" fmla="*/ 0 w 980"/>
                <a:gd name="T33" fmla="*/ 30 h 939"/>
                <a:gd name="T34" fmla="*/ 1 w 980"/>
                <a:gd name="T35" fmla="*/ 24 h 939"/>
                <a:gd name="T36" fmla="*/ 1 w 980"/>
                <a:gd name="T37" fmla="*/ 18 h 939"/>
                <a:gd name="T38" fmla="*/ 2 w 980"/>
                <a:gd name="T39" fmla="*/ 13 h 939"/>
                <a:gd name="T40" fmla="*/ 3 w 980"/>
                <a:gd name="T41" fmla="*/ 9 h 939"/>
                <a:gd name="T42" fmla="*/ 5 w 980"/>
                <a:gd name="T43" fmla="*/ 5 h 939"/>
                <a:gd name="T44" fmla="*/ 7 w 980"/>
                <a:gd name="T45" fmla="*/ 2 h 939"/>
                <a:gd name="T46" fmla="*/ 9 w 980"/>
                <a:gd name="T47" fmla="*/ 1 h 939"/>
                <a:gd name="T48" fmla="*/ 11 w 980"/>
                <a:gd name="T49" fmla="*/ 0 h 939"/>
                <a:gd name="T50" fmla="*/ 13 w 980"/>
                <a:gd name="T51" fmla="*/ 1 h 939"/>
                <a:gd name="T52" fmla="*/ 15 w 980"/>
                <a:gd name="T53" fmla="*/ 2 h 939"/>
                <a:gd name="T54" fmla="*/ 17 w 980"/>
                <a:gd name="T55" fmla="*/ 5 h 939"/>
                <a:gd name="T56" fmla="*/ 18 w 980"/>
                <a:gd name="T57" fmla="*/ 9 h 939"/>
                <a:gd name="T58" fmla="*/ 20 w 980"/>
                <a:gd name="T59" fmla="*/ 13 h 939"/>
                <a:gd name="T60" fmla="*/ 21 w 980"/>
                <a:gd name="T61" fmla="*/ 18 h 939"/>
                <a:gd name="T62" fmla="*/ 22 w 980"/>
                <a:gd name="T63" fmla="*/ 24 h 939"/>
                <a:gd name="T64" fmla="*/ 22 w 980"/>
                <a:gd name="T65" fmla="*/ 30 h 939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980"/>
                <a:gd name="T100" fmla="*/ 0 h 939"/>
                <a:gd name="T101" fmla="*/ 980 w 980"/>
                <a:gd name="T102" fmla="*/ 939 h 939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980" h="939">
                  <a:moveTo>
                    <a:pt x="980" y="469"/>
                  </a:moveTo>
                  <a:lnTo>
                    <a:pt x="970" y="564"/>
                  </a:lnTo>
                  <a:lnTo>
                    <a:pt x="943" y="652"/>
                  </a:lnTo>
                  <a:lnTo>
                    <a:pt x="895" y="733"/>
                  </a:lnTo>
                  <a:lnTo>
                    <a:pt x="837" y="802"/>
                  </a:lnTo>
                  <a:lnTo>
                    <a:pt x="766" y="857"/>
                  </a:lnTo>
                  <a:lnTo>
                    <a:pt x="681" y="903"/>
                  </a:lnTo>
                  <a:lnTo>
                    <a:pt x="589" y="929"/>
                  </a:lnTo>
                  <a:lnTo>
                    <a:pt x="490" y="939"/>
                  </a:lnTo>
                  <a:lnTo>
                    <a:pt x="391" y="929"/>
                  </a:lnTo>
                  <a:lnTo>
                    <a:pt x="299" y="903"/>
                  </a:lnTo>
                  <a:lnTo>
                    <a:pt x="214" y="857"/>
                  </a:lnTo>
                  <a:lnTo>
                    <a:pt x="143" y="802"/>
                  </a:lnTo>
                  <a:lnTo>
                    <a:pt x="85" y="733"/>
                  </a:lnTo>
                  <a:lnTo>
                    <a:pt x="37" y="652"/>
                  </a:lnTo>
                  <a:lnTo>
                    <a:pt x="10" y="564"/>
                  </a:lnTo>
                  <a:lnTo>
                    <a:pt x="0" y="469"/>
                  </a:lnTo>
                  <a:lnTo>
                    <a:pt x="10" y="375"/>
                  </a:lnTo>
                  <a:lnTo>
                    <a:pt x="37" y="287"/>
                  </a:lnTo>
                  <a:lnTo>
                    <a:pt x="85" y="205"/>
                  </a:lnTo>
                  <a:lnTo>
                    <a:pt x="143" y="137"/>
                  </a:lnTo>
                  <a:lnTo>
                    <a:pt x="214" y="82"/>
                  </a:lnTo>
                  <a:lnTo>
                    <a:pt x="299" y="36"/>
                  </a:lnTo>
                  <a:lnTo>
                    <a:pt x="391" y="10"/>
                  </a:lnTo>
                  <a:lnTo>
                    <a:pt x="490" y="0"/>
                  </a:lnTo>
                  <a:lnTo>
                    <a:pt x="589" y="10"/>
                  </a:lnTo>
                  <a:lnTo>
                    <a:pt x="681" y="36"/>
                  </a:lnTo>
                  <a:lnTo>
                    <a:pt x="766" y="82"/>
                  </a:lnTo>
                  <a:lnTo>
                    <a:pt x="837" y="137"/>
                  </a:lnTo>
                  <a:lnTo>
                    <a:pt x="895" y="205"/>
                  </a:lnTo>
                  <a:lnTo>
                    <a:pt x="943" y="287"/>
                  </a:lnTo>
                  <a:lnTo>
                    <a:pt x="970" y="375"/>
                  </a:lnTo>
                  <a:lnTo>
                    <a:pt x="980" y="469"/>
                  </a:lnTo>
                </a:path>
              </a:pathLst>
            </a:custGeom>
            <a:solidFill>
              <a:schemeClr val="bg1"/>
            </a:solidFill>
            <a:ln w="1905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4" name="Line 8"/>
            <p:cNvSpPr>
              <a:spLocks noChangeShapeType="1"/>
            </p:cNvSpPr>
            <p:nvPr/>
          </p:nvSpPr>
          <p:spPr bwMode="auto">
            <a:xfrm>
              <a:off x="1338" y="1889"/>
              <a:ext cx="2115" cy="1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5" name="Freeform 9"/>
            <p:cNvSpPr>
              <a:spLocks/>
            </p:cNvSpPr>
            <p:nvPr/>
          </p:nvSpPr>
          <p:spPr bwMode="auto">
            <a:xfrm>
              <a:off x="3374" y="1870"/>
              <a:ext cx="79" cy="35"/>
            </a:xfrm>
            <a:custGeom>
              <a:avLst/>
              <a:gdLst>
                <a:gd name="T0" fmla="*/ 0 w 119"/>
                <a:gd name="T1" fmla="*/ 0 h 46"/>
                <a:gd name="T2" fmla="*/ 3 w 119"/>
                <a:gd name="T3" fmla="*/ 2 h 46"/>
                <a:gd name="T4" fmla="*/ 0 w 119"/>
                <a:gd name="T5" fmla="*/ 4 h 46"/>
                <a:gd name="T6" fmla="*/ 1 w 119"/>
                <a:gd name="T7" fmla="*/ 2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 w="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6" name="Freeform 10"/>
            <p:cNvSpPr>
              <a:spLocks/>
            </p:cNvSpPr>
            <p:nvPr/>
          </p:nvSpPr>
          <p:spPr bwMode="auto">
            <a:xfrm>
              <a:off x="3374" y="1870"/>
              <a:ext cx="79" cy="35"/>
            </a:xfrm>
            <a:custGeom>
              <a:avLst/>
              <a:gdLst>
                <a:gd name="T0" fmla="*/ 0 w 119"/>
                <a:gd name="T1" fmla="*/ 0 h 46"/>
                <a:gd name="T2" fmla="*/ 3 w 119"/>
                <a:gd name="T3" fmla="*/ 2 h 46"/>
                <a:gd name="T4" fmla="*/ 0 w 119"/>
                <a:gd name="T5" fmla="*/ 4 h 46"/>
                <a:gd name="T6" fmla="*/ 1 w 119"/>
                <a:gd name="T7" fmla="*/ 2 h 46"/>
                <a:gd name="T8" fmla="*/ 0 w 119"/>
                <a:gd name="T9" fmla="*/ 0 h 4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9"/>
                <a:gd name="T16" fmla="*/ 0 h 46"/>
                <a:gd name="T17" fmla="*/ 119 w 119"/>
                <a:gd name="T18" fmla="*/ 46 h 4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9" h="46">
                  <a:moveTo>
                    <a:pt x="0" y="0"/>
                  </a:moveTo>
                  <a:lnTo>
                    <a:pt x="119" y="23"/>
                  </a:lnTo>
                  <a:lnTo>
                    <a:pt x="0" y="46"/>
                  </a:lnTo>
                  <a:lnTo>
                    <a:pt x="20" y="23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 w="4445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7" name="Line 11"/>
            <p:cNvSpPr>
              <a:spLocks noChangeShapeType="1"/>
            </p:cNvSpPr>
            <p:nvPr/>
          </p:nvSpPr>
          <p:spPr bwMode="auto">
            <a:xfrm>
              <a:off x="1459" y="2062"/>
              <a:ext cx="78" cy="42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8" name="Line 12"/>
            <p:cNvSpPr>
              <a:spLocks noChangeShapeType="1"/>
            </p:cNvSpPr>
            <p:nvPr/>
          </p:nvSpPr>
          <p:spPr bwMode="auto">
            <a:xfrm flipV="1">
              <a:off x="1459" y="2017"/>
              <a:ext cx="78" cy="45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19" name="Line 13"/>
            <p:cNvSpPr>
              <a:spLocks noChangeShapeType="1"/>
            </p:cNvSpPr>
            <p:nvPr/>
          </p:nvSpPr>
          <p:spPr bwMode="auto">
            <a:xfrm>
              <a:off x="1459" y="2709"/>
              <a:ext cx="119" cy="43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0" name="Line 14"/>
            <p:cNvSpPr>
              <a:spLocks noChangeShapeType="1"/>
            </p:cNvSpPr>
            <p:nvPr/>
          </p:nvSpPr>
          <p:spPr bwMode="auto">
            <a:xfrm flipH="1">
              <a:off x="1459" y="2752"/>
              <a:ext cx="119" cy="44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1" name="Line 15"/>
            <p:cNvSpPr>
              <a:spLocks noChangeShapeType="1"/>
            </p:cNvSpPr>
            <p:nvPr/>
          </p:nvSpPr>
          <p:spPr bwMode="auto">
            <a:xfrm flipV="1">
              <a:off x="1459" y="1671"/>
              <a:ext cx="119" cy="44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16"/>
            <p:cNvSpPr>
              <a:spLocks noChangeShapeType="1"/>
            </p:cNvSpPr>
            <p:nvPr/>
          </p:nvSpPr>
          <p:spPr bwMode="auto">
            <a:xfrm>
              <a:off x="1459" y="1715"/>
              <a:ext cx="119" cy="43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Line 17"/>
            <p:cNvSpPr>
              <a:spLocks noChangeShapeType="1"/>
            </p:cNvSpPr>
            <p:nvPr/>
          </p:nvSpPr>
          <p:spPr bwMode="auto">
            <a:xfrm>
              <a:off x="1418" y="981"/>
              <a:ext cx="160" cy="42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Line 18"/>
            <p:cNvSpPr>
              <a:spLocks noChangeShapeType="1"/>
            </p:cNvSpPr>
            <p:nvPr/>
          </p:nvSpPr>
          <p:spPr bwMode="auto">
            <a:xfrm flipH="1">
              <a:off x="1418" y="1023"/>
              <a:ext cx="119" cy="45"/>
            </a:xfrm>
            <a:prstGeom prst="line">
              <a:avLst/>
            </a:prstGeom>
            <a:noFill/>
            <a:ln w="15240">
              <a:solidFill>
                <a:schemeClr val="accent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Text Box 19"/>
            <p:cNvSpPr txBox="1">
              <a:spLocks noChangeArrowheads="1"/>
            </p:cNvSpPr>
            <p:nvPr/>
          </p:nvSpPr>
          <p:spPr bwMode="auto">
            <a:xfrm rot="-5400000">
              <a:off x="229" y="1711"/>
              <a:ext cx="1530" cy="27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ea typeface="Gulim" pitchFamily="34" charset="-127"/>
                </a:rPr>
                <a:t>spin rotations</a:t>
              </a:r>
            </a:p>
          </p:txBody>
        </p:sp>
        <p:sp>
          <p:nvSpPr>
            <p:cNvPr id="17426" name="Text Box 20"/>
            <p:cNvSpPr txBox="1">
              <a:spLocks noChangeArrowheads="1"/>
            </p:cNvSpPr>
            <p:nvPr/>
          </p:nvSpPr>
          <p:spPr bwMode="auto">
            <a:xfrm>
              <a:off x="2139" y="1521"/>
              <a:ext cx="1132" cy="35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ko-KR" sz="2000">
                  <a:ea typeface="Gulim" pitchFamily="34" charset="-127"/>
                </a:rPr>
                <a:t>spin flipping</a:t>
              </a:r>
            </a:p>
          </p:txBody>
        </p:sp>
        <p:sp>
          <p:nvSpPr>
            <p:cNvPr id="17427" name="Text Box 21"/>
            <p:cNvSpPr txBox="1">
              <a:spLocks noChangeArrowheads="1"/>
            </p:cNvSpPr>
            <p:nvPr/>
          </p:nvSpPr>
          <p:spPr bwMode="auto">
            <a:xfrm>
              <a:off x="2113" y="1966"/>
              <a:ext cx="1282" cy="357"/>
            </a:xfrm>
            <a:prstGeom prst="rect">
              <a:avLst/>
            </a:prstGeom>
            <a:noFill/>
            <a:ln w="9525">
              <a:solidFill>
                <a:schemeClr val="accent1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ko-KR" sz="2000">
                  <a:ea typeface="Gulim" pitchFamily="34" charset="-127"/>
                </a:rPr>
                <a:t>by hole motion</a:t>
              </a: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1"/>
            <a:ext cx="9144000" cy="695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20000"/>
              </a:spcBef>
            </a:pPr>
            <a:r>
              <a:rPr lang="en-US" b="1" dirty="0" smtClean="0"/>
              <a:t>OUTLOOK</a:t>
            </a:r>
            <a:endParaRPr lang="en-US" dirty="0"/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993300"/>
                </a:solidFill>
              </a:rPr>
              <a:t>Existence of </a:t>
            </a:r>
            <a:r>
              <a:rPr lang="en-US" sz="2400" dirty="0" smtClean="0">
                <a:solidFill>
                  <a:srgbClr val="993300"/>
                </a:solidFill>
              </a:rPr>
              <a:t>electronic solitons </a:t>
            </a:r>
            <a:r>
              <a:rPr lang="en-US" sz="2400" dirty="0">
                <a:solidFill>
                  <a:srgbClr val="993300"/>
                </a:solidFill>
              </a:rPr>
              <a:t>is proved experimentally </a:t>
            </a:r>
            <a:r>
              <a:rPr lang="en-US" sz="2400" dirty="0" smtClean="0">
                <a:solidFill>
                  <a:srgbClr val="993300"/>
                </a:solidFill>
              </a:rPr>
              <a:t> for </a:t>
            </a:r>
            <a:r>
              <a:rPr lang="en-US" sz="2400" dirty="0" err="1" smtClean="0">
                <a:solidFill>
                  <a:srgbClr val="993300"/>
                </a:solidFill>
              </a:rPr>
              <a:t>CDWs</a:t>
            </a:r>
            <a:r>
              <a:rPr lang="en-US" sz="2400" dirty="0" smtClean="0">
                <a:solidFill>
                  <a:srgbClr val="993300"/>
                </a:solidFill>
              </a:rPr>
              <a:t> in several classes of quasi-1D conductors.</a:t>
            </a:r>
          </a:p>
          <a:p>
            <a:pPr>
              <a:spcBef>
                <a:spcPct val="20000"/>
              </a:spcBef>
            </a:pPr>
            <a:endParaRPr lang="en-US" sz="800" dirty="0">
              <a:solidFill>
                <a:srgbClr val="99330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800" dirty="0" smtClean="0">
                <a:solidFill>
                  <a:schemeClr val="accent2"/>
                </a:solidFill>
              </a:rPr>
              <a:t>Solitons </a:t>
            </a:r>
            <a:r>
              <a:rPr lang="en-US" sz="2800" dirty="0">
                <a:solidFill>
                  <a:schemeClr val="accent2"/>
                </a:solidFill>
              </a:rPr>
              <a:t>feature self-</a:t>
            </a:r>
            <a:r>
              <a:rPr lang="en-US" sz="2800" dirty="0" err="1">
                <a:solidFill>
                  <a:schemeClr val="accent2"/>
                </a:solidFill>
              </a:rPr>
              <a:t>traping</a:t>
            </a:r>
            <a:r>
              <a:rPr lang="en-US" sz="2800" dirty="0">
                <a:solidFill>
                  <a:schemeClr val="accent2"/>
                </a:solidFill>
              </a:rPr>
              <a:t> of electrons into mid-gap states </a:t>
            </a:r>
            <a:r>
              <a:rPr lang="en-US" sz="2800" dirty="0" smtClean="0">
                <a:solidFill>
                  <a:schemeClr val="accent2"/>
                </a:solidFill>
              </a:rPr>
              <a:t>and separation </a:t>
            </a:r>
            <a:r>
              <a:rPr lang="en-US" sz="2800" dirty="0">
                <a:solidFill>
                  <a:schemeClr val="accent2"/>
                </a:solidFill>
              </a:rPr>
              <a:t>of spin and charge into </a:t>
            </a:r>
            <a:r>
              <a:rPr lang="en-US" sz="2800" dirty="0" smtClean="0">
                <a:solidFill>
                  <a:schemeClr val="accent2"/>
                </a:solidFill>
              </a:rPr>
              <a:t>either </a:t>
            </a:r>
            <a:r>
              <a:rPr lang="en-US" sz="2800" dirty="0" err="1" smtClean="0">
                <a:solidFill>
                  <a:schemeClr val="accent2"/>
                </a:solidFill>
              </a:rPr>
              <a:t>spinons</a:t>
            </a:r>
            <a:r>
              <a:rPr lang="en-US" sz="2800" dirty="0" smtClean="0">
                <a:solidFill>
                  <a:schemeClr val="accent2"/>
                </a:solidFill>
              </a:rPr>
              <a:t> or </a:t>
            </a:r>
            <a:r>
              <a:rPr lang="en-US" sz="2800" dirty="0" err="1" smtClean="0">
                <a:solidFill>
                  <a:schemeClr val="accent2"/>
                </a:solidFill>
              </a:rPr>
              <a:t>holons</a:t>
            </a:r>
            <a:r>
              <a:rPr lang="en-US" sz="2800" dirty="0" smtClean="0">
                <a:solidFill>
                  <a:schemeClr val="accent2"/>
                </a:solidFill>
              </a:rPr>
              <a:t>, sometimes </a:t>
            </a:r>
            <a:r>
              <a:rPr lang="en-US" sz="2800" dirty="0">
                <a:solidFill>
                  <a:schemeClr val="accent2"/>
                </a:solidFill>
              </a:rPr>
              <a:t>with their </a:t>
            </a:r>
            <a:r>
              <a:rPr lang="en-US" sz="2800" dirty="0" err="1" smtClean="0">
                <a:solidFill>
                  <a:schemeClr val="accent2"/>
                </a:solidFill>
              </a:rPr>
              <a:t>reconfinement</a:t>
            </a:r>
            <a:r>
              <a:rPr lang="en-US" sz="2800" dirty="0" smtClean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r>
              <a:rPr lang="en-US" sz="800" dirty="0" smtClean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Continuously broken symmetries allow for solitons to enter</a:t>
            </a:r>
          </a:p>
          <a:p>
            <a:pPr>
              <a:spcBef>
                <a:spcPct val="20000"/>
              </a:spcBef>
            </a:pPr>
            <a:r>
              <a:rPr lang="en-US" sz="2400" dirty="0" smtClean="0">
                <a:solidFill>
                  <a:schemeClr val="accent2"/>
                </a:solidFill>
              </a:rPr>
              <a:t>  D&gt;1 world of long range ordered states: SC, </a:t>
            </a:r>
            <a:r>
              <a:rPr lang="en-US" sz="2400" dirty="0" err="1" smtClean="0">
                <a:solidFill>
                  <a:schemeClr val="accent2"/>
                </a:solidFill>
              </a:rPr>
              <a:t>ICDW</a:t>
            </a:r>
            <a:r>
              <a:rPr lang="en-US" sz="2400" dirty="0" smtClean="0">
                <a:solidFill>
                  <a:schemeClr val="accent2"/>
                </a:solidFill>
              </a:rPr>
              <a:t>, </a:t>
            </a:r>
            <a:r>
              <a:rPr lang="en-US" sz="2400" dirty="0" err="1" smtClean="0">
                <a:solidFill>
                  <a:schemeClr val="accent2"/>
                </a:solidFill>
              </a:rPr>
              <a:t>SDW</a:t>
            </a:r>
            <a:r>
              <a:rPr lang="en-US" sz="2400" dirty="0" smtClean="0">
                <a:solidFill>
                  <a:schemeClr val="accent2"/>
                </a:solidFill>
              </a:rPr>
              <a:t>.</a:t>
            </a:r>
          </a:p>
          <a:p>
            <a:pPr>
              <a:spcBef>
                <a:spcPct val="20000"/>
              </a:spcBef>
            </a:pPr>
            <a:endParaRPr lang="en-US" sz="1000" dirty="0" smtClean="0">
              <a:solidFill>
                <a:schemeClr val="accent2"/>
              </a:solidFill>
            </a:endParaRPr>
          </a:p>
          <a:p>
            <a:pPr lvl="0"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rgbClr val="993300"/>
                </a:solidFill>
              </a:rPr>
              <a:t>Solitons take forms of amplitude kinks, topologically bound to</a:t>
            </a:r>
          </a:p>
          <a:p>
            <a:pPr lvl="0">
              <a:spcBef>
                <a:spcPct val="20000"/>
              </a:spcBef>
            </a:pPr>
            <a:r>
              <a:rPr lang="en-US" sz="2400" dirty="0" smtClean="0">
                <a:solidFill>
                  <a:srgbClr val="993300"/>
                </a:solidFill>
              </a:rPr>
              <a:t>  semi-vortices of gapless modes – half integer </a:t>
            </a:r>
            <a:r>
              <a:rPr lang="en-US" sz="2400" dirty="0" err="1" smtClean="0">
                <a:solidFill>
                  <a:srgbClr val="993300"/>
                </a:solidFill>
              </a:rPr>
              <a:t>rotons</a:t>
            </a:r>
            <a:r>
              <a:rPr lang="en-US" sz="2400" dirty="0" smtClean="0">
                <a:solidFill>
                  <a:srgbClr val="993300"/>
                </a:solidFill>
              </a:rPr>
              <a:t>.</a:t>
            </a:r>
            <a:endParaRPr lang="en-US" sz="800" dirty="0">
              <a:solidFill>
                <a:srgbClr val="993300"/>
              </a:solidFill>
            </a:endParaRPr>
          </a:p>
          <a:p>
            <a:pPr>
              <a:spcBef>
                <a:spcPct val="20000"/>
              </a:spcBef>
            </a:pPr>
            <a:endParaRPr lang="en-US" sz="800" dirty="0">
              <a:solidFill>
                <a:srgbClr val="993300"/>
              </a:solidFill>
            </a:endParaRP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>
                <a:solidFill>
                  <a:srgbClr val="993300"/>
                </a:solidFill>
              </a:rPr>
              <a:t>These combined particles substitute for </a:t>
            </a:r>
            <a:r>
              <a:rPr lang="en-US" sz="2400" dirty="0" smtClean="0">
                <a:solidFill>
                  <a:srgbClr val="993300"/>
                </a:solidFill>
              </a:rPr>
              <a:t>electrons:  </a:t>
            </a:r>
            <a:r>
              <a:rPr lang="en-US" sz="2400" dirty="0">
                <a:solidFill>
                  <a:srgbClr val="993300"/>
                </a:solidFill>
              </a:rPr>
              <a:t>certainly in quasi-1D systems </a:t>
            </a:r>
            <a:r>
              <a:rPr lang="en-US" sz="2400" dirty="0" smtClean="0">
                <a:solidFill>
                  <a:srgbClr val="993300"/>
                </a:solidFill>
              </a:rPr>
              <a:t>– </a:t>
            </a:r>
            <a:r>
              <a:rPr lang="en-US" sz="2400" dirty="0">
                <a:solidFill>
                  <a:srgbClr val="993300"/>
                </a:solidFill>
              </a:rPr>
              <a:t>for both charge- and spin- gaped </a:t>
            </a:r>
            <a:r>
              <a:rPr lang="en-US" sz="2400" dirty="0" smtClean="0">
                <a:solidFill>
                  <a:srgbClr val="993300"/>
                </a:solidFill>
              </a:rPr>
              <a:t>cases.</a:t>
            </a:r>
          </a:p>
          <a:p>
            <a:pPr>
              <a:spcBef>
                <a:spcPct val="20000"/>
              </a:spcBef>
              <a:buFontTx/>
              <a:buChar char="•"/>
            </a:pPr>
            <a:r>
              <a:rPr lang="en-US" sz="2400" dirty="0" smtClean="0">
                <a:solidFill>
                  <a:schemeClr val="accent2"/>
                </a:solidFill>
              </a:rPr>
              <a:t>The </a:t>
            </a:r>
            <a:r>
              <a:rPr lang="en-US" sz="2400" dirty="0">
                <a:solidFill>
                  <a:schemeClr val="accent2"/>
                </a:solidFill>
              </a:rPr>
              <a:t>description is </a:t>
            </a:r>
            <a:r>
              <a:rPr lang="en-US" sz="2400" dirty="0" err="1">
                <a:solidFill>
                  <a:schemeClr val="accent2"/>
                </a:solidFill>
              </a:rPr>
              <a:t>extrapolatable</a:t>
            </a:r>
            <a:r>
              <a:rPr lang="en-US" sz="2400" dirty="0">
                <a:solidFill>
                  <a:schemeClr val="accent2"/>
                </a:solidFill>
              </a:rPr>
              <a:t> to strongly correlated isotropic </a:t>
            </a:r>
            <a:r>
              <a:rPr lang="en-US" sz="2400" dirty="0" smtClean="0">
                <a:solidFill>
                  <a:schemeClr val="accent2"/>
                </a:solidFill>
              </a:rPr>
              <a:t>cases: from </a:t>
            </a:r>
            <a:r>
              <a:rPr lang="en-US" sz="2400" dirty="0" err="1" smtClean="0">
                <a:solidFill>
                  <a:schemeClr val="accent2"/>
                </a:solidFill>
              </a:rPr>
              <a:t>dopped</a:t>
            </a:r>
            <a:r>
              <a:rPr lang="en-US" sz="2400" dirty="0" smtClean="0">
                <a:solidFill>
                  <a:schemeClr val="accent2"/>
                </a:solidFill>
              </a:rPr>
              <a:t>  </a:t>
            </a:r>
            <a:r>
              <a:rPr lang="en-US" sz="2400" dirty="0" err="1" smtClean="0">
                <a:solidFill>
                  <a:schemeClr val="accent2"/>
                </a:solidFill>
              </a:rPr>
              <a:t>AFM</a:t>
            </a:r>
            <a:r>
              <a:rPr lang="en-US" sz="2400" dirty="0" smtClean="0">
                <a:solidFill>
                  <a:schemeClr val="accent2"/>
                </a:solidFill>
              </a:rPr>
              <a:t> insulators to </a:t>
            </a:r>
            <a:r>
              <a:rPr lang="en-US" sz="2400" dirty="0" err="1" smtClean="0">
                <a:solidFill>
                  <a:schemeClr val="accent2"/>
                </a:solidFill>
              </a:rPr>
              <a:t>FFLO</a:t>
            </a:r>
            <a:r>
              <a:rPr lang="en-US" sz="2400" dirty="0" smtClean="0">
                <a:solidFill>
                  <a:schemeClr val="accent2"/>
                </a:solidFill>
              </a:rPr>
              <a:t> in superconductors. </a:t>
            </a:r>
            <a:br>
              <a:rPr lang="en-US" sz="2400" dirty="0" smtClean="0">
                <a:solidFill>
                  <a:schemeClr val="accent2"/>
                </a:solidFill>
              </a:rPr>
            </a:br>
            <a:r>
              <a:rPr lang="en-US" sz="2400" dirty="0" smtClean="0">
                <a:solidFill>
                  <a:schemeClr val="accent2"/>
                </a:solidFill>
              </a:rPr>
              <a:t> Here </a:t>
            </a:r>
            <a:r>
              <a:rPr lang="en-US" sz="2400" dirty="0">
                <a:solidFill>
                  <a:schemeClr val="accent2"/>
                </a:solidFill>
              </a:rPr>
              <a:t>it meets the picture of fragmented stripe </a:t>
            </a:r>
            <a:r>
              <a:rPr lang="en-US" sz="2400" dirty="0" smtClean="0">
                <a:solidFill>
                  <a:schemeClr val="accent2"/>
                </a:solidFill>
              </a:rPr>
              <a:t>phases.</a:t>
            </a:r>
            <a:endParaRPr lang="en-US" sz="2400" dirty="0">
              <a:solidFill>
                <a:schemeClr val="accent2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FCA86-FC9C-4A3A-9C9C-ACE74DF58132}" type="slidenum">
              <a:rPr lang="ja-JP" altLang="fr-FR"/>
              <a:pPr/>
              <a:t>73</a:t>
            </a:fld>
            <a:endParaRPr lang="ja-JP" altLang="fr-FR" dirty="0"/>
          </a:p>
        </p:txBody>
      </p:sp>
      <p:grpSp>
        <p:nvGrpSpPr>
          <p:cNvPr id="2" name="Groupe 68"/>
          <p:cNvGrpSpPr/>
          <p:nvPr/>
        </p:nvGrpSpPr>
        <p:grpSpPr>
          <a:xfrm>
            <a:off x="228600" y="620688"/>
            <a:ext cx="4724400" cy="1704975"/>
            <a:chOff x="3962400" y="533400"/>
            <a:chExt cx="4724400" cy="1704975"/>
          </a:xfrm>
        </p:grpSpPr>
        <p:grpSp>
          <p:nvGrpSpPr>
            <p:cNvPr id="3" name="Groupe 67"/>
            <p:cNvGrpSpPr/>
            <p:nvPr/>
          </p:nvGrpSpPr>
          <p:grpSpPr>
            <a:xfrm>
              <a:off x="3962400" y="533400"/>
              <a:ext cx="2209800" cy="1704975"/>
              <a:chOff x="3962400" y="533400"/>
              <a:chExt cx="2209800" cy="1704975"/>
            </a:xfrm>
          </p:grpSpPr>
          <p:grpSp>
            <p:nvGrpSpPr>
              <p:cNvPr id="4" name="Group 32"/>
              <p:cNvGrpSpPr>
                <a:grpSpLocks/>
              </p:cNvGrpSpPr>
              <p:nvPr/>
            </p:nvGrpSpPr>
            <p:grpSpPr bwMode="auto">
              <a:xfrm>
                <a:off x="3962400" y="533400"/>
                <a:ext cx="1600200" cy="1704975"/>
                <a:chOff x="2640" y="336"/>
                <a:chExt cx="1008" cy="1074"/>
              </a:xfrm>
            </p:grpSpPr>
            <p:grpSp>
              <p:nvGrpSpPr>
                <p:cNvPr id="5" name="Group 33"/>
                <p:cNvGrpSpPr>
                  <a:grpSpLocks/>
                </p:cNvGrpSpPr>
                <p:nvPr/>
              </p:nvGrpSpPr>
              <p:grpSpPr bwMode="auto">
                <a:xfrm>
                  <a:off x="2640" y="336"/>
                  <a:ext cx="1008" cy="1074"/>
                  <a:chOff x="2880" y="336"/>
                  <a:chExt cx="1008" cy="1074"/>
                </a:xfrm>
              </p:grpSpPr>
              <p:sp>
                <p:nvSpPr>
                  <p:cNvPr id="177186" name="Rectangle 34"/>
                  <p:cNvSpPr>
                    <a:spLocks noChangeArrowheads="1"/>
                  </p:cNvSpPr>
                  <p:nvPr/>
                </p:nvSpPr>
                <p:spPr bwMode="auto">
                  <a:xfrm>
                    <a:off x="3024" y="554"/>
                    <a:ext cx="720" cy="671"/>
                  </a:xfrm>
                  <a:prstGeom prst="rect">
                    <a:avLst/>
                  </a:prstGeom>
                  <a:noFill/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177187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80" y="336"/>
                    <a:ext cx="144" cy="2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88" name="Line 36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3744" y="336"/>
                    <a:ext cx="144" cy="218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89" name="Line 37"/>
                  <p:cNvSpPr>
                    <a:spLocks noChangeShapeType="1"/>
                  </p:cNvSpPr>
                  <p:nvPr/>
                </p:nvSpPr>
                <p:spPr bwMode="auto">
                  <a:xfrm flipH="1">
                    <a:off x="2880" y="1225"/>
                    <a:ext cx="144" cy="1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  <p:sp>
                <p:nvSpPr>
                  <p:cNvPr id="177190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3744" y="1225"/>
                    <a:ext cx="144" cy="185"/>
                  </a:xfrm>
                  <a:prstGeom prst="line">
                    <a:avLst/>
                  </a:prstGeom>
                  <a:noFill/>
                  <a:ln w="9525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/>
                  <a:lstStyle/>
                  <a:p>
                    <a:endParaRPr lang="en-US"/>
                  </a:p>
                </p:txBody>
              </p:sp>
            </p:grpSp>
            <p:sp>
              <p:nvSpPr>
                <p:cNvPr id="177191" name="Oval 39"/>
                <p:cNvSpPr>
                  <a:spLocks noChangeArrowheads="1"/>
                </p:cNvSpPr>
                <p:nvPr/>
              </p:nvSpPr>
              <p:spPr bwMode="auto">
                <a:xfrm>
                  <a:off x="2832" y="610"/>
                  <a:ext cx="576" cy="494"/>
                </a:xfrm>
                <a:prstGeom prst="ellipse">
                  <a:avLst/>
                </a:prstGeom>
                <a:noFill/>
                <a:ln w="9525">
                  <a:solidFill>
                    <a:schemeClr val="accent2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pPr algn="ctr"/>
                  <a:endParaRPr lang="it-IT">
                    <a:solidFill>
                      <a:schemeClr val="accent2"/>
                    </a:solidFill>
                  </a:endParaRPr>
                </a:p>
              </p:txBody>
            </p:sp>
          </p:grpSp>
          <p:sp>
            <p:nvSpPr>
              <p:cNvPr id="177192" name="AutoShape 40"/>
              <p:cNvSpPr>
                <a:spLocks noChangeArrowheads="1"/>
              </p:cNvSpPr>
              <p:nvPr/>
            </p:nvSpPr>
            <p:spPr bwMode="auto">
              <a:xfrm>
                <a:off x="5562600" y="1219200"/>
                <a:ext cx="609600" cy="284163"/>
              </a:xfrm>
              <a:prstGeom prst="rightArrow">
                <a:avLst>
                  <a:gd name="adj1" fmla="val 50000"/>
                  <a:gd name="adj2" fmla="val 53631"/>
                </a:avLst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77193" name="Line 41"/>
            <p:cNvSpPr>
              <a:spLocks noChangeShapeType="1"/>
            </p:cNvSpPr>
            <p:nvPr/>
          </p:nvSpPr>
          <p:spPr bwMode="auto">
            <a:xfrm>
              <a:off x="7239000" y="1503363"/>
              <a:ext cx="3048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77194" name="Line 42"/>
            <p:cNvSpPr>
              <a:spLocks noChangeShapeType="1"/>
            </p:cNvSpPr>
            <p:nvPr/>
          </p:nvSpPr>
          <p:spPr bwMode="auto">
            <a:xfrm>
              <a:off x="7391400" y="1296988"/>
              <a:ext cx="0" cy="4079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6" name="Group 43"/>
            <p:cNvGrpSpPr>
              <a:grpSpLocks/>
            </p:cNvGrpSpPr>
            <p:nvPr/>
          </p:nvGrpSpPr>
          <p:grpSpPr bwMode="auto">
            <a:xfrm>
              <a:off x="6324600" y="968375"/>
              <a:ext cx="609600" cy="1062038"/>
              <a:chOff x="3984" y="610"/>
              <a:chExt cx="384" cy="669"/>
            </a:xfrm>
          </p:grpSpPr>
          <p:sp>
            <p:nvSpPr>
              <p:cNvPr id="177196" name="Rectangle 44"/>
              <p:cNvSpPr>
                <a:spLocks noChangeArrowheads="1"/>
              </p:cNvSpPr>
              <p:nvPr/>
            </p:nvSpPr>
            <p:spPr bwMode="auto">
              <a:xfrm>
                <a:off x="3984" y="610"/>
                <a:ext cx="384" cy="6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197" name="Line 45"/>
              <p:cNvSpPr>
                <a:spLocks noChangeShapeType="1"/>
              </p:cNvSpPr>
              <p:nvPr/>
            </p:nvSpPr>
            <p:spPr bwMode="auto">
              <a:xfrm>
                <a:off x="4032" y="7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198" name="Line 46"/>
              <p:cNvSpPr>
                <a:spLocks noChangeShapeType="1"/>
              </p:cNvSpPr>
              <p:nvPr/>
            </p:nvSpPr>
            <p:spPr bwMode="auto">
              <a:xfrm>
                <a:off x="40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47"/>
            <p:cNvGrpSpPr>
              <a:grpSpLocks/>
            </p:cNvGrpSpPr>
            <p:nvPr/>
          </p:nvGrpSpPr>
          <p:grpSpPr bwMode="auto">
            <a:xfrm rot="5400000" flipH="1">
              <a:off x="7850982" y="992981"/>
              <a:ext cx="609600" cy="1062037"/>
              <a:chOff x="3984" y="610"/>
              <a:chExt cx="384" cy="669"/>
            </a:xfrm>
          </p:grpSpPr>
          <p:sp>
            <p:nvSpPr>
              <p:cNvPr id="177200" name="Rectangle 48"/>
              <p:cNvSpPr>
                <a:spLocks noChangeArrowheads="1"/>
              </p:cNvSpPr>
              <p:nvPr/>
            </p:nvSpPr>
            <p:spPr bwMode="auto">
              <a:xfrm>
                <a:off x="3984" y="610"/>
                <a:ext cx="384" cy="669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7201" name="Line 49"/>
              <p:cNvSpPr>
                <a:spLocks noChangeShapeType="1"/>
              </p:cNvSpPr>
              <p:nvPr/>
            </p:nvSpPr>
            <p:spPr bwMode="auto">
              <a:xfrm>
                <a:off x="4032" y="72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2" name="Line 50"/>
              <p:cNvSpPr>
                <a:spLocks noChangeShapeType="1"/>
              </p:cNvSpPr>
              <p:nvPr/>
            </p:nvSpPr>
            <p:spPr bwMode="auto">
              <a:xfrm>
                <a:off x="4032" y="1200"/>
                <a:ext cx="288" cy="0"/>
              </a:xfrm>
              <a:prstGeom prst="line">
                <a:avLst/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7216" name="Text Box 64"/>
          <p:cNvSpPr txBox="1">
            <a:spLocks noChangeArrowheads="1"/>
          </p:cNvSpPr>
          <p:nvPr/>
        </p:nvSpPr>
        <p:spPr bwMode="auto">
          <a:xfrm>
            <a:off x="3635896" y="764704"/>
            <a:ext cx="283302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it-IT" sz="2000" b="1" dirty="0"/>
              <a:t>Jahn-Teller </a:t>
            </a:r>
            <a:r>
              <a:rPr lang="it-IT" sz="2000" b="1" dirty="0" smtClean="0"/>
              <a:t>--&gt; Peierls</a:t>
            </a:r>
            <a:endParaRPr lang="it-IT" sz="2000" b="1" dirty="0"/>
          </a:p>
        </p:txBody>
      </p:sp>
      <p:sp>
        <p:nvSpPr>
          <p:cNvPr id="72" name="ZoneTexte 71"/>
          <p:cNvSpPr txBox="1"/>
          <p:nvPr/>
        </p:nvSpPr>
        <p:spPr>
          <a:xfrm>
            <a:off x="0" y="116632"/>
            <a:ext cx="24117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 smtClean="0"/>
              <a:t>Cyclobutane</a:t>
            </a:r>
            <a:r>
              <a:rPr lang="en-US" sz="2000" b="1" dirty="0" smtClean="0"/>
              <a:t> C</a:t>
            </a:r>
            <a:r>
              <a:rPr lang="en-US" sz="2000" b="1" baseline="-25000" dirty="0" smtClean="0"/>
              <a:t>4</a:t>
            </a:r>
            <a:r>
              <a:rPr lang="en-US" sz="2000" b="1" dirty="0" smtClean="0"/>
              <a:t>H</a:t>
            </a:r>
            <a:r>
              <a:rPr lang="en-US" sz="2000" b="1" baseline="-25000" dirty="0" smtClean="0"/>
              <a:t>4</a:t>
            </a:r>
          </a:p>
        </p:txBody>
      </p:sp>
      <p:sp>
        <p:nvSpPr>
          <p:cNvPr id="73" name="ZoneTexte 72"/>
          <p:cNvSpPr txBox="1"/>
          <p:nvPr/>
        </p:nvSpPr>
        <p:spPr>
          <a:xfrm>
            <a:off x="2771800" y="116632"/>
            <a:ext cx="4469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4 carbon atoms – 4 </a:t>
            </a:r>
            <a:r>
              <a:rPr lang="el-GR" sz="2400" dirty="0" smtClean="0"/>
              <a:t>π</a:t>
            </a:r>
            <a:r>
              <a:rPr lang="en-US" sz="2400" dirty="0" smtClean="0"/>
              <a:t>-electrons</a:t>
            </a:r>
            <a:endParaRPr lang="en-US" sz="2400" dirty="0"/>
          </a:p>
        </p:txBody>
      </p:sp>
      <p:sp>
        <p:nvSpPr>
          <p:cNvPr id="74" name="ZoneTexte 73"/>
          <p:cNvSpPr txBox="1"/>
          <p:nvPr/>
        </p:nvSpPr>
        <p:spPr>
          <a:xfrm>
            <a:off x="6660232" y="1772816"/>
            <a:ext cx="2483768" cy="2631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200" dirty="0" smtClean="0"/>
              <a:t>Wave functions:</a:t>
            </a:r>
          </a:p>
          <a:p>
            <a:pPr>
              <a:lnSpc>
                <a:spcPct val="150000"/>
              </a:lnSpc>
            </a:pPr>
            <a:r>
              <a:rPr lang="el-GR" sz="2200" b="1" dirty="0" smtClean="0"/>
              <a:t>Ψ</a:t>
            </a:r>
            <a:r>
              <a:rPr lang="en-US" sz="2200" b="1" baseline="-25000" dirty="0" smtClean="0"/>
              <a:t>1</a:t>
            </a:r>
            <a:r>
              <a:rPr lang="en-US" sz="2200" b="1" dirty="0" smtClean="0"/>
              <a:t>=</a:t>
            </a:r>
            <a:r>
              <a:rPr lang="en-US" sz="2200" b="1" dirty="0" err="1" smtClean="0"/>
              <a:t>cos</a:t>
            </a:r>
            <a:r>
              <a:rPr lang="en-US" sz="2200" b="1" dirty="0" smtClean="0"/>
              <a:t> 0•n=</a:t>
            </a:r>
            <a:r>
              <a:rPr lang="en-US" sz="2200" b="1" dirty="0" err="1" smtClean="0"/>
              <a:t>cnst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l-GR" sz="2200" b="1" dirty="0" smtClean="0">
                <a:solidFill>
                  <a:srgbClr val="FF0000"/>
                </a:solidFill>
              </a:rPr>
              <a:t>Ψ</a:t>
            </a:r>
            <a:r>
              <a:rPr lang="en-US" sz="2200" b="1" baseline="-25000" dirty="0" smtClean="0">
                <a:solidFill>
                  <a:srgbClr val="FF0000"/>
                </a:solidFill>
              </a:rPr>
              <a:t>2</a:t>
            </a:r>
            <a:r>
              <a:rPr lang="en-US" sz="2200" b="1" dirty="0" smtClean="0">
                <a:solidFill>
                  <a:srgbClr val="FF0000"/>
                </a:solidFill>
              </a:rPr>
              <a:t>=</a:t>
            </a:r>
            <a:r>
              <a:rPr lang="en-US" sz="2200" b="1" dirty="0" err="1" smtClean="0">
                <a:solidFill>
                  <a:srgbClr val="FF0000"/>
                </a:solidFill>
              </a:rPr>
              <a:t>cos</a:t>
            </a:r>
            <a:r>
              <a:rPr lang="en-US" sz="2200" b="1" dirty="0" smtClean="0">
                <a:solidFill>
                  <a:srgbClr val="FF0000"/>
                </a:solidFill>
              </a:rPr>
              <a:t>(</a:t>
            </a:r>
            <a:r>
              <a:rPr lang="en-US" sz="2200" b="1" dirty="0" err="1" smtClean="0">
                <a:solidFill>
                  <a:srgbClr val="FF0000"/>
                </a:solidFill>
              </a:rPr>
              <a:t>πn</a:t>
            </a:r>
            <a:r>
              <a:rPr lang="en-US" sz="2200" b="1" dirty="0" smtClean="0">
                <a:solidFill>
                  <a:srgbClr val="FF0000"/>
                </a:solidFill>
              </a:rPr>
              <a:t>/2)</a:t>
            </a:r>
            <a:r>
              <a:rPr lang="en-US" sz="2200" b="1" dirty="0" smtClean="0"/>
              <a:t/>
            </a:r>
            <a:br>
              <a:rPr lang="en-US" sz="2200" b="1" dirty="0" smtClean="0"/>
            </a:br>
            <a:r>
              <a:rPr lang="el-GR" sz="2200" b="1" dirty="0" smtClean="0">
                <a:solidFill>
                  <a:srgbClr val="FF0000"/>
                </a:solidFill>
              </a:rPr>
              <a:t>Ψ</a:t>
            </a:r>
            <a:r>
              <a:rPr lang="en-US" sz="2200" b="1" baseline="-25000" dirty="0" smtClean="0">
                <a:solidFill>
                  <a:srgbClr val="FF0000"/>
                </a:solidFill>
              </a:rPr>
              <a:t>3</a:t>
            </a:r>
            <a:r>
              <a:rPr lang="en-US" sz="2200" b="1" dirty="0" smtClean="0">
                <a:solidFill>
                  <a:srgbClr val="FF0000"/>
                </a:solidFill>
              </a:rPr>
              <a:t>=sin(</a:t>
            </a:r>
            <a:r>
              <a:rPr lang="en-US" sz="2200" b="1" dirty="0" err="1" smtClean="0">
                <a:solidFill>
                  <a:srgbClr val="FF0000"/>
                </a:solidFill>
              </a:rPr>
              <a:t>πn</a:t>
            </a:r>
            <a:r>
              <a:rPr lang="en-US" sz="2200" b="1" dirty="0" smtClean="0">
                <a:solidFill>
                  <a:srgbClr val="FF0000"/>
                </a:solidFill>
              </a:rPr>
              <a:t>/2)</a:t>
            </a:r>
          </a:p>
          <a:p>
            <a:pPr>
              <a:lnSpc>
                <a:spcPct val="150000"/>
              </a:lnSpc>
            </a:pPr>
            <a:r>
              <a:rPr lang="el-GR" sz="2200" b="1" dirty="0" smtClean="0"/>
              <a:t>Ψ</a:t>
            </a:r>
            <a:r>
              <a:rPr lang="en-US" sz="2200" b="1" baseline="-25000" dirty="0" smtClean="0"/>
              <a:t>4</a:t>
            </a:r>
            <a:r>
              <a:rPr lang="en-US" sz="2200" b="1" dirty="0" smtClean="0"/>
              <a:t>=</a:t>
            </a:r>
            <a:r>
              <a:rPr lang="en-US" sz="2200" b="1" dirty="0" err="1" smtClean="0"/>
              <a:t>cos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πn</a:t>
            </a:r>
            <a:r>
              <a:rPr lang="en-US" sz="2200" b="1" dirty="0" smtClean="0"/>
              <a:t>=(-1)</a:t>
            </a:r>
            <a:r>
              <a:rPr lang="en-US" sz="2200" b="1" baseline="30000" dirty="0" smtClean="0"/>
              <a:t>n</a:t>
            </a:r>
            <a:endParaRPr lang="en-US" sz="2200" baseline="30000" dirty="0" smtClean="0"/>
          </a:p>
        </p:txBody>
      </p:sp>
      <p:grpSp>
        <p:nvGrpSpPr>
          <p:cNvPr id="8" name="Groupe 76"/>
          <p:cNvGrpSpPr/>
          <p:nvPr/>
        </p:nvGrpSpPr>
        <p:grpSpPr>
          <a:xfrm>
            <a:off x="1979712" y="2708920"/>
            <a:ext cx="3528392" cy="990600"/>
            <a:chOff x="685800" y="4876800"/>
            <a:chExt cx="3528392" cy="990600"/>
          </a:xfrm>
        </p:grpSpPr>
        <p:grpSp>
          <p:nvGrpSpPr>
            <p:cNvPr id="9" name="Groupe 69"/>
            <p:cNvGrpSpPr/>
            <p:nvPr/>
          </p:nvGrpSpPr>
          <p:grpSpPr>
            <a:xfrm>
              <a:off x="685800" y="4876800"/>
              <a:ext cx="3528392" cy="838200"/>
              <a:chOff x="5181600" y="4038600"/>
              <a:chExt cx="3528392" cy="838200"/>
            </a:xfrm>
          </p:grpSpPr>
          <p:sp>
            <p:nvSpPr>
              <p:cNvPr id="177205" name="Line 53"/>
              <p:cNvSpPr>
                <a:spLocks noChangeShapeType="1"/>
              </p:cNvSpPr>
              <p:nvPr/>
            </p:nvSpPr>
            <p:spPr bwMode="auto">
              <a:xfrm>
                <a:off x="5181600" y="4038600"/>
                <a:ext cx="20574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7206" name="Line 54"/>
              <p:cNvSpPr>
                <a:spLocks noChangeShapeType="1"/>
              </p:cNvSpPr>
              <p:nvPr/>
            </p:nvSpPr>
            <p:spPr bwMode="auto">
              <a:xfrm>
                <a:off x="5181600" y="4495800"/>
                <a:ext cx="2057400" cy="0"/>
              </a:xfrm>
              <a:prstGeom prst="line">
                <a:avLst/>
              </a:prstGeom>
              <a:ln w="25400" cmpd="dbl">
                <a:prstDash val="solid"/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177207" name="Line 55"/>
              <p:cNvSpPr>
                <a:spLocks noChangeShapeType="1"/>
              </p:cNvSpPr>
              <p:nvPr/>
            </p:nvSpPr>
            <p:spPr bwMode="auto">
              <a:xfrm>
                <a:off x="5181600" y="4876800"/>
                <a:ext cx="20574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8" name="Line 56"/>
              <p:cNvSpPr>
                <a:spLocks noChangeShapeType="1"/>
              </p:cNvSpPr>
              <p:nvPr/>
            </p:nvSpPr>
            <p:spPr bwMode="auto">
              <a:xfrm flipV="1">
                <a:off x="7239000" y="4398640"/>
                <a:ext cx="390872" cy="971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09" name="Line 57"/>
              <p:cNvSpPr>
                <a:spLocks noChangeShapeType="1"/>
              </p:cNvSpPr>
              <p:nvPr/>
            </p:nvSpPr>
            <p:spPr bwMode="auto">
              <a:xfrm>
                <a:off x="7239000" y="4495800"/>
                <a:ext cx="385763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0" name="Line 58"/>
              <p:cNvSpPr>
                <a:spLocks noChangeShapeType="1"/>
              </p:cNvSpPr>
              <p:nvPr/>
            </p:nvSpPr>
            <p:spPr bwMode="auto">
              <a:xfrm flipV="1">
                <a:off x="7643192" y="4419600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1" name="Line 59"/>
              <p:cNvSpPr>
                <a:spLocks noChangeShapeType="1"/>
              </p:cNvSpPr>
              <p:nvPr/>
            </p:nvSpPr>
            <p:spPr bwMode="auto">
              <a:xfrm>
                <a:off x="7624763" y="4648200"/>
                <a:ext cx="1062037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2" name="Line 60"/>
              <p:cNvSpPr>
                <a:spLocks noChangeShapeType="1"/>
              </p:cNvSpPr>
              <p:nvPr/>
            </p:nvSpPr>
            <p:spPr bwMode="auto">
              <a:xfrm>
                <a:off x="5562600" y="4381500"/>
                <a:ext cx="0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3" name="Line 61"/>
              <p:cNvSpPr>
                <a:spLocks noChangeShapeType="1"/>
              </p:cNvSpPr>
              <p:nvPr/>
            </p:nvSpPr>
            <p:spPr bwMode="auto">
              <a:xfrm flipV="1">
                <a:off x="5867400" y="4381500"/>
                <a:ext cx="0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4" name="Line 62"/>
              <p:cNvSpPr>
                <a:spLocks noChangeShapeType="1"/>
              </p:cNvSpPr>
              <p:nvPr/>
            </p:nvSpPr>
            <p:spPr bwMode="auto">
              <a:xfrm>
                <a:off x="8001000" y="4572000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7215" name="Line 63"/>
              <p:cNvSpPr>
                <a:spLocks noChangeShapeType="1"/>
              </p:cNvSpPr>
              <p:nvPr/>
            </p:nvSpPr>
            <p:spPr bwMode="auto">
              <a:xfrm flipV="1">
                <a:off x="8229600" y="44958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75" name="Line 60"/>
            <p:cNvSpPr>
              <a:spLocks noChangeShapeType="1"/>
            </p:cNvSpPr>
            <p:nvPr/>
          </p:nvSpPr>
          <p:spPr bwMode="auto">
            <a:xfrm>
              <a:off x="1066800" y="5600700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76" name="Line 61"/>
            <p:cNvSpPr>
              <a:spLocks noChangeShapeType="1"/>
            </p:cNvSpPr>
            <p:nvPr/>
          </p:nvSpPr>
          <p:spPr bwMode="auto">
            <a:xfrm flipV="1">
              <a:off x="1371600" y="5600700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8" name="ZoneTexte 77"/>
          <p:cNvSpPr txBox="1"/>
          <p:nvPr/>
        </p:nvSpPr>
        <p:spPr>
          <a:xfrm>
            <a:off x="0" y="2564904"/>
            <a:ext cx="17526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Half filled doubly degenerate level 2,3</a:t>
            </a:r>
            <a:endParaRPr lang="en-US" sz="2000" dirty="0"/>
          </a:p>
        </p:txBody>
      </p:sp>
      <p:sp>
        <p:nvSpPr>
          <p:cNvPr id="79" name="ZoneTexte 78"/>
          <p:cNvSpPr txBox="1"/>
          <p:nvPr/>
        </p:nvSpPr>
        <p:spPr>
          <a:xfrm>
            <a:off x="6804248" y="548680"/>
            <a:ext cx="22223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</a:rPr>
              <a:t>Instability</a:t>
            </a:r>
          </a:p>
          <a:p>
            <a:r>
              <a:rPr lang="en-US" sz="2400" b="1" dirty="0" smtClean="0">
                <a:solidFill>
                  <a:srgbClr val="7030A0"/>
                </a:solidFill>
              </a:rPr>
              <a:t> square --&gt; rectangle</a:t>
            </a:r>
            <a:endParaRPr lang="en-US" sz="2400" b="1" dirty="0">
              <a:solidFill>
                <a:srgbClr val="7030A0"/>
              </a:solidFill>
            </a:endParaRPr>
          </a:p>
        </p:txBody>
      </p:sp>
      <p:graphicFrame>
        <p:nvGraphicFramePr>
          <p:cNvPr id="45" name="Objet 44"/>
          <p:cNvGraphicFramePr>
            <a:graphicFrameLocks noChangeAspect="1"/>
          </p:cNvGraphicFramePr>
          <p:nvPr/>
        </p:nvGraphicFramePr>
        <p:xfrm>
          <a:off x="3491880" y="4077072"/>
          <a:ext cx="2285196" cy="864096"/>
        </p:xfrm>
        <a:graphic>
          <a:graphicData uri="http://schemas.openxmlformats.org/presentationml/2006/ole">
            <p:oleObj spid="_x0000_s703490" name="Équation" r:id="rId3" imgW="1041120" imgH="393480" progId="Equation.3">
              <p:embed/>
            </p:oleObj>
          </a:graphicData>
        </a:graphic>
      </p:graphicFrame>
      <p:graphicFrame>
        <p:nvGraphicFramePr>
          <p:cNvPr id="46" name="Object 3"/>
          <p:cNvGraphicFramePr>
            <a:graphicFrameLocks noChangeAspect="1"/>
          </p:cNvGraphicFramePr>
          <p:nvPr/>
        </p:nvGraphicFramePr>
        <p:xfrm>
          <a:off x="2879425" y="4940970"/>
          <a:ext cx="3924824" cy="720278"/>
        </p:xfrm>
        <a:graphic>
          <a:graphicData uri="http://schemas.openxmlformats.org/presentationml/2006/ole">
            <p:oleObj spid="_x0000_s703491" name="Équation" r:id="rId4" imgW="2145960" imgH="393480" progId="Equation.3">
              <p:embed/>
            </p:oleObj>
          </a:graphicData>
        </a:graphic>
      </p:graphicFrame>
      <p:sp>
        <p:nvSpPr>
          <p:cNvPr id="48" name="ZoneTexte 47"/>
          <p:cNvSpPr txBox="1"/>
          <p:nvPr/>
        </p:nvSpPr>
        <p:spPr>
          <a:xfrm>
            <a:off x="107504" y="4149080"/>
            <a:ext cx="38164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loose deformation energy</a:t>
            </a:r>
            <a:endParaRPr lang="en-US" sz="2000" dirty="0"/>
          </a:p>
        </p:txBody>
      </p:sp>
      <p:sp>
        <p:nvSpPr>
          <p:cNvPr id="49" name="ZoneTexte 48"/>
          <p:cNvSpPr txBox="1"/>
          <p:nvPr/>
        </p:nvSpPr>
        <p:spPr>
          <a:xfrm>
            <a:off x="2051720" y="3646185"/>
            <a:ext cx="317022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/>
              <a:t>gain electronic energy </a:t>
            </a:r>
            <a:r>
              <a:rPr lang="en-US" sz="2200" b="1" dirty="0" smtClean="0"/>
              <a:t>-2</a:t>
            </a:r>
            <a:r>
              <a:rPr lang="en-US" sz="2200" b="1" dirty="0" smtClean="0">
                <a:latin typeface="Symbol" pitchFamily="18" charset="2"/>
              </a:rPr>
              <a:t>D</a:t>
            </a:r>
            <a:endParaRPr lang="en-US" sz="2200" b="1" dirty="0">
              <a:latin typeface="Symbol" pitchFamily="18" charset="2"/>
            </a:endParaRPr>
          </a:p>
        </p:txBody>
      </p:sp>
      <p:graphicFrame>
        <p:nvGraphicFramePr>
          <p:cNvPr id="50" name="Object 5"/>
          <p:cNvGraphicFramePr>
            <a:graphicFrameLocks noChangeAspect="1"/>
          </p:cNvGraphicFramePr>
          <p:nvPr/>
        </p:nvGraphicFramePr>
        <p:xfrm>
          <a:off x="7353945" y="4797524"/>
          <a:ext cx="1466527" cy="953894"/>
        </p:xfrm>
        <a:graphic>
          <a:graphicData uri="http://schemas.openxmlformats.org/presentationml/2006/ole">
            <p:oleObj spid="_x0000_s703492" name="Équation" r:id="rId5" imgW="672840" imgH="393480" progId="Equation.3">
              <p:embed/>
            </p:oleObj>
          </a:graphicData>
        </a:graphic>
      </p:graphicFrame>
      <p:sp>
        <p:nvSpPr>
          <p:cNvPr id="54" name="Line 54"/>
          <p:cNvSpPr>
            <a:spLocks noChangeShapeType="1"/>
          </p:cNvSpPr>
          <p:nvPr/>
        </p:nvSpPr>
        <p:spPr bwMode="auto">
          <a:xfrm>
            <a:off x="1979712" y="3202770"/>
            <a:ext cx="2057400" cy="0"/>
          </a:xfrm>
          <a:prstGeom prst="line">
            <a:avLst/>
          </a:prstGeom>
          <a:ln w="25400" cmpd="dbl">
            <a:prstDash val="solid"/>
            <a:headEnd/>
            <a:tailEnd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en-US"/>
          </a:p>
        </p:txBody>
      </p:sp>
      <p:grpSp>
        <p:nvGrpSpPr>
          <p:cNvPr id="10" name="Groupe 58"/>
          <p:cNvGrpSpPr/>
          <p:nvPr/>
        </p:nvGrpSpPr>
        <p:grpSpPr>
          <a:xfrm>
            <a:off x="1331640" y="5805264"/>
            <a:ext cx="4864100" cy="864096"/>
            <a:chOff x="3962400" y="2819400"/>
            <a:chExt cx="4864100" cy="930729"/>
          </a:xfrm>
        </p:grpSpPr>
        <p:graphicFrame>
          <p:nvGraphicFramePr>
            <p:cNvPr id="57" name="Objet 56"/>
            <p:cNvGraphicFramePr>
              <a:graphicFrameLocks noChangeAspect="1"/>
            </p:cNvGraphicFramePr>
            <p:nvPr/>
          </p:nvGraphicFramePr>
          <p:xfrm>
            <a:off x="3962400" y="2819400"/>
            <a:ext cx="2057400" cy="930729"/>
          </p:xfrm>
          <a:graphic>
            <a:graphicData uri="http://schemas.openxmlformats.org/presentationml/2006/ole">
              <p:oleObj spid="_x0000_s703493" name="Équation" r:id="rId6" imgW="1066680" imgH="482400" progId="Equation.3">
                <p:embed/>
              </p:oleObj>
            </a:graphicData>
          </a:graphic>
        </p:graphicFrame>
        <p:graphicFrame>
          <p:nvGraphicFramePr>
            <p:cNvPr id="58" name="Objet 57"/>
            <p:cNvGraphicFramePr>
              <a:graphicFrameLocks noChangeAspect="1"/>
            </p:cNvGraphicFramePr>
            <p:nvPr/>
          </p:nvGraphicFramePr>
          <p:xfrm>
            <a:off x="6519863" y="2971800"/>
            <a:ext cx="2306637" cy="609600"/>
          </p:xfrm>
          <a:graphic>
            <a:graphicData uri="http://schemas.openxmlformats.org/presentationml/2006/ole">
              <p:oleObj spid="_x0000_s703494" name="Équation" r:id="rId7" imgW="1104840" imgH="291960" progId="Equation.3">
                <p:embed/>
              </p:oleObj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EBC46C-C5B6-448E-B9B7-5085C60FD0DA}" type="slidenum">
              <a:rPr lang="ja-JP" altLang="fr-FR"/>
              <a:pPr/>
              <a:t>74</a:t>
            </a:fld>
            <a:endParaRPr lang="ja-JP" altLang="fr-FR"/>
          </a:p>
        </p:txBody>
      </p:sp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3124200" y="152400"/>
            <a:ext cx="3886200" cy="612304"/>
          </a:xfrm>
          <a:noFill/>
          <a:ln>
            <a:noFill/>
          </a:ln>
        </p:spPr>
        <p:txBody>
          <a:bodyPr/>
          <a:lstStyle/>
          <a:p>
            <a:r>
              <a:rPr lang="en-US" sz="2800" b="1" dirty="0">
                <a:solidFill>
                  <a:srgbClr val="FF00FF"/>
                </a:solidFill>
              </a:rPr>
              <a:t>Isolated  benzene</a:t>
            </a:r>
            <a:r>
              <a:rPr lang="fr-FR" altLang="ja-JP" sz="2800" b="1" dirty="0">
                <a:solidFill>
                  <a:srgbClr val="FF00FF"/>
                </a:solidFill>
                <a:ea typeface="MS PGothic" pitchFamily="34" charset="-128"/>
              </a:rPr>
              <a:t> ring</a:t>
            </a: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0" y="0"/>
            <a:ext cx="2275135" cy="2032000"/>
            <a:chOff x="144" y="1032"/>
            <a:chExt cx="1445" cy="1328"/>
          </a:xfrm>
        </p:grpSpPr>
        <p:sp>
          <p:nvSpPr>
            <p:cNvPr id="246788" name="Text Box 4"/>
            <p:cNvSpPr txBox="1">
              <a:spLocks noChangeArrowheads="1"/>
            </p:cNvSpPr>
            <p:nvPr/>
          </p:nvSpPr>
          <p:spPr bwMode="auto">
            <a:xfrm>
              <a:off x="144" y="1545"/>
              <a:ext cx="1445" cy="24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 dirty="0"/>
                <a:t>H   C	            </a:t>
              </a:r>
              <a:r>
                <a:rPr lang="en-US" sz="1800" dirty="0" err="1" smtClean="0"/>
                <a:t>C</a:t>
              </a:r>
              <a:r>
                <a:rPr lang="en-US" sz="1800" dirty="0" smtClean="0"/>
                <a:t> </a:t>
              </a:r>
              <a:r>
                <a:rPr lang="en-US" sz="1800" dirty="0"/>
                <a:t>H</a:t>
              </a:r>
            </a:p>
          </p:txBody>
        </p:sp>
        <p:sp>
          <p:nvSpPr>
            <p:cNvPr id="246789" name="Text Box 5"/>
            <p:cNvSpPr txBox="1">
              <a:spLocks noChangeArrowheads="1"/>
            </p:cNvSpPr>
            <p:nvPr/>
          </p:nvSpPr>
          <p:spPr bwMode="auto">
            <a:xfrm>
              <a:off x="374" y="1881"/>
              <a:ext cx="875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  C	  C</a:t>
              </a:r>
            </a:p>
          </p:txBody>
        </p:sp>
        <p:sp>
          <p:nvSpPr>
            <p:cNvPr id="246790" name="Text Box 6"/>
            <p:cNvSpPr txBox="1">
              <a:spLocks noChangeArrowheads="1"/>
            </p:cNvSpPr>
            <p:nvPr/>
          </p:nvSpPr>
          <p:spPr bwMode="auto">
            <a:xfrm>
              <a:off x="374" y="1305"/>
              <a:ext cx="875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  C	  C</a:t>
              </a:r>
            </a:p>
          </p:txBody>
        </p:sp>
        <p:sp>
          <p:nvSpPr>
            <p:cNvPr id="246791" name="Text Box 7"/>
            <p:cNvSpPr txBox="1">
              <a:spLocks noChangeArrowheads="1"/>
            </p:cNvSpPr>
            <p:nvPr/>
          </p:nvSpPr>
          <p:spPr bwMode="auto">
            <a:xfrm>
              <a:off x="374" y="1032"/>
              <a:ext cx="956" cy="2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H	    H</a:t>
              </a:r>
            </a:p>
          </p:txBody>
        </p:sp>
        <p:grpSp>
          <p:nvGrpSpPr>
            <p:cNvPr id="3" name="Group 8"/>
            <p:cNvGrpSpPr>
              <a:grpSpLocks/>
            </p:cNvGrpSpPr>
            <p:nvPr/>
          </p:nvGrpSpPr>
          <p:grpSpPr bwMode="auto">
            <a:xfrm>
              <a:off x="288" y="1296"/>
              <a:ext cx="1104" cy="864"/>
              <a:chOff x="1536" y="1296"/>
              <a:chExt cx="1104" cy="864"/>
            </a:xfrm>
          </p:grpSpPr>
          <p:grpSp>
            <p:nvGrpSpPr>
              <p:cNvPr id="4" name="Group 9"/>
              <p:cNvGrpSpPr>
                <a:grpSpLocks/>
              </p:cNvGrpSpPr>
              <p:nvPr/>
            </p:nvGrpSpPr>
            <p:grpSpPr bwMode="auto">
              <a:xfrm>
                <a:off x="1536" y="1296"/>
                <a:ext cx="1104" cy="864"/>
                <a:chOff x="672" y="1296"/>
                <a:chExt cx="1104" cy="864"/>
              </a:xfrm>
            </p:grpSpPr>
            <p:sp>
              <p:nvSpPr>
                <p:cNvPr id="246794" name="Line 10"/>
                <p:cNvSpPr>
                  <a:spLocks noChangeShapeType="1"/>
                </p:cNvSpPr>
                <p:nvPr/>
              </p:nvSpPr>
              <p:spPr bwMode="auto">
                <a:xfrm flipH="1">
                  <a:off x="912" y="2016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95" name="AutoShape 11"/>
                <p:cNvSpPr>
                  <a:spLocks noChangeArrowheads="1"/>
                </p:cNvSpPr>
                <p:nvPr/>
              </p:nvSpPr>
              <p:spPr bwMode="auto">
                <a:xfrm>
                  <a:off x="875" y="1440"/>
                  <a:ext cx="709" cy="576"/>
                </a:xfrm>
                <a:prstGeom prst="hexagon">
                  <a:avLst>
                    <a:gd name="adj" fmla="val 30773"/>
                    <a:gd name="vf" fmla="val 115470"/>
                  </a:avLst>
                </a:prstGeom>
                <a:solidFill>
                  <a:schemeClr val="bg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  <a:effectLst/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246796" name="Line 12"/>
                <p:cNvSpPr>
                  <a:spLocks noChangeShapeType="1"/>
                </p:cNvSpPr>
                <p:nvPr/>
              </p:nvSpPr>
              <p:spPr bwMode="auto">
                <a:xfrm>
                  <a:off x="672" y="1728"/>
                  <a:ext cx="203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97" name="Line 13"/>
                <p:cNvSpPr>
                  <a:spLocks noChangeShapeType="1"/>
                </p:cNvSpPr>
                <p:nvPr/>
              </p:nvSpPr>
              <p:spPr bwMode="auto">
                <a:xfrm>
                  <a:off x="1584" y="1728"/>
                  <a:ext cx="19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98" name="Line 14"/>
                <p:cNvSpPr>
                  <a:spLocks noChangeShapeType="1"/>
                </p:cNvSpPr>
                <p:nvPr/>
              </p:nvSpPr>
              <p:spPr bwMode="auto">
                <a:xfrm flipH="1">
                  <a:off x="1392" y="1296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799" name="Line 15"/>
                <p:cNvSpPr>
                  <a:spLocks noChangeShapeType="1"/>
                </p:cNvSpPr>
                <p:nvPr/>
              </p:nvSpPr>
              <p:spPr bwMode="auto">
                <a:xfrm>
                  <a:off x="912" y="1296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6800" name="Line 16"/>
                <p:cNvSpPr>
                  <a:spLocks noChangeShapeType="1"/>
                </p:cNvSpPr>
                <p:nvPr/>
              </p:nvSpPr>
              <p:spPr bwMode="auto">
                <a:xfrm>
                  <a:off x="1392" y="2016"/>
                  <a:ext cx="144" cy="14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246801" name="Oval 17"/>
              <p:cNvSpPr>
                <a:spLocks noChangeArrowheads="1"/>
              </p:cNvSpPr>
              <p:nvPr/>
            </p:nvSpPr>
            <p:spPr bwMode="auto">
              <a:xfrm>
                <a:off x="1872" y="1536"/>
                <a:ext cx="432" cy="384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accent2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46802" name="Text Box 18"/>
            <p:cNvSpPr txBox="1">
              <a:spLocks noChangeArrowheads="1"/>
            </p:cNvSpPr>
            <p:nvPr/>
          </p:nvSpPr>
          <p:spPr bwMode="auto">
            <a:xfrm>
              <a:off x="384" y="2121"/>
              <a:ext cx="956" cy="23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sz="1800"/>
                <a:t>H 	    H</a:t>
              </a:r>
            </a:p>
          </p:txBody>
        </p:sp>
      </p:grpSp>
      <p:sp>
        <p:nvSpPr>
          <p:cNvPr id="67" name="ZoneTexte 66"/>
          <p:cNvSpPr txBox="1"/>
          <p:nvPr/>
        </p:nvSpPr>
        <p:spPr>
          <a:xfrm>
            <a:off x="2699792" y="692696"/>
            <a:ext cx="7382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</a:rPr>
              <a:t>Degenerate level is completely filled – </a:t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no gain from reducing the hexagon symmetry. </a:t>
            </a:r>
            <a:br>
              <a:rPr lang="en-US" sz="2400" dirty="0" smtClean="0">
                <a:solidFill>
                  <a:srgbClr val="7030A0"/>
                </a:solidFill>
              </a:rPr>
            </a:br>
            <a:r>
              <a:rPr lang="en-US" sz="2400" dirty="0" smtClean="0">
                <a:solidFill>
                  <a:srgbClr val="7030A0"/>
                </a:solidFill>
              </a:rPr>
              <a:t>We only loose the deformation energy</a:t>
            </a:r>
            <a:endParaRPr lang="en-US" sz="2400" dirty="0">
              <a:solidFill>
                <a:srgbClr val="7030A0"/>
              </a:solidFill>
            </a:endParaRPr>
          </a:p>
        </p:txBody>
      </p:sp>
      <p:sp>
        <p:nvSpPr>
          <p:cNvPr id="69" name="ZoneTexte 68"/>
          <p:cNvSpPr txBox="1"/>
          <p:nvPr/>
        </p:nvSpPr>
        <p:spPr>
          <a:xfrm>
            <a:off x="0" y="6382489"/>
            <a:ext cx="872989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200" dirty="0" smtClean="0">
                <a:solidFill>
                  <a:srgbClr val="FF0000"/>
                </a:solidFill>
              </a:rPr>
              <a:t>N=8 – again the instability, like for N=4: what’s next, and at large N ?</a:t>
            </a:r>
          </a:p>
        </p:txBody>
      </p:sp>
      <p:grpSp>
        <p:nvGrpSpPr>
          <p:cNvPr id="5" name="Groupe 76"/>
          <p:cNvGrpSpPr/>
          <p:nvPr/>
        </p:nvGrpSpPr>
        <p:grpSpPr>
          <a:xfrm>
            <a:off x="971600" y="2204864"/>
            <a:ext cx="3505200" cy="1584176"/>
            <a:chOff x="685800" y="4876800"/>
            <a:chExt cx="3505200" cy="990600"/>
          </a:xfrm>
        </p:grpSpPr>
        <p:grpSp>
          <p:nvGrpSpPr>
            <p:cNvPr id="6" name="Groupe 69"/>
            <p:cNvGrpSpPr/>
            <p:nvPr/>
          </p:nvGrpSpPr>
          <p:grpSpPr>
            <a:xfrm>
              <a:off x="685800" y="4876800"/>
              <a:ext cx="3505200" cy="838200"/>
              <a:chOff x="5181600" y="4038600"/>
              <a:chExt cx="3505200" cy="838200"/>
            </a:xfrm>
          </p:grpSpPr>
          <p:sp>
            <p:nvSpPr>
              <p:cNvPr id="43" name="Line 53"/>
              <p:cNvSpPr>
                <a:spLocks noChangeShapeType="1"/>
              </p:cNvSpPr>
              <p:nvPr/>
            </p:nvSpPr>
            <p:spPr bwMode="auto">
              <a:xfrm>
                <a:off x="5181600" y="4038600"/>
                <a:ext cx="1600200" cy="0"/>
              </a:xfrm>
              <a:prstGeom prst="line">
                <a:avLst/>
              </a:prstGeom>
              <a:ln>
                <a:headEnd/>
                <a:tailEnd/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Line 54"/>
              <p:cNvSpPr>
                <a:spLocks noChangeShapeType="1"/>
              </p:cNvSpPr>
              <p:nvPr/>
            </p:nvSpPr>
            <p:spPr bwMode="auto">
              <a:xfrm>
                <a:off x="5181600" y="4495800"/>
                <a:ext cx="1600200" cy="0"/>
              </a:xfrm>
              <a:prstGeom prst="line">
                <a:avLst/>
              </a:prstGeom>
              <a:ln>
                <a:prstDash val="solid"/>
                <a:headEnd/>
                <a:tailEnd/>
              </a:ln>
            </p:spPr>
            <p:style>
              <a:lnRef idx="1">
                <a:schemeClr val="accent2"/>
              </a:lnRef>
              <a:fillRef idx="0">
                <a:schemeClr val="accent2"/>
              </a:fillRef>
              <a:effectRef idx="0">
                <a:schemeClr val="accent2"/>
              </a:effectRef>
              <a:fontRef idx="minor">
                <a:schemeClr val="tx1"/>
              </a:fontRef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Line 55"/>
              <p:cNvSpPr>
                <a:spLocks noChangeShapeType="1"/>
              </p:cNvSpPr>
              <p:nvPr/>
            </p:nvSpPr>
            <p:spPr bwMode="auto">
              <a:xfrm>
                <a:off x="5181600" y="4876800"/>
                <a:ext cx="160020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Line 56"/>
              <p:cNvSpPr>
                <a:spLocks noChangeShapeType="1"/>
              </p:cNvSpPr>
              <p:nvPr/>
            </p:nvSpPr>
            <p:spPr bwMode="auto">
              <a:xfrm flipV="1">
                <a:off x="7239000" y="4419600"/>
                <a:ext cx="304800" cy="762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Line 57"/>
              <p:cNvSpPr>
                <a:spLocks noChangeShapeType="1"/>
              </p:cNvSpPr>
              <p:nvPr/>
            </p:nvSpPr>
            <p:spPr bwMode="auto">
              <a:xfrm>
                <a:off x="7239000" y="4495800"/>
                <a:ext cx="385763" cy="1524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Line 58"/>
              <p:cNvSpPr>
                <a:spLocks noChangeShapeType="1"/>
              </p:cNvSpPr>
              <p:nvPr/>
            </p:nvSpPr>
            <p:spPr bwMode="auto">
              <a:xfrm flipV="1">
                <a:off x="7543800" y="4419600"/>
                <a:ext cx="1066800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Line 59"/>
              <p:cNvSpPr>
                <a:spLocks noChangeShapeType="1"/>
              </p:cNvSpPr>
              <p:nvPr/>
            </p:nvSpPr>
            <p:spPr bwMode="auto">
              <a:xfrm>
                <a:off x="7624763" y="4648200"/>
                <a:ext cx="1062037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Line 60"/>
              <p:cNvSpPr>
                <a:spLocks noChangeShapeType="1"/>
              </p:cNvSpPr>
              <p:nvPr/>
            </p:nvSpPr>
            <p:spPr bwMode="auto">
              <a:xfrm>
                <a:off x="5562600" y="4381500"/>
                <a:ext cx="0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Line 61"/>
              <p:cNvSpPr>
                <a:spLocks noChangeShapeType="1"/>
              </p:cNvSpPr>
              <p:nvPr/>
            </p:nvSpPr>
            <p:spPr bwMode="auto">
              <a:xfrm flipV="1">
                <a:off x="5867400" y="4381500"/>
                <a:ext cx="0" cy="2667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2" name="Line 62"/>
              <p:cNvSpPr>
                <a:spLocks noChangeShapeType="1"/>
              </p:cNvSpPr>
              <p:nvPr/>
            </p:nvSpPr>
            <p:spPr bwMode="auto">
              <a:xfrm>
                <a:off x="8001000" y="4572000"/>
                <a:ext cx="0" cy="2286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Line 63"/>
              <p:cNvSpPr>
                <a:spLocks noChangeShapeType="1"/>
              </p:cNvSpPr>
              <p:nvPr/>
            </p:nvSpPr>
            <p:spPr bwMode="auto">
              <a:xfrm flipV="1">
                <a:off x="8229600" y="4495800"/>
                <a:ext cx="0" cy="30480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41" name="Line 60"/>
            <p:cNvSpPr>
              <a:spLocks noChangeShapeType="1"/>
            </p:cNvSpPr>
            <p:nvPr/>
          </p:nvSpPr>
          <p:spPr bwMode="auto">
            <a:xfrm>
              <a:off x="1066800" y="5600700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61"/>
            <p:cNvSpPr>
              <a:spLocks noChangeShapeType="1"/>
            </p:cNvSpPr>
            <p:nvPr/>
          </p:nvSpPr>
          <p:spPr bwMode="auto">
            <a:xfrm flipV="1">
              <a:off x="1371600" y="5600700"/>
              <a:ext cx="0" cy="2667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54" name="Line 27"/>
          <p:cNvSpPr>
            <a:spLocks noChangeShapeType="1"/>
          </p:cNvSpPr>
          <p:nvPr/>
        </p:nvSpPr>
        <p:spPr bwMode="auto">
          <a:xfrm>
            <a:off x="2267000" y="2492152"/>
            <a:ext cx="0" cy="7311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5" name="Line 30"/>
          <p:cNvSpPr>
            <a:spLocks noChangeShapeType="1"/>
          </p:cNvSpPr>
          <p:nvPr/>
        </p:nvSpPr>
        <p:spPr bwMode="auto">
          <a:xfrm flipV="1">
            <a:off x="2038400" y="2415952"/>
            <a:ext cx="0" cy="73115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8" name="Line 62"/>
          <p:cNvSpPr>
            <a:spLocks noChangeShapeType="1"/>
          </p:cNvSpPr>
          <p:nvPr/>
        </p:nvSpPr>
        <p:spPr bwMode="auto">
          <a:xfrm>
            <a:off x="3943400" y="2415951"/>
            <a:ext cx="0" cy="36557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59" name="Line 63"/>
          <p:cNvSpPr>
            <a:spLocks noChangeShapeType="1"/>
          </p:cNvSpPr>
          <p:nvPr/>
        </p:nvSpPr>
        <p:spPr bwMode="auto">
          <a:xfrm flipV="1">
            <a:off x="4172000" y="2339751"/>
            <a:ext cx="0" cy="48743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60" name="Flèche droite 59"/>
          <p:cNvSpPr/>
          <p:nvPr/>
        </p:nvSpPr>
        <p:spPr>
          <a:xfrm>
            <a:off x="2648000" y="2492151"/>
            <a:ext cx="304800" cy="3655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Connecteur droit 61"/>
          <p:cNvCxnSpPr/>
          <p:nvPr/>
        </p:nvCxnSpPr>
        <p:spPr>
          <a:xfrm flipH="1">
            <a:off x="2724200" y="2187352"/>
            <a:ext cx="304800" cy="6858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cteur droit 67"/>
          <p:cNvCxnSpPr/>
          <p:nvPr/>
        </p:nvCxnSpPr>
        <p:spPr>
          <a:xfrm>
            <a:off x="2648000" y="2263552"/>
            <a:ext cx="304800" cy="685800"/>
          </a:xfrm>
          <a:prstGeom prst="line">
            <a:avLst/>
          </a:prstGeom>
          <a:ln w="28575">
            <a:solidFill>
              <a:srgbClr val="FF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549891" name="Object 3"/>
          <p:cNvGraphicFramePr>
            <a:graphicFrameLocks noChangeAspect="1"/>
          </p:cNvGraphicFramePr>
          <p:nvPr/>
        </p:nvGraphicFramePr>
        <p:xfrm>
          <a:off x="5436096" y="2996952"/>
          <a:ext cx="3111500" cy="1152127"/>
        </p:xfrm>
        <a:graphic>
          <a:graphicData uri="http://schemas.openxmlformats.org/presentationml/2006/ole">
            <p:oleObj spid="_x0000_s704514" name="Équation" r:id="rId3" imgW="1434960" imgH="444240" progId="Equation.3">
              <p:embed/>
            </p:oleObj>
          </a:graphicData>
        </a:graphic>
      </p:graphicFrame>
      <p:graphicFrame>
        <p:nvGraphicFramePr>
          <p:cNvPr id="549892" name="Object 4"/>
          <p:cNvGraphicFramePr>
            <a:graphicFrameLocks noChangeAspect="1"/>
          </p:cNvGraphicFramePr>
          <p:nvPr/>
        </p:nvGraphicFramePr>
        <p:xfrm>
          <a:off x="5868144" y="1844824"/>
          <a:ext cx="2850232" cy="1172295"/>
        </p:xfrm>
        <a:graphic>
          <a:graphicData uri="http://schemas.openxmlformats.org/presentationml/2006/ole">
            <p:oleObj spid="_x0000_s704515" name="Équation" r:id="rId4" imgW="1434960" imgH="419040" progId="Equation.3">
              <p:embed/>
            </p:oleObj>
          </a:graphicData>
        </a:graphic>
      </p:graphicFrame>
      <p:graphicFrame>
        <p:nvGraphicFramePr>
          <p:cNvPr id="549893" name="Object 5"/>
          <p:cNvGraphicFramePr>
            <a:graphicFrameLocks noChangeAspect="1"/>
          </p:cNvGraphicFramePr>
          <p:nvPr/>
        </p:nvGraphicFramePr>
        <p:xfrm>
          <a:off x="1547664" y="4056980"/>
          <a:ext cx="7062936" cy="1172220"/>
        </p:xfrm>
        <a:graphic>
          <a:graphicData uri="http://schemas.openxmlformats.org/presentationml/2006/ole">
            <p:oleObj spid="_x0000_s704516" name="Équation" r:id="rId5" imgW="2641320" imgH="419040" progId="Equation.3">
              <p:embed/>
            </p:oleObj>
          </a:graphicData>
        </a:graphic>
      </p:graphicFrame>
      <p:graphicFrame>
        <p:nvGraphicFramePr>
          <p:cNvPr id="549894" name="Object 6"/>
          <p:cNvGraphicFramePr>
            <a:graphicFrameLocks noChangeAspect="1"/>
          </p:cNvGraphicFramePr>
          <p:nvPr/>
        </p:nvGraphicFramePr>
        <p:xfrm>
          <a:off x="1763688" y="5301208"/>
          <a:ext cx="6778352" cy="1086545"/>
        </p:xfrm>
        <a:graphic>
          <a:graphicData uri="http://schemas.openxmlformats.org/presentationml/2006/ole">
            <p:oleObj spid="_x0000_s704517" name="Équation" r:id="rId6" imgW="2844720" imgH="419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228600" y="228600"/>
            <a:ext cx="833914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Long chain – </a:t>
            </a:r>
            <a:r>
              <a:rPr lang="en-US" sz="2000" b="1" dirty="0" err="1" smtClean="0">
                <a:solidFill>
                  <a:srgbClr val="C00000"/>
                </a:solidFill>
              </a:rPr>
              <a:t>polyacethylene</a:t>
            </a:r>
            <a:r>
              <a:rPr lang="en-US" sz="2000" b="1" dirty="0" smtClean="0">
                <a:solidFill>
                  <a:srgbClr val="C00000"/>
                </a:solidFill>
              </a:rPr>
              <a:t> : N→∞, no distinction for particular N.</a:t>
            </a:r>
          </a:p>
          <a:p>
            <a:pPr algn="ctr"/>
            <a:r>
              <a:rPr lang="en-US" sz="2000" b="1" dirty="0" smtClean="0">
                <a:solidFill>
                  <a:srgbClr val="C00000"/>
                </a:solidFill>
              </a:rPr>
              <a:t>Which scenario will win?</a:t>
            </a:r>
            <a:endParaRPr lang="en-US" sz="2000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228600" y="1143000"/>
            <a:ext cx="855445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7030A0"/>
                </a:solidFill>
              </a:rPr>
              <a:t>Answer:</a:t>
            </a:r>
          </a:p>
          <a:p>
            <a:r>
              <a:rPr lang="en-US" b="1" dirty="0" smtClean="0"/>
              <a:t> </a:t>
            </a:r>
            <a:r>
              <a:rPr lang="en-US" b="1" dirty="0" err="1" smtClean="0"/>
              <a:t>Jahn</a:t>
            </a:r>
            <a:r>
              <a:rPr lang="en-US" b="1" dirty="0" smtClean="0"/>
              <a:t>-Teller instability evolves into much smaller but universal </a:t>
            </a:r>
            <a:r>
              <a:rPr lang="en-US" b="1" dirty="0" err="1" smtClean="0"/>
              <a:t>Peierls</a:t>
            </a:r>
            <a:r>
              <a:rPr lang="en-US" b="1" dirty="0" smtClean="0"/>
              <a:t> effect</a:t>
            </a:r>
            <a:endParaRPr lang="en-US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304800" y="2057400"/>
            <a:ext cx="48768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 smtClean="0"/>
              <a:t>N=L/a</a:t>
            </a:r>
          </a:p>
          <a:p>
            <a:pPr>
              <a:lnSpc>
                <a:spcPct val="150000"/>
              </a:lnSpc>
            </a:pPr>
            <a:r>
              <a:rPr lang="en-US" sz="2000" b="1" dirty="0" smtClean="0"/>
              <a:t>k</a:t>
            </a:r>
            <a:r>
              <a:rPr lang="en-US" sz="2000" b="1" baseline="-25000" dirty="0" smtClean="0"/>
              <a:t>n</a:t>
            </a:r>
            <a:r>
              <a:rPr lang="en-US" sz="2000" b="1" dirty="0" smtClean="0"/>
              <a:t>→2</a:t>
            </a:r>
            <a:r>
              <a:rPr lang="el-GR" sz="2000" b="1" dirty="0" smtClean="0"/>
              <a:t>π</a:t>
            </a:r>
            <a:r>
              <a:rPr lang="en-US" sz="2000" b="1" dirty="0" smtClean="0"/>
              <a:t>n/L    continuum at L→∞</a:t>
            </a:r>
          </a:p>
          <a:p>
            <a:pPr>
              <a:lnSpc>
                <a:spcPct val="150000"/>
              </a:lnSpc>
            </a:pPr>
            <a:r>
              <a:rPr lang="en-US" sz="2000" b="1" dirty="0" err="1" smtClean="0"/>
              <a:t>E</a:t>
            </a:r>
            <a:r>
              <a:rPr lang="en-US" sz="2000" b="1" baseline="-25000" dirty="0" err="1" smtClean="0"/>
              <a:t>p</a:t>
            </a:r>
            <a:r>
              <a:rPr lang="en-US" sz="2000" b="1" dirty="0" smtClean="0"/>
              <a:t> →E(p)=-2t </a:t>
            </a:r>
            <a:r>
              <a:rPr lang="en-US" sz="2000" b="1" dirty="0" err="1" smtClean="0"/>
              <a:t>coska</a:t>
            </a:r>
            <a:endParaRPr lang="en-US" sz="2000" b="1" dirty="0" smtClean="0"/>
          </a:p>
        </p:txBody>
      </p:sp>
      <p:sp>
        <p:nvSpPr>
          <p:cNvPr id="7" name="ZoneTexte 6"/>
          <p:cNvSpPr txBox="1"/>
          <p:nvPr/>
        </p:nvSpPr>
        <p:spPr>
          <a:xfrm>
            <a:off x="2402112" y="3505200"/>
            <a:ext cx="5160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Molecular</a:t>
            </a:r>
            <a:r>
              <a:rPr lang="en-US" sz="2000" b="1" dirty="0" smtClean="0"/>
              <a:t> distortion → chain </a:t>
            </a:r>
            <a:r>
              <a:rPr lang="en-US" sz="2000" b="1" dirty="0" err="1" smtClean="0"/>
              <a:t>dimerization</a:t>
            </a:r>
            <a:endParaRPr lang="en-US" sz="2000" dirty="0"/>
          </a:p>
        </p:txBody>
      </p:sp>
      <p:grpSp>
        <p:nvGrpSpPr>
          <p:cNvPr id="2" name="Groupe 47"/>
          <p:cNvGrpSpPr/>
          <p:nvPr/>
        </p:nvGrpSpPr>
        <p:grpSpPr>
          <a:xfrm>
            <a:off x="685800" y="3886200"/>
            <a:ext cx="7467600" cy="826532"/>
            <a:chOff x="685800" y="3886200"/>
            <a:chExt cx="7467600" cy="826532"/>
          </a:xfrm>
        </p:grpSpPr>
        <p:grpSp>
          <p:nvGrpSpPr>
            <p:cNvPr id="3" name="Groupe 45"/>
            <p:cNvGrpSpPr/>
            <p:nvPr/>
          </p:nvGrpSpPr>
          <p:grpSpPr>
            <a:xfrm>
              <a:off x="685800" y="3886200"/>
              <a:ext cx="4648200" cy="826532"/>
              <a:chOff x="685800" y="3886200"/>
              <a:chExt cx="4648200" cy="826532"/>
            </a:xfrm>
          </p:grpSpPr>
          <p:grpSp>
            <p:nvGrpSpPr>
              <p:cNvPr id="8" name="Groupe 22"/>
              <p:cNvGrpSpPr/>
              <p:nvPr/>
            </p:nvGrpSpPr>
            <p:grpSpPr>
              <a:xfrm>
                <a:off x="685800" y="3897868"/>
                <a:ext cx="1447800" cy="814864"/>
                <a:chOff x="685800" y="3897868"/>
                <a:chExt cx="1447800" cy="814864"/>
              </a:xfrm>
            </p:grpSpPr>
            <p:sp>
              <p:nvSpPr>
                <p:cNvPr id="16" name="ZoneTexte 15"/>
                <p:cNvSpPr txBox="1"/>
                <p:nvPr/>
              </p:nvSpPr>
              <p:spPr>
                <a:xfrm>
                  <a:off x="762000" y="3897868"/>
                  <a:ext cx="3401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t</a:t>
                  </a:r>
                  <a:r>
                    <a:rPr lang="en-US" b="1" baseline="-25000" dirty="0" smtClean="0"/>
                    <a:t>1</a:t>
                  </a:r>
                  <a:endParaRPr lang="en-US" b="1" baseline="-25000" dirty="0"/>
                </a:p>
              </p:txBody>
            </p:sp>
            <p:sp>
              <p:nvSpPr>
                <p:cNvPr id="17" name="ZoneTexte 16"/>
                <p:cNvSpPr txBox="1"/>
                <p:nvPr/>
              </p:nvSpPr>
              <p:spPr>
                <a:xfrm>
                  <a:off x="1488642" y="3897868"/>
                  <a:ext cx="3401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t</a:t>
                  </a:r>
                  <a:r>
                    <a:rPr lang="en-US" b="1" baseline="-25000" dirty="0" smtClean="0"/>
                    <a:t>2</a:t>
                  </a:r>
                  <a:endParaRPr lang="en-US" b="1" baseline="-25000" dirty="0"/>
                </a:p>
              </p:txBody>
            </p:sp>
            <p:grpSp>
              <p:nvGrpSpPr>
                <p:cNvPr id="10" name="Groupe 21"/>
                <p:cNvGrpSpPr/>
                <p:nvPr/>
              </p:nvGrpSpPr>
              <p:grpSpPr>
                <a:xfrm>
                  <a:off x="685800" y="4267200"/>
                  <a:ext cx="1447800" cy="445532"/>
                  <a:chOff x="685800" y="4267200"/>
                  <a:chExt cx="1447800" cy="445532"/>
                </a:xfrm>
              </p:grpSpPr>
              <p:grpSp>
                <p:nvGrpSpPr>
                  <p:cNvPr id="13" name="Groupe 20"/>
                  <p:cNvGrpSpPr/>
                  <p:nvPr/>
                </p:nvGrpSpPr>
                <p:grpSpPr>
                  <a:xfrm>
                    <a:off x="685800" y="4267200"/>
                    <a:ext cx="1447800" cy="445532"/>
                    <a:chOff x="685800" y="4267200"/>
                    <a:chExt cx="1447800" cy="445532"/>
                  </a:xfrm>
                </p:grpSpPr>
                <p:grpSp>
                  <p:nvGrpSpPr>
                    <p:cNvPr id="14" name="Groupe 19"/>
                    <p:cNvGrpSpPr/>
                    <p:nvPr/>
                  </p:nvGrpSpPr>
                  <p:grpSpPr>
                    <a:xfrm>
                      <a:off x="685800" y="4267200"/>
                      <a:ext cx="1447800" cy="153988"/>
                      <a:chOff x="685800" y="4267200"/>
                      <a:chExt cx="1447800" cy="153988"/>
                    </a:xfrm>
                  </p:grpSpPr>
                  <p:cxnSp>
                    <p:nvCxnSpPr>
                      <p:cNvPr id="9" name="Connecteur droit 8"/>
                      <p:cNvCxnSpPr/>
                      <p:nvPr/>
                    </p:nvCxnSpPr>
                    <p:spPr>
                      <a:xfrm>
                        <a:off x="685800" y="4267200"/>
                        <a:ext cx="533400" cy="1588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1" name="Connecteur droit 10"/>
                      <p:cNvCxnSpPr/>
                      <p:nvPr/>
                    </p:nvCxnSpPr>
                    <p:spPr>
                      <a:xfrm>
                        <a:off x="685800" y="4419600"/>
                        <a:ext cx="533400" cy="1588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12" name="Connecteur droit 11"/>
                      <p:cNvCxnSpPr/>
                      <p:nvPr/>
                    </p:nvCxnSpPr>
                    <p:spPr>
                      <a:xfrm>
                        <a:off x="1447800" y="4341812"/>
                        <a:ext cx="685800" cy="1588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18" name="ZoneTexte 17"/>
                    <p:cNvSpPr txBox="1"/>
                    <p:nvPr/>
                  </p:nvSpPr>
                  <p:spPr>
                    <a:xfrm>
                      <a:off x="762000" y="4343400"/>
                      <a:ext cx="3738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a</a:t>
                      </a:r>
                      <a:r>
                        <a:rPr lang="en-US" b="1" baseline="-25000" dirty="0" smtClean="0"/>
                        <a:t>1</a:t>
                      </a:r>
                      <a:endParaRPr lang="en-US" b="1" baseline="-25000" dirty="0"/>
                    </a:p>
                  </p:txBody>
                </p:sp>
              </p:grpSp>
              <p:sp>
                <p:nvSpPr>
                  <p:cNvPr id="19" name="ZoneTexte 18"/>
                  <p:cNvSpPr txBox="1"/>
                  <p:nvPr/>
                </p:nvSpPr>
                <p:spPr>
                  <a:xfrm>
                    <a:off x="1564842" y="4343400"/>
                    <a:ext cx="3738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a</a:t>
                    </a:r>
                    <a:r>
                      <a:rPr lang="en-US" b="1" baseline="-25000" dirty="0" smtClean="0"/>
                      <a:t>2</a:t>
                    </a:r>
                    <a:endParaRPr lang="en-US" b="1" baseline="-25000" dirty="0"/>
                  </a:p>
                </p:txBody>
              </p:sp>
            </p:grpSp>
          </p:grpSp>
          <p:grpSp>
            <p:nvGrpSpPr>
              <p:cNvPr id="15" name="Groupe 23"/>
              <p:cNvGrpSpPr/>
              <p:nvPr/>
            </p:nvGrpSpPr>
            <p:grpSpPr>
              <a:xfrm>
                <a:off x="2286000" y="3886200"/>
                <a:ext cx="1447800" cy="814864"/>
                <a:chOff x="685800" y="3897868"/>
                <a:chExt cx="1447800" cy="814864"/>
              </a:xfrm>
            </p:grpSpPr>
            <p:sp>
              <p:nvSpPr>
                <p:cNvPr id="25" name="ZoneTexte 24"/>
                <p:cNvSpPr txBox="1"/>
                <p:nvPr/>
              </p:nvSpPr>
              <p:spPr>
                <a:xfrm>
                  <a:off x="762000" y="3897868"/>
                  <a:ext cx="3401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t</a:t>
                  </a:r>
                  <a:r>
                    <a:rPr lang="en-US" b="1" baseline="-25000" dirty="0" smtClean="0"/>
                    <a:t>1</a:t>
                  </a:r>
                  <a:endParaRPr lang="en-US" b="1" baseline="-25000" dirty="0"/>
                </a:p>
              </p:txBody>
            </p:sp>
            <p:sp>
              <p:nvSpPr>
                <p:cNvPr id="26" name="ZoneTexte 25"/>
                <p:cNvSpPr txBox="1"/>
                <p:nvPr/>
              </p:nvSpPr>
              <p:spPr>
                <a:xfrm>
                  <a:off x="1488642" y="3897868"/>
                  <a:ext cx="3401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t</a:t>
                  </a:r>
                  <a:r>
                    <a:rPr lang="en-US" b="1" baseline="-25000" dirty="0" smtClean="0"/>
                    <a:t>2</a:t>
                  </a:r>
                  <a:endParaRPr lang="en-US" b="1" baseline="-25000" dirty="0"/>
                </a:p>
              </p:txBody>
            </p:sp>
            <p:grpSp>
              <p:nvGrpSpPr>
                <p:cNvPr id="20" name="Groupe 21"/>
                <p:cNvGrpSpPr/>
                <p:nvPr/>
              </p:nvGrpSpPr>
              <p:grpSpPr>
                <a:xfrm>
                  <a:off x="685800" y="4267200"/>
                  <a:ext cx="1447800" cy="445532"/>
                  <a:chOff x="685800" y="4267200"/>
                  <a:chExt cx="1447800" cy="445532"/>
                </a:xfrm>
              </p:grpSpPr>
              <p:grpSp>
                <p:nvGrpSpPr>
                  <p:cNvPr id="21" name="Groupe 20"/>
                  <p:cNvGrpSpPr/>
                  <p:nvPr/>
                </p:nvGrpSpPr>
                <p:grpSpPr>
                  <a:xfrm>
                    <a:off x="685800" y="4267200"/>
                    <a:ext cx="1447800" cy="445532"/>
                    <a:chOff x="685800" y="4267200"/>
                    <a:chExt cx="1447800" cy="445532"/>
                  </a:xfrm>
                </p:grpSpPr>
                <p:grpSp>
                  <p:nvGrpSpPr>
                    <p:cNvPr id="22" name="Groupe 19"/>
                    <p:cNvGrpSpPr/>
                    <p:nvPr/>
                  </p:nvGrpSpPr>
                  <p:grpSpPr>
                    <a:xfrm>
                      <a:off x="685800" y="4267200"/>
                      <a:ext cx="1447800" cy="153988"/>
                      <a:chOff x="685800" y="4267200"/>
                      <a:chExt cx="1447800" cy="153988"/>
                    </a:xfrm>
                  </p:grpSpPr>
                  <p:cxnSp>
                    <p:nvCxnSpPr>
                      <p:cNvPr id="32" name="Connecteur droit 31"/>
                      <p:cNvCxnSpPr/>
                      <p:nvPr/>
                    </p:nvCxnSpPr>
                    <p:spPr>
                      <a:xfrm>
                        <a:off x="685800" y="4267200"/>
                        <a:ext cx="533400" cy="1588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3" name="Connecteur droit 32"/>
                      <p:cNvCxnSpPr/>
                      <p:nvPr/>
                    </p:nvCxnSpPr>
                    <p:spPr>
                      <a:xfrm>
                        <a:off x="685800" y="4419600"/>
                        <a:ext cx="533400" cy="1588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34" name="Connecteur droit 33"/>
                      <p:cNvCxnSpPr/>
                      <p:nvPr/>
                    </p:nvCxnSpPr>
                    <p:spPr>
                      <a:xfrm>
                        <a:off x="1447800" y="4341812"/>
                        <a:ext cx="685800" cy="1588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31" name="ZoneTexte 30"/>
                    <p:cNvSpPr txBox="1"/>
                    <p:nvPr/>
                  </p:nvSpPr>
                  <p:spPr>
                    <a:xfrm>
                      <a:off x="762000" y="4343400"/>
                      <a:ext cx="3738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a</a:t>
                      </a:r>
                      <a:r>
                        <a:rPr lang="en-US" b="1" baseline="-25000" dirty="0" smtClean="0"/>
                        <a:t>1</a:t>
                      </a:r>
                      <a:endParaRPr lang="en-US" b="1" baseline="-25000" dirty="0"/>
                    </a:p>
                  </p:txBody>
                </p:sp>
              </p:grpSp>
              <p:sp>
                <p:nvSpPr>
                  <p:cNvPr id="29" name="ZoneTexte 28"/>
                  <p:cNvSpPr txBox="1"/>
                  <p:nvPr/>
                </p:nvSpPr>
                <p:spPr>
                  <a:xfrm>
                    <a:off x="1564842" y="4343400"/>
                    <a:ext cx="3738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a</a:t>
                    </a:r>
                    <a:r>
                      <a:rPr lang="en-US" b="1" baseline="-25000" dirty="0" smtClean="0"/>
                      <a:t>2</a:t>
                    </a:r>
                    <a:endParaRPr lang="en-US" b="1" baseline="-25000" dirty="0"/>
                  </a:p>
                </p:txBody>
              </p:sp>
            </p:grpSp>
          </p:grpSp>
          <p:grpSp>
            <p:nvGrpSpPr>
              <p:cNvPr id="23" name="Groupe 34"/>
              <p:cNvGrpSpPr/>
              <p:nvPr/>
            </p:nvGrpSpPr>
            <p:grpSpPr>
              <a:xfrm>
                <a:off x="3886200" y="3886200"/>
                <a:ext cx="1447800" cy="814864"/>
                <a:chOff x="685800" y="3897868"/>
                <a:chExt cx="1447800" cy="814864"/>
              </a:xfrm>
            </p:grpSpPr>
            <p:sp>
              <p:nvSpPr>
                <p:cNvPr id="36" name="ZoneTexte 35"/>
                <p:cNvSpPr txBox="1"/>
                <p:nvPr/>
              </p:nvSpPr>
              <p:spPr>
                <a:xfrm>
                  <a:off x="762000" y="3897868"/>
                  <a:ext cx="3401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t</a:t>
                  </a:r>
                  <a:r>
                    <a:rPr lang="en-US" b="1" baseline="-25000" dirty="0" smtClean="0"/>
                    <a:t>1</a:t>
                  </a:r>
                  <a:endParaRPr lang="en-US" b="1" baseline="-25000" dirty="0"/>
                </a:p>
              </p:txBody>
            </p:sp>
            <p:sp>
              <p:nvSpPr>
                <p:cNvPr id="37" name="ZoneTexte 36"/>
                <p:cNvSpPr txBox="1"/>
                <p:nvPr/>
              </p:nvSpPr>
              <p:spPr>
                <a:xfrm>
                  <a:off x="1488642" y="3897868"/>
                  <a:ext cx="3401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b="1" dirty="0" smtClean="0"/>
                    <a:t>t</a:t>
                  </a:r>
                  <a:r>
                    <a:rPr lang="en-US" b="1" baseline="-25000" dirty="0" smtClean="0"/>
                    <a:t>2</a:t>
                  </a:r>
                  <a:endParaRPr lang="en-US" b="1" baseline="-25000" dirty="0"/>
                </a:p>
              </p:txBody>
            </p:sp>
            <p:grpSp>
              <p:nvGrpSpPr>
                <p:cNvPr id="24" name="Groupe 21"/>
                <p:cNvGrpSpPr/>
                <p:nvPr/>
              </p:nvGrpSpPr>
              <p:grpSpPr>
                <a:xfrm>
                  <a:off x="685800" y="4267200"/>
                  <a:ext cx="1447800" cy="445532"/>
                  <a:chOff x="685800" y="4267200"/>
                  <a:chExt cx="1447800" cy="445532"/>
                </a:xfrm>
              </p:grpSpPr>
              <p:grpSp>
                <p:nvGrpSpPr>
                  <p:cNvPr id="27" name="Groupe 20"/>
                  <p:cNvGrpSpPr/>
                  <p:nvPr/>
                </p:nvGrpSpPr>
                <p:grpSpPr>
                  <a:xfrm>
                    <a:off x="685800" y="4267200"/>
                    <a:ext cx="1447800" cy="445532"/>
                    <a:chOff x="685800" y="4267200"/>
                    <a:chExt cx="1447800" cy="445532"/>
                  </a:xfrm>
                </p:grpSpPr>
                <p:grpSp>
                  <p:nvGrpSpPr>
                    <p:cNvPr id="28" name="Groupe 19"/>
                    <p:cNvGrpSpPr/>
                    <p:nvPr/>
                  </p:nvGrpSpPr>
                  <p:grpSpPr>
                    <a:xfrm>
                      <a:off x="685800" y="4267200"/>
                      <a:ext cx="1447800" cy="153988"/>
                      <a:chOff x="685800" y="4267200"/>
                      <a:chExt cx="1447800" cy="153988"/>
                    </a:xfrm>
                  </p:grpSpPr>
                  <p:cxnSp>
                    <p:nvCxnSpPr>
                      <p:cNvPr id="43" name="Connecteur droit 42"/>
                      <p:cNvCxnSpPr/>
                      <p:nvPr/>
                    </p:nvCxnSpPr>
                    <p:spPr>
                      <a:xfrm>
                        <a:off x="685800" y="4267200"/>
                        <a:ext cx="533400" cy="1588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4" name="Connecteur droit 43"/>
                      <p:cNvCxnSpPr/>
                      <p:nvPr/>
                    </p:nvCxnSpPr>
                    <p:spPr>
                      <a:xfrm>
                        <a:off x="685800" y="4419600"/>
                        <a:ext cx="533400" cy="1588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  <p:cxnSp>
                    <p:nvCxnSpPr>
                      <p:cNvPr id="45" name="Connecteur droit 44"/>
                      <p:cNvCxnSpPr/>
                      <p:nvPr/>
                    </p:nvCxnSpPr>
                    <p:spPr>
                      <a:xfrm>
                        <a:off x="1447800" y="4341812"/>
                        <a:ext cx="685800" cy="1588"/>
                      </a:xfrm>
                      <a:prstGeom prst="line">
                        <a:avLst/>
                      </a:prstGeom>
                      <a:ln w="28575">
                        <a:solidFill>
                          <a:srgbClr val="7030A0"/>
                        </a:solidFill>
                      </a:ln>
                    </p:spPr>
                    <p:style>
                      <a:lnRef idx="1">
                        <a:schemeClr val="accent1"/>
                      </a:lnRef>
                      <a:fillRef idx="0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tx1"/>
                      </a:fontRef>
                    </p:style>
                  </p:cxnSp>
                </p:grpSp>
                <p:sp>
                  <p:nvSpPr>
                    <p:cNvPr id="42" name="ZoneTexte 41"/>
                    <p:cNvSpPr txBox="1"/>
                    <p:nvPr/>
                  </p:nvSpPr>
                  <p:spPr>
                    <a:xfrm>
                      <a:off x="762000" y="4343400"/>
                      <a:ext cx="373820" cy="369332"/>
                    </a:xfrm>
                    <a:prstGeom prst="rect">
                      <a:avLst/>
                    </a:prstGeom>
                    <a:noFill/>
                  </p:spPr>
                  <p:txBody>
                    <a:bodyPr wrap="none" rtlCol="0">
                      <a:spAutoFit/>
                    </a:bodyPr>
                    <a:lstStyle/>
                    <a:p>
                      <a:r>
                        <a:rPr lang="en-US" b="1" dirty="0" smtClean="0"/>
                        <a:t>a</a:t>
                      </a:r>
                      <a:r>
                        <a:rPr lang="en-US" b="1" baseline="-25000" dirty="0" smtClean="0"/>
                        <a:t>1</a:t>
                      </a:r>
                      <a:endParaRPr lang="en-US" b="1" baseline="-25000" dirty="0"/>
                    </a:p>
                  </p:txBody>
                </p:sp>
              </p:grpSp>
              <p:sp>
                <p:nvSpPr>
                  <p:cNvPr id="40" name="ZoneTexte 39"/>
                  <p:cNvSpPr txBox="1"/>
                  <p:nvPr/>
                </p:nvSpPr>
                <p:spPr>
                  <a:xfrm>
                    <a:off x="1564842" y="4343400"/>
                    <a:ext cx="373820" cy="369332"/>
                  </a:xfrm>
                  <a:prstGeom prst="rect">
                    <a:avLst/>
                  </a:prstGeom>
                  <a:noFill/>
                </p:spPr>
                <p:txBody>
                  <a:bodyPr wrap="none" rtlCol="0">
                    <a:spAutoFit/>
                  </a:bodyPr>
                  <a:lstStyle/>
                  <a:p>
                    <a:r>
                      <a:rPr lang="en-US" b="1" dirty="0" smtClean="0"/>
                      <a:t>a</a:t>
                    </a:r>
                    <a:r>
                      <a:rPr lang="en-US" b="1" baseline="-25000" dirty="0" smtClean="0"/>
                      <a:t>2</a:t>
                    </a:r>
                    <a:endParaRPr lang="en-US" b="1" baseline="-25000" dirty="0"/>
                  </a:p>
                </p:txBody>
              </p:sp>
            </p:grpSp>
          </p:grpSp>
        </p:grpSp>
        <p:sp>
          <p:nvSpPr>
            <p:cNvPr id="47" name="ZoneTexte 46"/>
            <p:cNvSpPr txBox="1"/>
            <p:nvPr/>
          </p:nvSpPr>
          <p:spPr>
            <a:xfrm>
              <a:off x="6324600" y="4038600"/>
              <a:ext cx="1828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t</a:t>
              </a:r>
              <a:r>
                <a:rPr lang="en-US" sz="2400" b="1" baseline="-25000" dirty="0" smtClean="0"/>
                <a:t>1</a:t>
              </a:r>
              <a:r>
                <a:rPr lang="en-US" sz="2400" b="1" dirty="0" smtClean="0"/>
                <a:t>&gt;t</a:t>
              </a:r>
              <a:r>
                <a:rPr lang="en-US" sz="2400" b="1" baseline="-25000" dirty="0" smtClean="0"/>
                <a:t>2</a:t>
              </a:r>
              <a:r>
                <a:rPr lang="en-US" sz="2400" b="1" dirty="0" smtClean="0"/>
                <a:t>      a</a:t>
              </a:r>
              <a:r>
                <a:rPr lang="en-US" sz="2400" b="1" baseline="-25000" dirty="0" smtClean="0"/>
                <a:t>1</a:t>
              </a:r>
              <a:r>
                <a:rPr lang="en-US" sz="2400" b="1" dirty="0" smtClean="0"/>
                <a:t>&lt;a</a:t>
              </a:r>
              <a:r>
                <a:rPr lang="en-US" sz="2400" b="1" baseline="-25000" dirty="0" smtClean="0"/>
                <a:t>2</a:t>
              </a:r>
              <a:endParaRPr lang="en-US" sz="2400" b="1" baseline="-25000" dirty="0"/>
            </a:p>
          </p:txBody>
        </p:sp>
      </p:grpSp>
      <p:sp>
        <p:nvSpPr>
          <p:cNvPr id="49" name="ZoneTexte 48"/>
          <p:cNvSpPr txBox="1"/>
          <p:nvPr/>
        </p:nvSpPr>
        <p:spPr>
          <a:xfrm>
            <a:off x="3080319" y="4876801"/>
            <a:ext cx="60636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Dimerization</a:t>
            </a:r>
            <a:r>
              <a:rPr lang="en-US" sz="2000" b="1" dirty="0" smtClean="0"/>
              <a:t> – doubling period , a→2a </a:t>
            </a:r>
          </a:p>
          <a:p>
            <a:r>
              <a:rPr lang="en-US" sz="2000" b="1" dirty="0" smtClean="0"/>
              <a:t>Wave number Q=</a:t>
            </a:r>
            <a:r>
              <a:rPr lang="el-GR" sz="2000" b="1" dirty="0" smtClean="0"/>
              <a:t>π</a:t>
            </a:r>
            <a:r>
              <a:rPr lang="en-US" sz="2000" b="1" dirty="0" smtClean="0"/>
              <a:t>/a – </a:t>
            </a:r>
            <a:br>
              <a:rPr lang="en-US" sz="2000" b="1" dirty="0" smtClean="0"/>
            </a:br>
            <a:r>
              <a:rPr lang="en-US" sz="2000" b="1" dirty="0" smtClean="0"/>
              <a:t>just to hybridize states at ±</a:t>
            </a:r>
            <a:r>
              <a:rPr lang="en-US" sz="2000" b="1" dirty="0" err="1" smtClean="0"/>
              <a:t>k</a:t>
            </a:r>
            <a:r>
              <a:rPr lang="en-US" sz="2000" b="1" baseline="-25000" dirty="0" err="1" smtClean="0"/>
              <a:t>F</a:t>
            </a:r>
            <a:r>
              <a:rPr lang="en-US" sz="2000" b="1" dirty="0" smtClean="0"/>
              <a:t>=±</a:t>
            </a:r>
            <a:r>
              <a:rPr lang="el-GR" sz="2000" b="1" dirty="0" smtClean="0"/>
              <a:t>π</a:t>
            </a:r>
            <a:r>
              <a:rPr lang="en-US" sz="2000" b="1" dirty="0" smtClean="0"/>
              <a:t>/2a</a:t>
            </a:r>
            <a:endParaRPr lang="en-US" sz="2000" b="1" dirty="0"/>
          </a:p>
        </p:txBody>
      </p:sp>
      <p:sp>
        <p:nvSpPr>
          <p:cNvPr id="50" name="ZoneTexte 49"/>
          <p:cNvSpPr txBox="1"/>
          <p:nvPr/>
        </p:nvSpPr>
        <p:spPr>
          <a:xfrm>
            <a:off x="3226651" y="5921514"/>
            <a:ext cx="496001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It </a:t>
            </a:r>
            <a:r>
              <a:rPr lang="en-US" b="1" dirty="0" smtClean="0"/>
              <a:t>hybridizes</a:t>
            </a:r>
            <a:r>
              <a:rPr lang="en-US" sz="2000" b="1" dirty="0" smtClean="0"/>
              <a:t> also the states at k≠ </a:t>
            </a:r>
            <a:r>
              <a:rPr lang="en-US" sz="2000" b="1" dirty="0" err="1" smtClean="0"/>
              <a:t>k</a:t>
            </a:r>
            <a:r>
              <a:rPr lang="en-US" sz="2000" b="1" baseline="-25000" dirty="0" err="1" smtClean="0"/>
              <a:t>F</a:t>
            </a:r>
            <a:r>
              <a:rPr lang="en-US" sz="2000" b="1" baseline="-25000" dirty="0" smtClean="0"/>
              <a:t> </a:t>
            </a:r>
            <a:r>
              <a:rPr lang="en-US" sz="2000" b="1" dirty="0" smtClean="0"/>
              <a:t> but </a:t>
            </a:r>
          </a:p>
          <a:p>
            <a:r>
              <a:rPr lang="en-US" sz="2000" b="1" dirty="0" smtClean="0"/>
              <a:t>with the energy mismatch </a:t>
            </a:r>
            <a:r>
              <a:rPr lang="en-US" sz="2000" b="1" dirty="0" err="1" smtClean="0"/>
              <a:t>v</a:t>
            </a:r>
            <a:r>
              <a:rPr lang="en-US" sz="2000" b="1" baseline="-25000" dirty="0" err="1" smtClean="0"/>
              <a:t>F</a:t>
            </a:r>
            <a:r>
              <a:rPr lang="el-GR" sz="2000" b="1" dirty="0" smtClean="0"/>
              <a:t>δ</a:t>
            </a:r>
            <a:r>
              <a:rPr lang="en-US" sz="2000" b="1" dirty="0" err="1" smtClean="0"/>
              <a:t>k</a:t>
            </a:r>
            <a:r>
              <a:rPr lang="en-US" sz="2000" b="1" baseline="-25000" dirty="0" err="1" smtClean="0"/>
              <a:t>F</a:t>
            </a:r>
            <a:endParaRPr lang="en-US" sz="2000" b="1" baseline="-25000" dirty="0"/>
          </a:p>
        </p:txBody>
      </p:sp>
      <p:grpSp>
        <p:nvGrpSpPr>
          <p:cNvPr id="30" name="Groupe 62"/>
          <p:cNvGrpSpPr/>
          <p:nvPr/>
        </p:nvGrpSpPr>
        <p:grpSpPr>
          <a:xfrm>
            <a:off x="533400" y="3886200"/>
            <a:ext cx="1432606" cy="2731532"/>
            <a:chOff x="533400" y="3886200"/>
            <a:chExt cx="1432606" cy="2731532"/>
          </a:xfrm>
        </p:grpSpPr>
        <p:grpSp>
          <p:nvGrpSpPr>
            <p:cNvPr id="35" name="Groupe 61"/>
            <p:cNvGrpSpPr/>
            <p:nvPr/>
          </p:nvGrpSpPr>
          <p:grpSpPr>
            <a:xfrm>
              <a:off x="533400" y="3886200"/>
              <a:ext cx="1219200" cy="2731532"/>
              <a:chOff x="533400" y="3886200"/>
              <a:chExt cx="1219200" cy="2731532"/>
            </a:xfrm>
          </p:grpSpPr>
          <p:grpSp>
            <p:nvGrpSpPr>
              <p:cNvPr id="38" name="Groupe 58"/>
              <p:cNvGrpSpPr/>
              <p:nvPr/>
            </p:nvGrpSpPr>
            <p:grpSpPr>
              <a:xfrm>
                <a:off x="761206" y="3886200"/>
                <a:ext cx="991394" cy="2439194"/>
                <a:chOff x="761206" y="3886200"/>
                <a:chExt cx="991394" cy="2439194"/>
              </a:xfrm>
            </p:grpSpPr>
            <p:sp>
              <p:nvSpPr>
                <p:cNvPr id="51" name="Arc 50"/>
                <p:cNvSpPr/>
                <p:nvPr/>
              </p:nvSpPr>
              <p:spPr>
                <a:xfrm flipV="1">
                  <a:off x="762000" y="3886200"/>
                  <a:ext cx="990600" cy="2286000"/>
                </a:xfrm>
                <a:prstGeom prst="arc">
                  <a:avLst>
                    <a:gd name="adj1" fmla="val 11181005"/>
                    <a:gd name="adj2" fmla="val 21114565"/>
                  </a:avLst>
                </a:prstGeom>
                <a:ln w="38100">
                  <a:solidFill>
                    <a:srgbClr val="00B050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cxnSp>
              <p:nvCxnSpPr>
                <p:cNvPr id="53" name="Connecteur droit 52"/>
                <p:cNvCxnSpPr/>
                <p:nvPr/>
              </p:nvCxnSpPr>
              <p:spPr>
                <a:xfrm>
                  <a:off x="762000" y="5410200"/>
                  <a:ext cx="990600" cy="1588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Connecteur droit 53"/>
                <p:cNvCxnSpPr/>
                <p:nvPr/>
              </p:nvCxnSpPr>
              <p:spPr>
                <a:xfrm flipV="1">
                  <a:off x="838200" y="5181600"/>
                  <a:ext cx="914400" cy="455612"/>
                </a:xfrm>
                <a:prstGeom prst="line">
                  <a:avLst/>
                </a:prstGeom>
                <a:ln w="19050">
                  <a:solidFill>
                    <a:srgbClr val="FF0000"/>
                  </a:solidFill>
                  <a:headEnd type="triangle" w="med" len="med"/>
                  <a:tailEnd type="triangle" w="med" len="med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Connecteur droit 56"/>
                <p:cNvCxnSpPr/>
                <p:nvPr/>
              </p:nvCxnSpPr>
              <p:spPr>
                <a:xfrm rot="5400000">
                  <a:off x="304800" y="5867400"/>
                  <a:ext cx="9144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8" name="Connecteur droit 57"/>
                <p:cNvCxnSpPr/>
                <p:nvPr/>
              </p:nvCxnSpPr>
              <p:spPr>
                <a:xfrm rot="5400000">
                  <a:off x="1294606" y="5866606"/>
                  <a:ext cx="914400" cy="1588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0" name="ZoneTexte 59"/>
              <p:cNvSpPr txBox="1"/>
              <p:nvPr/>
            </p:nvSpPr>
            <p:spPr>
              <a:xfrm>
                <a:off x="533400" y="6248400"/>
                <a:ext cx="48923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/>
                  <a:t>-</a:t>
                </a:r>
                <a:r>
                  <a:rPr lang="en-US" b="1" dirty="0" smtClean="0"/>
                  <a:t> </a:t>
                </a:r>
                <a:r>
                  <a:rPr lang="en-US" b="1" dirty="0" err="1" smtClean="0"/>
                  <a:t>k</a:t>
                </a:r>
                <a:r>
                  <a:rPr lang="en-US" b="1" baseline="-25000" dirty="0" err="1" smtClean="0"/>
                  <a:t>F</a:t>
                </a:r>
                <a:endParaRPr lang="en-US" dirty="0"/>
              </a:p>
            </p:txBody>
          </p:sp>
        </p:grpSp>
        <p:sp>
          <p:nvSpPr>
            <p:cNvPr id="61" name="ZoneTexte 60"/>
            <p:cNvSpPr txBox="1"/>
            <p:nvPr/>
          </p:nvSpPr>
          <p:spPr>
            <a:xfrm>
              <a:off x="1600200" y="6248400"/>
              <a:ext cx="3658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/>
                <a:t>k</a:t>
              </a:r>
              <a:r>
                <a:rPr lang="en-US" b="1" baseline="-25000" dirty="0" err="1" smtClean="0"/>
                <a:t>F</a:t>
              </a:r>
              <a:endParaRPr lang="en-US" dirty="0"/>
            </a:p>
          </p:txBody>
        </p:sp>
      </p:grpSp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Espace réservé du numéro de diapositive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670344C-F9AB-41E3-A08D-934424F88674}" type="slidenum">
              <a:rPr lang="fr-FR"/>
              <a:pPr/>
              <a:t>76</a:t>
            </a:fld>
            <a:endParaRPr lang="fr-FR"/>
          </a:p>
        </p:txBody>
      </p:sp>
      <p:grpSp>
        <p:nvGrpSpPr>
          <p:cNvPr id="2" name="Group 1026"/>
          <p:cNvGrpSpPr>
            <a:grpSpLocks/>
          </p:cNvGrpSpPr>
          <p:nvPr/>
        </p:nvGrpSpPr>
        <p:grpSpPr bwMode="auto">
          <a:xfrm>
            <a:off x="4572000" y="914400"/>
            <a:ext cx="4057650" cy="858416"/>
            <a:chOff x="1420" y="5023"/>
            <a:chExt cx="6390" cy="1562"/>
          </a:xfrm>
        </p:grpSpPr>
        <p:sp>
          <p:nvSpPr>
            <p:cNvPr id="15433" name="Line 1027"/>
            <p:cNvSpPr>
              <a:spLocks noChangeShapeType="1"/>
            </p:cNvSpPr>
            <p:nvPr/>
          </p:nvSpPr>
          <p:spPr bwMode="auto">
            <a:xfrm flipV="1">
              <a:off x="142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4" name="Line 1028"/>
            <p:cNvSpPr>
              <a:spLocks noChangeShapeType="1"/>
            </p:cNvSpPr>
            <p:nvPr/>
          </p:nvSpPr>
          <p:spPr bwMode="auto">
            <a:xfrm>
              <a:off x="213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5" name="Line 1029"/>
            <p:cNvSpPr>
              <a:spLocks noChangeShapeType="1"/>
            </p:cNvSpPr>
            <p:nvPr/>
          </p:nvSpPr>
          <p:spPr bwMode="auto">
            <a:xfrm flipV="1">
              <a:off x="426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6" name="Line 1030"/>
            <p:cNvSpPr>
              <a:spLocks noChangeShapeType="1"/>
            </p:cNvSpPr>
            <p:nvPr/>
          </p:nvSpPr>
          <p:spPr bwMode="auto">
            <a:xfrm>
              <a:off x="497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7" name="Line 1031"/>
            <p:cNvSpPr>
              <a:spLocks noChangeShapeType="1"/>
            </p:cNvSpPr>
            <p:nvPr/>
          </p:nvSpPr>
          <p:spPr bwMode="auto">
            <a:xfrm flipV="1">
              <a:off x="284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8" name="Line 1032"/>
            <p:cNvSpPr>
              <a:spLocks noChangeShapeType="1"/>
            </p:cNvSpPr>
            <p:nvPr/>
          </p:nvSpPr>
          <p:spPr bwMode="auto">
            <a:xfrm>
              <a:off x="355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39" name="Line 1033"/>
            <p:cNvSpPr>
              <a:spLocks noChangeShapeType="1"/>
            </p:cNvSpPr>
            <p:nvPr/>
          </p:nvSpPr>
          <p:spPr bwMode="auto">
            <a:xfrm flipV="1">
              <a:off x="568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0" name="Line 1034"/>
            <p:cNvSpPr>
              <a:spLocks noChangeShapeType="1"/>
            </p:cNvSpPr>
            <p:nvPr/>
          </p:nvSpPr>
          <p:spPr bwMode="auto">
            <a:xfrm>
              <a:off x="639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1" name="Line 1035"/>
            <p:cNvSpPr>
              <a:spLocks noChangeShapeType="1"/>
            </p:cNvSpPr>
            <p:nvPr/>
          </p:nvSpPr>
          <p:spPr bwMode="auto">
            <a:xfrm flipV="1">
              <a:off x="7100" y="5307"/>
              <a:ext cx="710" cy="99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2" name="Line 1036"/>
            <p:cNvSpPr>
              <a:spLocks noChangeShapeType="1"/>
            </p:cNvSpPr>
            <p:nvPr/>
          </p:nvSpPr>
          <p:spPr bwMode="auto">
            <a:xfrm>
              <a:off x="2130" y="5023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3" name="Line 1037"/>
            <p:cNvSpPr>
              <a:spLocks noChangeShapeType="1"/>
            </p:cNvSpPr>
            <p:nvPr/>
          </p:nvSpPr>
          <p:spPr bwMode="auto">
            <a:xfrm>
              <a:off x="4970" y="5023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4" name="Line 1038"/>
            <p:cNvSpPr>
              <a:spLocks noChangeShapeType="1"/>
            </p:cNvSpPr>
            <p:nvPr/>
          </p:nvSpPr>
          <p:spPr bwMode="auto">
            <a:xfrm>
              <a:off x="3550" y="5023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5" name="Line 1039"/>
            <p:cNvSpPr>
              <a:spLocks noChangeShapeType="1"/>
            </p:cNvSpPr>
            <p:nvPr/>
          </p:nvSpPr>
          <p:spPr bwMode="auto">
            <a:xfrm>
              <a:off x="2850" y="6301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6" name="Line 1040"/>
            <p:cNvSpPr>
              <a:spLocks noChangeShapeType="1"/>
            </p:cNvSpPr>
            <p:nvPr/>
          </p:nvSpPr>
          <p:spPr bwMode="auto">
            <a:xfrm>
              <a:off x="4260" y="6301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7" name="Line 1041"/>
            <p:cNvSpPr>
              <a:spLocks noChangeShapeType="1"/>
            </p:cNvSpPr>
            <p:nvPr/>
          </p:nvSpPr>
          <p:spPr bwMode="auto">
            <a:xfrm>
              <a:off x="7100" y="6301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8" name="Line 1042"/>
            <p:cNvSpPr>
              <a:spLocks noChangeShapeType="1"/>
            </p:cNvSpPr>
            <p:nvPr/>
          </p:nvSpPr>
          <p:spPr bwMode="auto">
            <a:xfrm>
              <a:off x="6390" y="5023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49" name="Line 1043"/>
            <p:cNvSpPr>
              <a:spLocks noChangeShapeType="1"/>
            </p:cNvSpPr>
            <p:nvPr/>
          </p:nvSpPr>
          <p:spPr bwMode="auto">
            <a:xfrm>
              <a:off x="5680" y="6301"/>
              <a:ext cx="0" cy="284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0" name="Line 1044"/>
            <p:cNvSpPr>
              <a:spLocks noChangeShapeType="1"/>
            </p:cNvSpPr>
            <p:nvPr/>
          </p:nvSpPr>
          <p:spPr bwMode="auto">
            <a:xfrm flipV="1">
              <a:off x="1562" y="5449"/>
              <a:ext cx="612" cy="80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1" name="Line 1045"/>
            <p:cNvSpPr>
              <a:spLocks noChangeShapeType="1"/>
            </p:cNvSpPr>
            <p:nvPr/>
          </p:nvSpPr>
          <p:spPr bwMode="auto">
            <a:xfrm flipV="1">
              <a:off x="2938" y="5493"/>
              <a:ext cx="612" cy="80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2" name="Line 1046"/>
            <p:cNvSpPr>
              <a:spLocks noChangeShapeType="1"/>
            </p:cNvSpPr>
            <p:nvPr/>
          </p:nvSpPr>
          <p:spPr bwMode="auto">
            <a:xfrm flipV="1">
              <a:off x="4358" y="5493"/>
              <a:ext cx="612" cy="80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453" name="Line 1047"/>
            <p:cNvSpPr>
              <a:spLocks noChangeShapeType="1"/>
            </p:cNvSpPr>
            <p:nvPr/>
          </p:nvSpPr>
          <p:spPr bwMode="auto">
            <a:xfrm flipV="1">
              <a:off x="5778" y="5449"/>
              <a:ext cx="612" cy="808"/>
            </a:xfrm>
            <a:prstGeom prst="line">
              <a:avLst/>
            </a:prstGeom>
            <a:noFill/>
            <a:ln w="9525">
              <a:solidFill>
                <a:srgbClr val="00FF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1048"/>
          <p:cNvGrpSpPr>
            <a:grpSpLocks/>
          </p:cNvGrpSpPr>
          <p:nvPr/>
        </p:nvGrpSpPr>
        <p:grpSpPr bwMode="auto">
          <a:xfrm>
            <a:off x="304800" y="908721"/>
            <a:ext cx="3479800" cy="1368152"/>
            <a:chOff x="480" y="3024"/>
            <a:chExt cx="3042" cy="1222"/>
          </a:xfrm>
        </p:grpSpPr>
        <p:grpSp>
          <p:nvGrpSpPr>
            <p:cNvPr id="4" name="Group 1049"/>
            <p:cNvGrpSpPr>
              <a:grpSpLocks/>
            </p:cNvGrpSpPr>
            <p:nvPr/>
          </p:nvGrpSpPr>
          <p:grpSpPr bwMode="auto">
            <a:xfrm>
              <a:off x="480" y="3024"/>
              <a:ext cx="3042" cy="1222"/>
              <a:chOff x="480" y="3024"/>
              <a:chExt cx="3042" cy="1222"/>
            </a:xfrm>
          </p:grpSpPr>
          <p:sp>
            <p:nvSpPr>
              <p:cNvPr id="15412" name="Line 1050"/>
              <p:cNvSpPr>
                <a:spLocks noChangeShapeType="1"/>
              </p:cNvSpPr>
              <p:nvPr/>
            </p:nvSpPr>
            <p:spPr bwMode="auto">
              <a:xfrm flipV="1">
                <a:off x="480" y="3360"/>
                <a:ext cx="547" cy="5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3" name="Line 1051"/>
              <p:cNvSpPr>
                <a:spLocks noChangeShapeType="1"/>
              </p:cNvSpPr>
              <p:nvPr/>
            </p:nvSpPr>
            <p:spPr bwMode="auto">
              <a:xfrm>
                <a:off x="1008" y="3360"/>
                <a:ext cx="498" cy="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4" name="Line 1052"/>
              <p:cNvSpPr>
                <a:spLocks noChangeShapeType="1"/>
              </p:cNvSpPr>
              <p:nvPr/>
            </p:nvSpPr>
            <p:spPr bwMode="auto">
              <a:xfrm flipV="1">
                <a:off x="1008" y="3168"/>
                <a:ext cx="1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5" name="Text Box 1053"/>
              <p:cNvSpPr txBox="1">
                <a:spLocks noChangeArrowheads="1"/>
              </p:cNvSpPr>
              <p:nvPr/>
            </p:nvSpPr>
            <p:spPr bwMode="auto">
              <a:xfrm>
                <a:off x="758" y="3241"/>
                <a:ext cx="305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/>
                  <a:t>C</a:t>
                </a:r>
              </a:p>
            </p:txBody>
          </p:sp>
          <p:sp>
            <p:nvSpPr>
              <p:cNvPr id="15416" name="Text Box 1054"/>
              <p:cNvSpPr txBox="1">
                <a:spLocks noChangeArrowheads="1"/>
              </p:cNvSpPr>
              <p:nvPr/>
            </p:nvSpPr>
            <p:spPr bwMode="auto">
              <a:xfrm>
                <a:off x="1046" y="3048"/>
                <a:ext cx="317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/>
                  <a:t>H</a:t>
                </a:r>
              </a:p>
            </p:txBody>
          </p:sp>
          <p:sp>
            <p:nvSpPr>
              <p:cNvPr id="15417" name="Text Box 1055"/>
              <p:cNvSpPr txBox="1">
                <a:spLocks noChangeArrowheads="1"/>
              </p:cNvSpPr>
              <p:nvPr/>
            </p:nvSpPr>
            <p:spPr bwMode="auto">
              <a:xfrm>
                <a:off x="1248" y="3791"/>
                <a:ext cx="199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800"/>
                  <a:t>C</a:t>
                </a:r>
              </a:p>
            </p:txBody>
          </p:sp>
          <p:sp>
            <p:nvSpPr>
              <p:cNvPr id="15418" name="Line 1056"/>
              <p:cNvSpPr>
                <a:spLocks noChangeShapeType="1"/>
              </p:cNvSpPr>
              <p:nvPr/>
            </p:nvSpPr>
            <p:spPr bwMode="auto">
              <a:xfrm flipV="1">
                <a:off x="2006" y="3144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19" name="Text Box 1057"/>
              <p:cNvSpPr txBox="1">
                <a:spLocks noChangeArrowheads="1"/>
              </p:cNvSpPr>
              <p:nvPr/>
            </p:nvSpPr>
            <p:spPr bwMode="auto">
              <a:xfrm>
                <a:off x="2255" y="3791"/>
                <a:ext cx="305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/>
                  <a:t>C</a:t>
                </a:r>
              </a:p>
            </p:txBody>
          </p:sp>
          <p:sp>
            <p:nvSpPr>
              <p:cNvPr id="15420" name="Line 1058"/>
              <p:cNvSpPr>
                <a:spLocks noChangeShapeType="1"/>
              </p:cNvSpPr>
              <p:nvPr/>
            </p:nvSpPr>
            <p:spPr bwMode="auto">
              <a:xfrm flipV="1">
                <a:off x="1488" y="3312"/>
                <a:ext cx="528" cy="57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1" name="Line 1059"/>
              <p:cNvSpPr>
                <a:spLocks noChangeShapeType="1"/>
              </p:cNvSpPr>
              <p:nvPr/>
            </p:nvSpPr>
            <p:spPr bwMode="auto">
              <a:xfrm>
                <a:off x="2016" y="3336"/>
                <a:ext cx="480" cy="52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2" name="Text Box 1060"/>
              <p:cNvSpPr txBox="1">
                <a:spLocks noChangeArrowheads="1"/>
              </p:cNvSpPr>
              <p:nvPr/>
            </p:nvSpPr>
            <p:spPr bwMode="auto">
              <a:xfrm>
                <a:off x="1765" y="3153"/>
                <a:ext cx="305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 dirty="0"/>
                  <a:t>C</a:t>
                </a:r>
              </a:p>
            </p:txBody>
          </p:sp>
          <p:sp>
            <p:nvSpPr>
              <p:cNvPr id="15423" name="Text Box 1061"/>
              <p:cNvSpPr txBox="1">
                <a:spLocks noChangeArrowheads="1"/>
              </p:cNvSpPr>
              <p:nvPr/>
            </p:nvSpPr>
            <p:spPr bwMode="auto">
              <a:xfrm>
                <a:off x="2093" y="3024"/>
                <a:ext cx="316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/>
                  <a:t>H</a:t>
                </a:r>
              </a:p>
            </p:txBody>
          </p:sp>
          <p:sp>
            <p:nvSpPr>
              <p:cNvPr id="15424" name="Line 1062"/>
              <p:cNvSpPr>
                <a:spLocks noChangeShapeType="1"/>
              </p:cNvSpPr>
              <p:nvPr/>
            </p:nvSpPr>
            <p:spPr bwMode="auto">
              <a:xfrm>
                <a:off x="1488" y="38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5" name="Text Box 1063"/>
              <p:cNvSpPr txBox="1">
                <a:spLocks noChangeArrowheads="1"/>
              </p:cNvSpPr>
              <p:nvPr/>
            </p:nvSpPr>
            <p:spPr bwMode="auto">
              <a:xfrm>
                <a:off x="1575" y="3984"/>
                <a:ext cx="201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fr-FR" sz="1800"/>
                  <a:t>H</a:t>
                </a:r>
              </a:p>
            </p:txBody>
          </p:sp>
          <p:sp>
            <p:nvSpPr>
              <p:cNvPr id="15426" name="Line 1064"/>
              <p:cNvSpPr>
                <a:spLocks noChangeShapeType="1"/>
              </p:cNvSpPr>
              <p:nvPr/>
            </p:nvSpPr>
            <p:spPr bwMode="auto">
              <a:xfrm flipV="1">
                <a:off x="2496" y="3336"/>
                <a:ext cx="547" cy="547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7" name="Line 1065"/>
              <p:cNvSpPr>
                <a:spLocks noChangeShapeType="1"/>
              </p:cNvSpPr>
              <p:nvPr/>
            </p:nvSpPr>
            <p:spPr bwMode="auto">
              <a:xfrm>
                <a:off x="3024" y="3336"/>
                <a:ext cx="498" cy="5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8" name="Line 1066"/>
              <p:cNvSpPr>
                <a:spLocks noChangeShapeType="1"/>
              </p:cNvSpPr>
              <p:nvPr/>
            </p:nvSpPr>
            <p:spPr bwMode="auto">
              <a:xfrm flipV="1">
                <a:off x="3024" y="3144"/>
                <a:ext cx="1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29" name="Text Box 1067"/>
              <p:cNvSpPr txBox="1">
                <a:spLocks noChangeArrowheads="1"/>
              </p:cNvSpPr>
              <p:nvPr/>
            </p:nvSpPr>
            <p:spPr bwMode="auto">
              <a:xfrm>
                <a:off x="2774" y="3216"/>
                <a:ext cx="305" cy="26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/>
                  <a:t>C</a:t>
                </a:r>
              </a:p>
            </p:txBody>
          </p:sp>
          <p:sp>
            <p:nvSpPr>
              <p:cNvPr id="15430" name="Text Box 1068"/>
              <p:cNvSpPr txBox="1">
                <a:spLocks noChangeArrowheads="1"/>
              </p:cNvSpPr>
              <p:nvPr/>
            </p:nvSpPr>
            <p:spPr bwMode="auto">
              <a:xfrm>
                <a:off x="3063" y="3024"/>
                <a:ext cx="316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/>
                  <a:t>H</a:t>
                </a:r>
              </a:p>
            </p:txBody>
          </p:sp>
          <p:sp>
            <p:nvSpPr>
              <p:cNvPr id="15431" name="Line 1069"/>
              <p:cNvSpPr>
                <a:spLocks noChangeShapeType="1"/>
              </p:cNvSpPr>
              <p:nvPr/>
            </p:nvSpPr>
            <p:spPr bwMode="auto">
              <a:xfrm>
                <a:off x="2496" y="3888"/>
                <a:ext cx="0" cy="24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432" name="Text Box 1070"/>
              <p:cNvSpPr txBox="1">
                <a:spLocks noChangeArrowheads="1"/>
              </p:cNvSpPr>
              <p:nvPr/>
            </p:nvSpPr>
            <p:spPr bwMode="auto">
              <a:xfrm>
                <a:off x="2534" y="3960"/>
                <a:ext cx="316" cy="26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fr-FR" sz="1800"/>
                  <a:t>H</a:t>
                </a:r>
              </a:p>
            </p:txBody>
          </p:sp>
        </p:grpSp>
        <p:grpSp>
          <p:nvGrpSpPr>
            <p:cNvPr id="5" name="Group 1071"/>
            <p:cNvGrpSpPr>
              <a:grpSpLocks/>
            </p:cNvGrpSpPr>
            <p:nvPr/>
          </p:nvGrpSpPr>
          <p:grpSpPr bwMode="auto">
            <a:xfrm>
              <a:off x="624" y="3504"/>
              <a:ext cx="2784" cy="192"/>
              <a:chOff x="624" y="3504"/>
              <a:chExt cx="2784" cy="192"/>
            </a:xfrm>
          </p:grpSpPr>
          <p:sp>
            <p:nvSpPr>
              <p:cNvPr id="15407" name="Arc 1072"/>
              <p:cNvSpPr>
                <a:spLocks/>
              </p:cNvSpPr>
              <p:nvPr/>
            </p:nvSpPr>
            <p:spPr bwMode="auto">
              <a:xfrm flipH="1">
                <a:off x="624" y="3504"/>
                <a:ext cx="624" cy="144"/>
              </a:xfrm>
              <a:custGeom>
                <a:avLst/>
                <a:gdLst>
                  <a:gd name="T0" fmla="*/ 1 w 43200"/>
                  <a:gd name="T1" fmla="*/ 144 h 22947"/>
                  <a:gd name="T2" fmla="*/ 624 w 43200"/>
                  <a:gd name="T3" fmla="*/ 136 h 22947"/>
                  <a:gd name="T4" fmla="*/ 312 w 43200"/>
                  <a:gd name="T5" fmla="*/ 136 h 2294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947"/>
                  <a:gd name="T11" fmla="*/ 43200 w 43200"/>
                  <a:gd name="T12" fmla="*/ 22947 h 229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947" fill="none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47" stroke="0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505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8" name="Arc 1073"/>
              <p:cNvSpPr>
                <a:spLocks/>
              </p:cNvSpPr>
              <p:nvPr/>
            </p:nvSpPr>
            <p:spPr bwMode="auto">
              <a:xfrm flipH="1" flipV="1">
                <a:off x="1200" y="3552"/>
                <a:ext cx="576" cy="144"/>
              </a:xfrm>
              <a:custGeom>
                <a:avLst/>
                <a:gdLst>
                  <a:gd name="T0" fmla="*/ 1 w 43200"/>
                  <a:gd name="T1" fmla="*/ 144 h 22947"/>
                  <a:gd name="T2" fmla="*/ 576 w 43200"/>
                  <a:gd name="T3" fmla="*/ 136 h 22947"/>
                  <a:gd name="T4" fmla="*/ 288 w 43200"/>
                  <a:gd name="T5" fmla="*/ 136 h 2294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947"/>
                  <a:gd name="T11" fmla="*/ 43200 w 43200"/>
                  <a:gd name="T12" fmla="*/ 22947 h 229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947" fill="none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47" stroke="0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505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09" name="Arc 1074"/>
              <p:cNvSpPr>
                <a:spLocks/>
              </p:cNvSpPr>
              <p:nvPr/>
            </p:nvSpPr>
            <p:spPr bwMode="auto">
              <a:xfrm flipH="1">
                <a:off x="1776" y="3504"/>
                <a:ext cx="480" cy="96"/>
              </a:xfrm>
              <a:custGeom>
                <a:avLst/>
                <a:gdLst>
                  <a:gd name="T0" fmla="*/ 0 w 43200"/>
                  <a:gd name="T1" fmla="*/ 96 h 22947"/>
                  <a:gd name="T2" fmla="*/ 480 w 43200"/>
                  <a:gd name="T3" fmla="*/ 90 h 22947"/>
                  <a:gd name="T4" fmla="*/ 240 w 43200"/>
                  <a:gd name="T5" fmla="*/ 90 h 2294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947"/>
                  <a:gd name="T11" fmla="*/ 43200 w 43200"/>
                  <a:gd name="T12" fmla="*/ 22947 h 229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947" fill="none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47" stroke="0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505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0" name="Arc 1075"/>
              <p:cNvSpPr>
                <a:spLocks/>
              </p:cNvSpPr>
              <p:nvPr/>
            </p:nvSpPr>
            <p:spPr bwMode="auto">
              <a:xfrm flipH="1" flipV="1">
                <a:off x="2208" y="3552"/>
                <a:ext cx="624" cy="96"/>
              </a:xfrm>
              <a:custGeom>
                <a:avLst/>
                <a:gdLst>
                  <a:gd name="T0" fmla="*/ 1 w 43200"/>
                  <a:gd name="T1" fmla="*/ 96 h 22947"/>
                  <a:gd name="T2" fmla="*/ 624 w 43200"/>
                  <a:gd name="T3" fmla="*/ 90 h 22947"/>
                  <a:gd name="T4" fmla="*/ 312 w 43200"/>
                  <a:gd name="T5" fmla="*/ 90 h 2294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947"/>
                  <a:gd name="T11" fmla="*/ 43200 w 43200"/>
                  <a:gd name="T12" fmla="*/ 22947 h 229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947" fill="none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47" stroke="0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505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411" name="Arc 1076"/>
              <p:cNvSpPr>
                <a:spLocks/>
              </p:cNvSpPr>
              <p:nvPr/>
            </p:nvSpPr>
            <p:spPr bwMode="auto">
              <a:xfrm flipH="1">
                <a:off x="2784" y="3504"/>
                <a:ext cx="624" cy="96"/>
              </a:xfrm>
              <a:custGeom>
                <a:avLst/>
                <a:gdLst>
                  <a:gd name="T0" fmla="*/ 1 w 43200"/>
                  <a:gd name="T1" fmla="*/ 96 h 22947"/>
                  <a:gd name="T2" fmla="*/ 624 w 43200"/>
                  <a:gd name="T3" fmla="*/ 90 h 22947"/>
                  <a:gd name="T4" fmla="*/ 312 w 43200"/>
                  <a:gd name="T5" fmla="*/ 90 h 22947"/>
                  <a:gd name="T6" fmla="*/ 0 60000 65536"/>
                  <a:gd name="T7" fmla="*/ 0 60000 65536"/>
                  <a:gd name="T8" fmla="*/ 0 60000 65536"/>
                  <a:gd name="T9" fmla="*/ 0 w 43200"/>
                  <a:gd name="T10" fmla="*/ 0 h 22947"/>
                  <a:gd name="T11" fmla="*/ 43200 w 43200"/>
                  <a:gd name="T12" fmla="*/ 22947 h 22947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43200" h="22947" fill="none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</a:path>
                  <a:path w="43200" h="22947" stroke="0" extrusionOk="0">
                    <a:moveTo>
                      <a:pt x="42" y="22946"/>
                    </a:moveTo>
                    <a:cubicBezTo>
                      <a:pt x="14" y="22498"/>
                      <a:pt x="0" y="22049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29" y="-1"/>
                      <a:pt x="43199" y="9670"/>
                      <a:pt x="43200" y="21599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5050"/>
                </a:solidFill>
                <a:prstDash val="dash"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5365" name="Text Box 1077"/>
          <p:cNvSpPr txBox="1">
            <a:spLocks noChangeArrowheads="1"/>
          </p:cNvSpPr>
          <p:nvPr/>
        </p:nvSpPr>
        <p:spPr bwMode="auto">
          <a:xfrm>
            <a:off x="1036638" y="152400"/>
            <a:ext cx="10238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accent2"/>
                </a:solidFill>
              </a:rPr>
              <a:t>Dream</a:t>
            </a:r>
          </a:p>
        </p:txBody>
      </p:sp>
      <p:sp>
        <p:nvSpPr>
          <p:cNvPr id="15366" name="Text Box 1078"/>
          <p:cNvSpPr txBox="1">
            <a:spLocks noChangeArrowheads="1"/>
          </p:cNvSpPr>
          <p:nvPr/>
        </p:nvSpPr>
        <p:spPr bwMode="auto">
          <a:xfrm>
            <a:off x="4930775" y="228600"/>
            <a:ext cx="103047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solidFill>
                  <a:schemeClr val="accent2"/>
                </a:solidFill>
              </a:rPr>
              <a:t>Reality</a:t>
            </a:r>
          </a:p>
        </p:txBody>
      </p:sp>
      <p:grpSp>
        <p:nvGrpSpPr>
          <p:cNvPr id="6" name="Group 1079"/>
          <p:cNvGrpSpPr>
            <a:grpSpLocks/>
          </p:cNvGrpSpPr>
          <p:nvPr/>
        </p:nvGrpSpPr>
        <p:grpSpPr bwMode="auto">
          <a:xfrm>
            <a:off x="533400" y="4324350"/>
            <a:ext cx="7981950" cy="1924050"/>
            <a:chOff x="2241" y="7601"/>
            <a:chExt cx="12569" cy="3030"/>
          </a:xfrm>
        </p:grpSpPr>
        <p:sp>
          <p:nvSpPr>
            <p:cNvPr id="15370" name="Text Box 1080"/>
            <p:cNvSpPr txBox="1">
              <a:spLocks noChangeArrowheads="1"/>
            </p:cNvSpPr>
            <p:nvPr/>
          </p:nvSpPr>
          <p:spPr bwMode="auto">
            <a:xfrm>
              <a:off x="12496" y="7601"/>
              <a:ext cx="426" cy="369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 eaLnBrk="0" hangingPunct="0"/>
              <a:r>
                <a:rPr lang="it-IT" sz="1200" b="0"/>
                <a:t>E</a:t>
              </a:r>
            </a:p>
          </p:txBody>
        </p:sp>
        <p:grpSp>
          <p:nvGrpSpPr>
            <p:cNvPr id="7" name="Group 1081"/>
            <p:cNvGrpSpPr>
              <a:grpSpLocks/>
            </p:cNvGrpSpPr>
            <p:nvPr/>
          </p:nvGrpSpPr>
          <p:grpSpPr bwMode="auto">
            <a:xfrm>
              <a:off x="2241" y="7650"/>
              <a:ext cx="12569" cy="2981"/>
              <a:chOff x="2272" y="7650"/>
              <a:chExt cx="12569" cy="2981"/>
            </a:xfrm>
          </p:grpSpPr>
          <p:sp>
            <p:nvSpPr>
              <p:cNvPr id="15372" name="Line 1082"/>
              <p:cNvSpPr>
                <a:spLocks noChangeShapeType="1"/>
              </p:cNvSpPr>
              <p:nvPr/>
            </p:nvSpPr>
            <p:spPr bwMode="auto">
              <a:xfrm>
                <a:off x="7526" y="9431"/>
                <a:ext cx="994" cy="0"/>
              </a:xfrm>
              <a:prstGeom prst="line">
                <a:avLst/>
              </a:prstGeom>
              <a:noFill/>
              <a:ln w="2857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3" name="Line 1083"/>
              <p:cNvSpPr>
                <a:spLocks noChangeShapeType="1"/>
              </p:cNvSpPr>
              <p:nvPr/>
            </p:nvSpPr>
            <p:spPr bwMode="auto">
              <a:xfrm>
                <a:off x="2414" y="9922"/>
                <a:ext cx="426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4" name="Line 1084"/>
              <p:cNvSpPr>
                <a:spLocks noChangeShapeType="1"/>
              </p:cNvSpPr>
              <p:nvPr/>
            </p:nvSpPr>
            <p:spPr bwMode="auto">
              <a:xfrm>
                <a:off x="4402" y="7650"/>
                <a:ext cx="0" cy="227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 type="triangle" w="med" len="med"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5" name="Arc 1085"/>
              <p:cNvSpPr>
                <a:spLocks/>
              </p:cNvSpPr>
              <p:nvPr/>
            </p:nvSpPr>
            <p:spPr bwMode="auto">
              <a:xfrm flipV="1">
                <a:off x="4401" y="8761"/>
                <a:ext cx="1136" cy="1162"/>
              </a:xfrm>
              <a:custGeom>
                <a:avLst/>
                <a:gdLst>
                  <a:gd name="T0" fmla="*/ 0 w 21600"/>
                  <a:gd name="T1" fmla="*/ 0 h 21626"/>
                  <a:gd name="T2" fmla="*/ 1136 w 21600"/>
                  <a:gd name="T3" fmla="*/ 1162 h 21626"/>
                  <a:gd name="T4" fmla="*/ 0 w 21600"/>
                  <a:gd name="T5" fmla="*/ 1161 h 21626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26"/>
                  <a:gd name="T11" fmla="*/ 21600 w 21600"/>
                  <a:gd name="T12" fmla="*/ 21626 h 21626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26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08"/>
                      <a:pt x="21599" y="21617"/>
                      <a:pt x="21599" y="21625"/>
                    </a:cubicBezTo>
                  </a:path>
                  <a:path w="21600" h="21626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cubicBezTo>
                      <a:pt x="21600" y="21608"/>
                      <a:pt x="21599" y="21617"/>
                      <a:pt x="21599" y="21625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6" name="Arc 1086"/>
              <p:cNvSpPr>
                <a:spLocks/>
              </p:cNvSpPr>
              <p:nvPr/>
            </p:nvSpPr>
            <p:spPr bwMode="auto">
              <a:xfrm rot="5400000" flipH="1" flipV="1">
                <a:off x="5449" y="7846"/>
                <a:ext cx="1171" cy="993"/>
              </a:xfrm>
              <a:custGeom>
                <a:avLst/>
                <a:gdLst>
                  <a:gd name="T0" fmla="*/ 0 w 21600"/>
                  <a:gd name="T1" fmla="*/ 0 h 21600"/>
                  <a:gd name="T2" fmla="*/ 1171 w 21600"/>
                  <a:gd name="T3" fmla="*/ 993 h 21600"/>
                  <a:gd name="T4" fmla="*/ 0 w 21600"/>
                  <a:gd name="T5" fmla="*/ 99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7" name="Arc 1087"/>
              <p:cNvSpPr>
                <a:spLocks/>
              </p:cNvSpPr>
              <p:nvPr/>
            </p:nvSpPr>
            <p:spPr bwMode="auto">
              <a:xfrm flipH="1" flipV="1">
                <a:off x="3266" y="8739"/>
                <a:ext cx="1135" cy="1184"/>
              </a:xfrm>
              <a:custGeom>
                <a:avLst/>
                <a:gdLst>
                  <a:gd name="T0" fmla="*/ 0 w 21596"/>
                  <a:gd name="T1" fmla="*/ 0 h 21600"/>
                  <a:gd name="T2" fmla="*/ 1135 w 21596"/>
                  <a:gd name="T3" fmla="*/ 1162 h 21600"/>
                  <a:gd name="T4" fmla="*/ 0 w 21596"/>
                  <a:gd name="T5" fmla="*/ 1184 h 21600"/>
                  <a:gd name="T6" fmla="*/ 0 60000 65536"/>
                  <a:gd name="T7" fmla="*/ 0 60000 65536"/>
                  <a:gd name="T8" fmla="*/ 0 60000 65536"/>
                  <a:gd name="T9" fmla="*/ 0 w 21596"/>
                  <a:gd name="T10" fmla="*/ 0 h 21600"/>
                  <a:gd name="T11" fmla="*/ 21596 w 21596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596" h="21600" fill="none" extrusionOk="0">
                    <a:moveTo>
                      <a:pt x="-1" y="0"/>
                    </a:moveTo>
                    <a:cubicBezTo>
                      <a:pt x="11776" y="0"/>
                      <a:pt x="21382" y="9432"/>
                      <a:pt x="21596" y="21206"/>
                    </a:cubicBezTo>
                  </a:path>
                  <a:path w="21596" h="21600" stroke="0" extrusionOk="0">
                    <a:moveTo>
                      <a:pt x="-1" y="0"/>
                    </a:moveTo>
                    <a:cubicBezTo>
                      <a:pt x="11776" y="0"/>
                      <a:pt x="21382" y="9432"/>
                      <a:pt x="21596" y="21206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00FF00"/>
              </a:solidFill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8" name="Arc 1088"/>
              <p:cNvSpPr>
                <a:spLocks/>
              </p:cNvSpPr>
              <p:nvPr/>
            </p:nvSpPr>
            <p:spPr bwMode="auto">
              <a:xfrm rot="16200000" flipV="1">
                <a:off x="2183" y="7845"/>
                <a:ext cx="1171" cy="993"/>
              </a:xfrm>
              <a:custGeom>
                <a:avLst/>
                <a:gdLst>
                  <a:gd name="T0" fmla="*/ 0 w 21600"/>
                  <a:gd name="T1" fmla="*/ 0 h 21600"/>
                  <a:gd name="T2" fmla="*/ 1171 w 21600"/>
                  <a:gd name="T3" fmla="*/ 993 h 21600"/>
                  <a:gd name="T4" fmla="*/ 0 w 21600"/>
                  <a:gd name="T5" fmla="*/ 993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-1" y="0"/>
                    </a:moveTo>
                    <a:cubicBezTo>
                      <a:pt x="11929" y="0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noFill/>
              <a:ln w="9525">
                <a:solidFill>
                  <a:srgbClr val="3366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79" name="Line 1089"/>
              <p:cNvSpPr>
                <a:spLocks noChangeShapeType="1"/>
              </p:cNvSpPr>
              <p:nvPr/>
            </p:nvSpPr>
            <p:spPr bwMode="auto">
              <a:xfrm>
                <a:off x="2840" y="8786"/>
                <a:ext cx="2982" cy="0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0" name="Line 1090"/>
              <p:cNvSpPr>
                <a:spLocks noChangeShapeType="1"/>
              </p:cNvSpPr>
              <p:nvPr/>
            </p:nvSpPr>
            <p:spPr bwMode="auto">
              <a:xfrm>
                <a:off x="5538" y="8786"/>
                <a:ext cx="0" cy="1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1" name="Line 1091"/>
              <p:cNvSpPr>
                <a:spLocks noChangeShapeType="1"/>
              </p:cNvSpPr>
              <p:nvPr/>
            </p:nvSpPr>
            <p:spPr bwMode="auto">
              <a:xfrm>
                <a:off x="3266" y="8786"/>
                <a:ext cx="0" cy="1136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Text Box 1092"/>
              <p:cNvSpPr txBox="1">
                <a:spLocks noChangeArrowheads="1"/>
              </p:cNvSpPr>
              <p:nvPr/>
            </p:nvSpPr>
            <p:spPr bwMode="auto">
              <a:xfrm>
                <a:off x="2982" y="10063"/>
                <a:ext cx="666" cy="568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it-IT" sz="1200" b="0"/>
                  <a:t>-k</a:t>
                </a:r>
                <a:r>
                  <a:rPr lang="it-IT" sz="1200" b="0" baseline="-25000"/>
                  <a:t>F</a:t>
                </a:r>
                <a:endParaRPr lang="it-IT" sz="1200" b="0"/>
              </a:p>
            </p:txBody>
          </p:sp>
          <p:sp>
            <p:nvSpPr>
              <p:cNvPr id="15383" name="Text Box 1093"/>
              <p:cNvSpPr txBox="1">
                <a:spLocks noChangeArrowheads="1"/>
              </p:cNvSpPr>
              <p:nvPr/>
            </p:nvSpPr>
            <p:spPr bwMode="auto">
              <a:xfrm>
                <a:off x="5396" y="10106"/>
                <a:ext cx="524" cy="5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it-IT" sz="1200" b="0"/>
                  <a:t>k</a:t>
                </a:r>
                <a:r>
                  <a:rPr lang="it-IT" sz="1200" b="0" baseline="-25000"/>
                  <a:t>F</a:t>
                </a:r>
                <a:endParaRPr lang="it-IT" sz="1200" b="0"/>
              </a:p>
            </p:txBody>
          </p:sp>
          <p:sp>
            <p:nvSpPr>
              <p:cNvPr id="15384" name="Text Box 1094"/>
              <p:cNvSpPr txBox="1">
                <a:spLocks noChangeArrowheads="1"/>
              </p:cNvSpPr>
              <p:nvPr/>
            </p:nvSpPr>
            <p:spPr bwMode="auto">
              <a:xfrm>
                <a:off x="4544" y="7704"/>
                <a:ext cx="426" cy="369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it-IT" sz="1200" b="0"/>
                  <a:t>E</a:t>
                </a:r>
              </a:p>
            </p:txBody>
          </p:sp>
          <p:sp>
            <p:nvSpPr>
              <p:cNvPr id="15385" name="Line 1095"/>
              <p:cNvSpPr>
                <a:spLocks noChangeShapeType="1"/>
              </p:cNvSpPr>
              <p:nvPr/>
            </p:nvSpPr>
            <p:spPr bwMode="auto">
              <a:xfrm>
                <a:off x="11218" y="8502"/>
                <a:ext cx="0" cy="1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6" name="Line 1096"/>
              <p:cNvSpPr>
                <a:spLocks noChangeShapeType="1"/>
              </p:cNvSpPr>
              <p:nvPr/>
            </p:nvSpPr>
            <p:spPr bwMode="auto">
              <a:xfrm flipV="1">
                <a:off x="10792" y="8840"/>
                <a:ext cx="2982" cy="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dash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8" name="Group 1097"/>
              <p:cNvGrpSpPr>
                <a:grpSpLocks/>
              </p:cNvGrpSpPr>
              <p:nvPr/>
            </p:nvGrpSpPr>
            <p:grpSpPr bwMode="auto">
              <a:xfrm flipH="1" flipV="1">
                <a:off x="13618" y="7846"/>
                <a:ext cx="1223" cy="710"/>
                <a:chOff x="11786" y="9235"/>
                <a:chExt cx="2929" cy="1037"/>
              </a:xfrm>
            </p:grpSpPr>
            <p:sp>
              <p:nvSpPr>
                <p:cNvPr id="15403" name="Arc 1098"/>
                <p:cNvSpPr>
                  <a:spLocks/>
                </p:cNvSpPr>
                <p:nvPr/>
              </p:nvSpPr>
              <p:spPr bwMode="auto">
                <a:xfrm flipV="1">
                  <a:off x="11786" y="9656"/>
                  <a:ext cx="1577" cy="616"/>
                </a:xfrm>
                <a:custGeom>
                  <a:avLst/>
                  <a:gdLst>
                    <a:gd name="T0" fmla="*/ 0 w 21419"/>
                    <a:gd name="T1" fmla="*/ 0 h 21600"/>
                    <a:gd name="T2" fmla="*/ 1577 w 21419"/>
                    <a:gd name="T3" fmla="*/ 536 h 21600"/>
                    <a:gd name="T4" fmla="*/ 0 w 21419"/>
                    <a:gd name="T5" fmla="*/ 616 h 21600"/>
                    <a:gd name="T6" fmla="*/ 0 60000 65536"/>
                    <a:gd name="T7" fmla="*/ 0 60000 65536"/>
                    <a:gd name="T8" fmla="*/ 0 60000 65536"/>
                    <a:gd name="T9" fmla="*/ 0 w 21419"/>
                    <a:gd name="T10" fmla="*/ 0 h 21600"/>
                    <a:gd name="T11" fmla="*/ 21419 w 214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19" h="21600" fill="none" extrusionOk="0">
                      <a:moveTo>
                        <a:pt x="-1" y="0"/>
                      </a:moveTo>
                      <a:cubicBezTo>
                        <a:pt x="10850" y="0"/>
                        <a:pt x="20016" y="8049"/>
                        <a:pt x="21418" y="18809"/>
                      </a:cubicBezTo>
                    </a:path>
                    <a:path w="21419" h="21600" stroke="0" extrusionOk="0">
                      <a:moveTo>
                        <a:pt x="-1" y="0"/>
                      </a:moveTo>
                      <a:cubicBezTo>
                        <a:pt x="10850" y="0"/>
                        <a:pt x="20016" y="8049"/>
                        <a:pt x="21418" y="1880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4" name="Arc 1099"/>
                <p:cNvSpPr>
                  <a:spLocks/>
                </p:cNvSpPr>
                <p:nvPr/>
              </p:nvSpPr>
              <p:spPr bwMode="auto">
                <a:xfrm rot="5400000" flipH="1" flipV="1">
                  <a:off x="13679" y="8904"/>
                  <a:ext cx="705" cy="1367"/>
                </a:xfrm>
                <a:custGeom>
                  <a:avLst/>
                  <a:gdLst>
                    <a:gd name="T0" fmla="*/ 133 w 21589"/>
                    <a:gd name="T1" fmla="*/ 0 h 21215"/>
                    <a:gd name="T2" fmla="*/ 705 w 21589"/>
                    <a:gd name="T3" fmla="*/ 1323 h 21215"/>
                    <a:gd name="T4" fmla="*/ 0 w 21589"/>
                    <a:gd name="T5" fmla="*/ 1367 h 21215"/>
                    <a:gd name="T6" fmla="*/ 0 60000 65536"/>
                    <a:gd name="T7" fmla="*/ 0 60000 65536"/>
                    <a:gd name="T8" fmla="*/ 0 60000 65536"/>
                    <a:gd name="T9" fmla="*/ 0 w 21589"/>
                    <a:gd name="T10" fmla="*/ 0 h 21215"/>
                    <a:gd name="T11" fmla="*/ 21589 w 21589"/>
                    <a:gd name="T12" fmla="*/ 21215 h 212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9" h="21215" fill="none" extrusionOk="0">
                      <a:moveTo>
                        <a:pt x="4062" y="0"/>
                      </a:moveTo>
                      <a:cubicBezTo>
                        <a:pt x="13988" y="1901"/>
                        <a:pt x="21269" y="10430"/>
                        <a:pt x="21589" y="20530"/>
                      </a:cubicBezTo>
                    </a:path>
                    <a:path w="21589" h="21215" stroke="0" extrusionOk="0">
                      <a:moveTo>
                        <a:pt x="4062" y="0"/>
                      </a:moveTo>
                      <a:cubicBezTo>
                        <a:pt x="13988" y="1901"/>
                        <a:pt x="21269" y="10430"/>
                        <a:pt x="21589" y="20530"/>
                      </a:cubicBezTo>
                      <a:lnTo>
                        <a:pt x="0" y="21215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1100"/>
              <p:cNvGrpSpPr>
                <a:grpSpLocks/>
              </p:cNvGrpSpPr>
              <p:nvPr/>
            </p:nvGrpSpPr>
            <p:grpSpPr bwMode="auto">
              <a:xfrm flipV="1">
                <a:off x="10120" y="7846"/>
                <a:ext cx="1121" cy="733"/>
                <a:chOff x="11786" y="9235"/>
                <a:chExt cx="2929" cy="1037"/>
              </a:xfrm>
            </p:grpSpPr>
            <p:sp>
              <p:nvSpPr>
                <p:cNvPr id="15401" name="Arc 1101"/>
                <p:cNvSpPr>
                  <a:spLocks/>
                </p:cNvSpPr>
                <p:nvPr/>
              </p:nvSpPr>
              <p:spPr bwMode="auto">
                <a:xfrm flipV="1">
                  <a:off x="11786" y="9656"/>
                  <a:ext cx="1577" cy="616"/>
                </a:xfrm>
                <a:custGeom>
                  <a:avLst/>
                  <a:gdLst>
                    <a:gd name="T0" fmla="*/ 0 w 21419"/>
                    <a:gd name="T1" fmla="*/ 0 h 21600"/>
                    <a:gd name="T2" fmla="*/ 1577 w 21419"/>
                    <a:gd name="T3" fmla="*/ 536 h 21600"/>
                    <a:gd name="T4" fmla="*/ 0 w 21419"/>
                    <a:gd name="T5" fmla="*/ 616 h 21600"/>
                    <a:gd name="T6" fmla="*/ 0 60000 65536"/>
                    <a:gd name="T7" fmla="*/ 0 60000 65536"/>
                    <a:gd name="T8" fmla="*/ 0 60000 65536"/>
                    <a:gd name="T9" fmla="*/ 0 w 21419"/>
                    <a:gd name="T10" fmla="*/ 0 h 21600"/>
                    <a:gd name="T11" fmla="*/ 21419 w 21419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419" h="21600" fill="none" extrusionOk="0">
                      <a:moveTo>
                        <a:pt x="-1" y="0"/>
                      </a:moveTo>
                      <a:cubicBezTo>
                        <a:pt x="10850" y="0"/>
                        <a:pt x="20016" y="8049"/>
                        <a:pt x="21418" y="18809"/>
                      </a:cubicBezTo>
                    </a:path>
                    <a:path w="21419" h="21600" stroke="0" extrusionOk="0">
                      <a:moveTo>
                        <a:pt x="-1" y="0"/>
                      </a:moveTo>
                      <a:cubicBezTo>
                        <a:pt x="10850" y="0"/>
                        <a:pt x="20016" y="8049"/>
                        <a:pt x="21418" y="1880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2" name="Arc 1102"/>
                <p:cNvSpPr>
                  <a:spLocks/>
                </p:cNvSpPr>
                <p:nvPr/>
              </p:nvSpPr>
              <p:spPr bwMode="auto">
                <a:xfrm rot="5400000" flipH="1" flipV="1">
                  <a:off x="13679" y="8904"/>
                  <a:ext cx="705" cy="1367"/>
                </a:xfrm>
                <a:custGeom>
                  <a:avLst/>
                  <a:gdLst>
                    <a:gd name="T0" fmla="*/ 133 w 21589"/>
                    <a:gd name="T1" fmla="*/ 0 h 21215"/>
                    <a:gd name="T2" fmla="*/ 705 w 21589"/>
                    <a:gd name="T3" fmla="*/ 1323 h 21215"/>
                    <a:gd name="T4" fmla="*/ 0 w 21589"/>
                    <a:gd name="T5" fmla="*/ 1367 h 21215"/>
                    <a:gd name="T6" fmla="*/ 0 60000 65536"/>
                    <a:gd name="T7" fmla="*/ 0 60000 65536"/>
                    <a:gd name="T8" fmla="*/ 0 60000 65536"/>
                    <a:gd name="T9" fmla="*/ 0 w 21589"/>
                    <a:gd name="T10" fmla="*/ 0 h 21215"/>
                    <a:gd name="T11" fmla="*/ 21589 w 21589"/>
                    <a:gd name="T12" fmla="*/ 21215 h 21215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89" h="21215" fill="none" extrusionOk="0">
                      <a:moveTo>
                        <a:pt x="4062" y="0"/>
                      </a:moveTo>
                      <a:cubicBezTo>
                        <a:pt x="13988" y="1901"/>
                        <a:pt x="21269" y="10430"/>
                        <a:pt x="21589" y="20530"/>
                      </a:cubicBezTo>
                    </a:path>
                    <a:path w="21589" h="21215" stroke="0" extrusionOk="0">
                      <a:moveTo>
                        <a:pt x="4062" y="0"/>
                      </a:moveTo>
                      <a:cubicBezTo>
                        <a:pt x="13988" y="1901"/>
                        <a:pt x="21269" y="10430"/>
                        <a:pt x="21589" y="20530"/>
                      </a:cubicBezTo>
                      <a:lnTo>
                        <a:pt x="0" y="21215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3366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89" name="Text Box 1103"/>
              <p:cNvSpPr txBox="1">
                <a:spLocks noChangeArrowheads="1"/>
              </p:cNvSpPr>
              <p:nvPr/>
            </p:nvSpPr>
            <p:spPr bwMode="auto">
              <a:xfrm>
                <a:off x="13064" y="10118"/>
                <a:ext cx="568" cy="4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it-IT" sz="1200" b="0"/>
                  <a:t>k</a:t>
                </a:r>
                <a:r>
                  <a:rPr lang="it-IT" sz="1200" b="0" baseline="-25000"/>
                  <a:t>F</a:t>
                </a:r>
                <a:r>
                  <a:rPr lang="it-IT" sz="1200" b="0"/>
                  <a:t> </a:t>
                </a:r>
              </a:p>
            </p:txBody>
          </p:sp>
          <p:sp>
            <p:nvSpPr>
              <p:cNvPr id="15390" name="Text Box 1104"/>
              <p:cNvSpPr txBox="1">
                <a:spLocks noChangeArrowheads="1"/>
              </p:cNvSpPr>
              <p:nvPr/>
            </p:nvSpPr>
            <p:spPr bwMode="auto">
              <a:xfrm>
                <a:off x="11076" y="10118"/>
                <a:ext cx="671" cy="421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it-IT" sz="1200" b="0"/>
                  <a:t>-k</a:t>
                </a:r>
                <a:r>
                  <a:rPr lang="it-IT" sz="1200" b="0" baseline="-25000"/>
                  <a:t>F</a:t>
                </a:r>
                <a:endParaRPr lang="it-IT" sz="1200" b="0"/>
              </a:p>
            </p:txBody>
          </p:sp>
          <p:sp>
            <p:nvSpPr>
              <p:cNvPr id="15391" name="Text Box 1105"/>
              <p:cNvSpPr txBox="1">
                <a:spLocks noChangeArrowheads="1"/>
              </p:cNvSpPr>
              <p:nvPr/>
            </p:nvSpPr>
            <p:spPr bwMode="auto">
              <a:xfrm>
                <a:off x="13916" y="8556"/>
                <a:ext cx="568" cy="52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pPr eaLnBrk="0" hangingPunct="0"/>
                <a:r>
                  <a:rPr lang="it-IT" sz="1100" b="0">
                    <a:sym typeface="Symbol" pitchFamily="18" charset="2"/>
                  </a:rPr>
                  <a:t></a:t>
                </a:r>
                <a:r>
                  <a:rPr lang="it-IT" sz="1100" b="0" baseline="-25000"/>
                  <a:t>F</a:t>
                </a:r>
              </a:p>
              <a:p>
                <a:pPr eaLnBrk="0" hangingPunct="0"/>
                <a:endParaRPr lang="it-IT" sz="1200" b="0"/>
              </a:p>
            </p:txBody>
          </p:sp>
          <p:grpSp>
            <p:nvGrpSpPr>
              <p:cNvPr id="10" name="Group 1106"/>
              <p:cNvGrpSpPr>
                <a:grpSpLocks/>
              </p:cNvGrpSpPr>
              <p:nvPr/>
            </p:nvGrpSpPr>
            <p:grpSpPr bwMode="auto">
              <a:xfrm>
                <a:off x="11246" y="9119"/>
                <a:ext cx="1074" cy="900"/>
                <a:chOff x="11241" y="9365"/>
                <a:chExt cx="1163" cy="899"/>
              </a:xfrm>
            </p:grpSpPr>
            <p:sp>
              <p:nvSpPr>
                <p:cNvPr id="15399" name="Arc 1107"/>
                <p:cNvSpPr>
                  <a:spLocks/>
                </p:cNvSpPr>
                <p:nvPr/>
              </p:nvSpPr>
              <p:spPr bwMode="auto">
                <a:xfrm flipH="1" flipV="1">
                  <a:off x="11594" y="9564"/>
                  <a:ext cx="810" cy="700"/>
                </a:xfrm>
                <a:custGeom>
                  <a:avLst/>
                  <a:gdLst>
                    <a:gd name="T0" fmla="*/ 0 w 21600"/>
                    <a:gd name="T1" fmla="*/ 0 h 22380"/>
                    <a:gd name="T2" fmla="*/ 809 w 21600"/>
                    <a:gd name="T3" fmla="*/ 700 h 22380"/>
                    <a:gd name="T4" fmla="*/ 0 w 21600"/>
                    <a:gd name="T5" fmla="*/ 676 h 22380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2380"/>
                    <a:gd name="T11" fmla="*/ 21600 w 21600"/>
                    <a:gd name="T12" fmla="*/ 22380 h 2238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2380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60"/>
                        <a:pt x="21595" y="22120"/>
                        <a:pt x="21585" y="22379"/>
                      </a:cubicBezTo>
                    </a:path>
                    <a:path w="21600" h="22380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1860"/>
                        <a:pt x="21595" y="22120"/>
                        <a:pt x="21585" y="22379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0" name="Arc 1108"/>
                <p:cNvSpPr>
                  <a:spLocks/>
                </p:cNvSpPr>
                <p:nvPr/>
              </p:nvSpPr>
              <p:spPr bwMode="auto">
                <a:xfrm>
                  <a:off x="11241" y="9365"/>
                  <a:ext cx="360" cy="242"/>
                </a:xfrm>
                <a:custGeom>
                  <a:avLst/>
                  <a:gdLst>
                    <a:gd name="T0" fmla="*/ 0 w 21600"/>
                    <a:gd name="T1" fmla="*/ 0 h 23178"/>
                    <a:gd name="T2" fmla="*/ 359 w 21600"/>
                    <a:gd name="T3" fmla="*/ 242 h 23178"/>
                    <a:gd name="T4" fmla="*/ 0 w 21600"/>
                    <a:gd name="T5" fmla="*/ 226 h 23178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3178"/>
                    <a:gd name="T11" fmla="*/ 21600 w 21600"/>
                    <a:gd name="T12" fmla="*/ 23178 h 23178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3178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126"/>
                        <a:pt x="21580" y="22652"/>
                        <a:pt x="21542" y="23178"/>
                      </a:cubicBezTo>
                    </a:path>
                    <a:path w="21600" h="23178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2126"/>
                        <a:pt x="21580" y="22652"/>
                        <a:pt x="21542" y="23178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1" name="Group 1109"/>
              <p:cNvGrpSpPr>
                <a:grpSpLocks/>
              </p:cNvGrpSpPr>
              <p:nvPr/>
            </p:nvGrpSpPr>
            <p:grpSpPr bwMode="auto">
              <a:xfrm>
                <a:off x="12321" y="9119"/>
                <a:ext cx="1260" cy="897"/>
                <a:chOff x="12321" y="9364"/>
                <a:chExt cx="1260" cy="897"/>
              </a:xfrm>
            </p:grpSpPr>
            <p:sp>
              <p:nvSpPr>
                <p:cNvPr id="15397" name="Arc 1110"/>
                <p:cNvSpPr>
                  <a:spLocks/>
                </p:cNvSpPr>
                <p:nvPr/>
              </p:nvSpPr>
              <p:spPr bwMode="auto">
                <a:xfrm flipV="1">
                  <a:off x="12321" y="9538"/>
                  <a:ext cx="897" cy="723"/>
                </a:xfrm>
                <a:custGeom>
                  <a:avLst/>
                  <a:gdLst>
                    <a:gd name="T0" fmla="*/ 0 w 21516"/>
                    <a:gd name="T1" fmla="*/ 0 h 21600"/>
                    <a:gd name="T2" fmla="*/ 897 w 21516"/>
                    <a:gd name="T3" fmla="*/ 659 h 21600"/>
                    <a:gd name="T4" fmla="*/ 0 w 21516"/>
                    <a:gd name="T5" fmla="*/ 723 h 21600"/>
                    <a:gd name="T6" fmla="*/ 0 60000 65536"/>
                    <a:gd name="T7" fmla="*/ 0 60000 65536"/>
                    <a:gd name="T8" fmla="*/ 0 60000 65536"/>
                    <a:gd name="T9" fmla="*/ 0 w 21516"/>
                    <a:gd name="T10" fmla="*/ 0 h 21600"/>
                    <a:gd name="T11" fmla="*/ 21516 w 21516"/>
                    <a:gd name="T12" fmla="*/ 21600 h 21600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516" h="21600" fill="none" extrusionOk="0">
                      <a:moveTo>
                        <a:pt x="-1" y="0"/>
                      </a:moveTo>
                      <a:cubicBezTo>
                        <a:pt x="11192" y="0"/>
                        <a:pt x="20530" y="8549"/>
                        <a:pt x="21516" y="19697"/>
                      </a:cubicBezTo>
                    </a:path>
                    <a:path w="21516" h="21600" stroke="0" extrusionOk="0">
                      <a:moveTo>
                        <a:pt x="-1" y="0"/>
                      </a:moveTo>
                      <a:cubicBezTo>
                        <a:pt x="11192" y="0"/>
                        <a:pt x="20530" y="8549"/>
                        <a:pt x="21516" y="19697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solidFill>
                  <a:srgbClr val="00FF00"/>
                </a:solidFill>
                <a:ln w="9525">
                  <a:solidFill>
                    <a:srgbClr val="000000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398" name="Arc 1111"/>
                <p:cNvSpPr>
                  <a:spLocks/>
                </p:cNvSpPr>
                <p:nvPr/>
              </p:nvSpPr>
              <p:spPr bwMode="auto">
                <a:xfrm flipH="1">
                  <a:off x="13221" y="9364"/>
                  <a:ext cx="360" cy="309"/>
                </a:xfrm>
                <a:custGeom>
                  <a:avLst/>
                  <a:gdLst>
                    <a:gd name="T0" fmla="*/ 0 w 21600"/>
                    <a:gd name="T1" fmla="*/ 0 h 29582"/>
                    <a:gd name="T2" fmla="*/ 335 w 21600"/>
                    <a:gd name="T3" fmla="*/ 309 h 29582"/>
                    <a:gd name="T4" fmla="*/ 0 w 21600"/>
                    <a:gd name="T5" fmla="*/ 226 h 29582"/>
                    <a:gd name="T6" fmla="*/ 0 60000 65536"/>
                    <a:gd name="T7" fmla="*/ 0 60000 65536"/>
                    <a:gd name="T8" fmla="*/ 0 60000 65536"/>
                    <a:gd name="T9" fmla="*/ 0 w 21600"/>
                    <a:gd name="T10" fmla="*/ 0 h 29582"/>
                    <a:gd name="T11" fmla="*/ 21600 w 21600"/>
                    <a:gd name="T12" fmla="*/ 29582 h 29582"/>
                  </a:gdLst>
                  <a:ahLst/>
                  <a:cxnLst>
                    <a:cxn ang="T6">
                      <a:pos x="T0" y="T1"/>
                    </a:cxn>
                    <a:cxn ang="T7">
                      <a:pos x="T2" y="T3"/>
                    </a:cxn>
                    <a:cxn ang="T8">
                      <a:pos x="T4" y="T5"/>
                    </a:cxn>
                  </a:cxnLst>
                  <a:rect l="T9" t="T10" r="T11" b="T12"/>
                  <a:pathLst>
                    <a:path w="21600" h="29582" fill="none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4333"/>
                        <a:pt x="21081" y="27042"/>
                        <a:pt x="20071" y="29582"/>
                      </a:cubicBezTo>
                    </a:path>
                    <a:path w="21600" h="29582" stroke="0" extrusionOk="0">
                      <a:moveTo>
                        <a:pt x="-1" y="0"/>
                      </a:moveTo>
                      <a:cubicBezTo>
                        <a:pt x="11929" y="0"/>
                        <a:pt x="21600" y="9670"/>
                        <a:pt x="21600" y="21600"/>
                      </a:cubicBezTo>
                      <a:cubicBezTo>
                        <a:pt x="21600" y="24333"/>
                        <a:pt x="21081" y="27042"/>
                        <a:pt x="20071" y="29582"/>
                      </a:cubicBezTo>
                      <a:lnTo>
                        <a:pt x="0" y="21600"/>
                      </a:lnTo>
                      <a:close/>
                    </a:path>
                  </a:pathLst>
                </a:custGeom>
                <a:noFill/>
                <a:ln w="9525">
                  <a:solidFill>
                    <a:srgbClr val="0000FF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sp>
            <p:nvSpPr>
              <p:cNvPr id="15394" name="Line 1112"/>
              <p:cNvSpPr>
                <a:spLocks noChangeShapeType="1"/>
              </p:cNvSpPr>
              <p:nvPr/>
            </p:nvSpPr>
            <p:spPr bwMode="auto">
              <a:xfrm>
                <a:off x="10521" y="10019"/>
                <a:ext cx="4320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Line 1113"/>
              <p:cNvSpPr>
                <a:spLocks noChangeShapeType="1"/>
              </p:cNvSpPr>
              <p:nvPr/>
            </p:nvSpPr>
            <p:spPr bwMode="auto">
              <a:xfrm flipV="1">
                <a:off x="12321" y="7679"/>
                <a:ext cx="0" cy="234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Line 1114"/>
              <p:cNvSpPr>
                <a:spLocks noChangeShapeType="1"/>
              </p:cNvSpPr>
              <p:nvPr/>
            </p:nvSpPr>
            <p:spPr bwMode="auto">
              <a:xfrm>
                <a:off x="13581" y="8579"/>
                <a:ext cx="0" cy="142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prstDash val="sysDot"/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5368" name="Text Box 1115"/>
          <p:cNvSpPr txBox="1">
            <a:spLocks noChangeArrowheads="1"/>
          </p:cNvSpPr>
          <p:nvPr/>
        </p:nvSpPr>
        <p:spPr bwMode="auto">
          <a:xfrm>
            <a:off x="228601" y="3089275"/>
            <a:ext cx="8763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it-IT" sz="2400" dirty="0">
                <a:solidFill>
                  <a:schemeClr val="accent2"/>
                </a:solidFill>
              </a:rPr>
              <a:t>Peierls effect</a:t>
            </a:r>
            <a:r>
              <a:rPr lang="it-IT" sz="2400" dirty="0"/>
              <a:t> - one dimentional chain of equidistant atoms is </a:t>
            </a:r>
            <a:r>
              <a:rPr lang="it-IT" sz="2400" dirty="0" smtClean="0"/>
              <a:t/>
            </a:r>
            <a:br>
              <a:rPr lang="it-IT" sz="2400" dirty="0" smtClean="0"/>
            </a:br>
            <a:r>
              <a:rPr lang="it-IT" sz="2400" dirty="0" smtClean="0"/>
              <a:t>unstable </a:t>
            </a:r>
            <a:r>
              <a:rPr lang="it-IT" sz="2400" dirty="0"/>
              <a:t>with respect to the dimerisation: </a:t>
            </a:r>
            <a:r>
              <a:rPr lang="it-IT" sz="2400" dirty="0" smtClean="0"/>
              <a:t> it results </a:t>
            </a:r>
            <a:r>
              <a:rPr lang="it-IT" sz="2400" dirty="0"/>
              <a:t>in the dielectric state, </a:t>
            </a:r>
            <a:r>
              <a:rPr lang="it-IT" sz="2400" dirty="0" smtClean="0"/>
              <a:t>the gap </a:t>
            </a:r>
            <a:r>
              <a:rPr lang="it-IT" sz="2400" dirty="0"/>
              <a:t>is </a:t>
            </a:r>
            <a:r>
              <a:rPr lang="it-IT" sz="2400" dirty="0" smtClean="0"/>
              <a:t>opened in the electronic spectrum. </a:t>
            </a:r>
            <a:endParaRPr lang="it-IT" sz="2400" dirty="0"/>
          </a:p>
        </p:txBody>
      </p:sp>
      <p:sp>
        <p:nvSpPr>
          <p:cNvPr id="15369" name="Text Box 1116"/>
          <p:cNvSpPr txBox="1">
            <a:spLocks noChangeArrowheads="1"/>
          </p:cNvSpPr>
          <p:nvPr/>
        </p:nvSpPr>
        <p:spPr bwMode="auto">
          <a:xfrm>
            <a:off x="3529013" y="4800600"/>
            <a:ext cx="19961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it-IT" sz="2400" dirty="0">
                <a:sym typeface="Symbol" pitchFamily="18" charset="2"/>
              </a:rPr>
              <a:t>Wexp(-</a:t>
            </a:r>
            <a:endParaRPr lang="it-IT" sz="2400" dirty="0"/>
          </a:p>
        </p:txBody>
      </p:sp>
      <p:pic>
        <p:nvPicPr>
          <p:cNvPr id="9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15433" y="2038350"/>
            <a:ext cx="4205039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t 1"/>
          <p:cNvGraphicFramePr>
            <a:graphicFrameLocks noChangeAspect="1"/>
          </p:cNvGraphicFramePr>
          <p:nvPr/>
        </p:nvGraphicFramePr>
        <p:xfrm>
          <a:off x="685800" y="2780928"/>
          <a:ext cx="2725738" cy="1125538"/>
        </p:xfrm>
        <a:graphic>
          <a:graphicData uri="http://schemas.openxmlformats.org/presentationml/2006/ole">
            <p:oleObj spid="_x0000_s714754" name="Équation" r:id="rId3" imgW="1168200" imgH="482400" progId="Equation.3">
              <p:embed/>
            </p:oleObj>
          </a:graphicData>
        </a:graphic>
      </p:graphicFrame>
      <p:graphicFrame>
        <p:nvGraphicFramePr>
          <p:cNvPr id="6" name="Objet 5"/>
          <p:cNvGraphicFramePr>
            <a:graphicFrameLocks noChangeAspect="1"/>
          </p:cNvGraphicFramePr>
          <p:nvPr/>
        </p:nvGraphicFramePr>
        <p:xfrm>
          <a:off x="4514850" y="3321050"/>
          <a:ext cx="114300" cy="215900"/>
        </p:xfrm>
        <a:graphic>
          <a:graphicData uri="http://schemas.openxmlformats.org/presentationml/2006/ole">
            <p:oleObj spid="_x0000_s714755" name="Équation" r:id="rId4" imgW="114120" imgH="215640" progId="Equation.3">
              <p:embed/>
            </p:oleObj>
          </a:graphicData>
        </a:graphic>
      </p:graphicFrame>
      <p:graphicFrame>
        <p:nvGraphicFramePr>
          <p:cNvPr id="9" name="Objet 8"/>
          <p:cNvGraphicFramePr>
            <a:graphicFrameLocks noChangeAspect="1"/>
          </p:cNvGraphicFramePr>
          <p:nvPr/>
        </p:nvGraphicFramePr>
        <p:xfrm>
          <a:off x="6948264" y="826542"/>
          <a:ext cx="2051594" cy="660683"/>
        </p:xfrm>
        <a:graphic>
          <a:graphicData uri="http://schemas.openxmlformats.org/presentationml/2006/ole">
            <p:oleObj spid="_x0000_s714756" name="Équation" r:id="rId5" imgW="749160" imgH="241200" progId="Equation.3">
              <p:embed/>
            </p:oleObj>
          </a:graphicData>
        </a:graphic>
      </p:graphicFrame>
      <p:graphicFrame>
        <p:nvGraphicFramePr>
          <p:cNvPr id="10" name="Objet 9"/>
          <p:cNvGraphicFramePr>
            <a:graphicFrameLocks noChangeAspect="1"/>
          </p:cNvGraphicFramePr>
          <p:nvPr/>
        </p:nvGraphicFramePr>
        <p:xfrm>
          <a:off x="381000" y="5109190"/>
          <a:ext cx="4767064" cy="552058"/>
        </p:xfrm>
        <a:graphic>
          <a:graphicData uri="http://schemas.openxmlformats.org/presentationml/2006/ole">
            <p:oleObj spid="_x0000_s714757" name="Équation" r:id="rId6" imgW="1752480" imgH="228600" progId="Equation.3">
              <p:embed/>
            </p:oleObj>
          </a:graphicData>
        </a:graphic>
      </p:graphicFrame>
      <p:graphicFrame>
        <p:nvGraphicFramePr>
          <p:cNvPr id="11" name="Objet 10"/>
          <p:cNvGraphicFramePr>
            <a:graphicFrameLocks noChangeAspect="1"/>
          </p:cNvGraphicFramePr>
          <p:nvPr/>
        </p:nvGraphicFramePr>
        <p:xfrm>
          <a:off x="3131840" y="5877272"/>
          <a:ext cx="1944216" cy="777686"/>
        </p:xfrm>
        <a:graphic>
          <a:graphicData uri="http://schemas.openxmlformats.org/presentationml/2006/ole">
            <p:oleObj spid="_x0000_s714758" name="Équation" r:id="rId7" imgW="888840" imgH="355320" progId="Equation.3">
              <p:embed/>
            </p:oleObj>
          </a:graphicData>
        </a:graphic>
      </p:graphicFrame>
      <p:sp>
        <p:nvSpPr>
          <p:cNvPr id="12" name="Titre 1"/>
          <p:cNvSpPr txBox="1">
            <a:spLocks/>
          </p:cNvSpPr>
          <p:nvPr/>
        </p:nvSpPr>
        <p:spPr>
          <a:xfrm>
            <a:off x="457200" y="-27384"/>
            <a:ext cx="8229600" cy="72547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Peierls model - deformable lattice</a:t>
            </a:r>
            <a:endParaRPr kumimoji="0" lang="fr-FR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0" y="47667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Main interactions : electron – phonon coupling </a:t>
            </a:r>
            <a:br>
              <a:rPr lang="en-US" sz="2400" dirty="0" smtClean="0"/>
            </a:br>
            <a:r>
              <a:rPr lang="en-US" sz="2400" dirty="0" smtClean="0"/>
              <a:t>(electron-electron repulsions are small)</a:t>
            </a:r>
            <a:endParaRPr lang="en-US" sz="2400" dirty="0"/>
          </a:p>
        </p:txBody>
      </p:sp>
      <p:sp>
        <p:nvSpPr>
          <p:cNvPr id="15" name="ZoneTexte 14"/>
          <p:cNvSpPr txBox="1"/>
          <p:nvPr/>
        </p:nvSpPr>
        <p:spPr>
          <a:xfrm>
            <a:off x="539552" y="4129916"/>
            <a:ext cx="42947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Diabatic</a:t>
            </a:r>
            <a:r>
              <a:rPr lang="fr-FR" sz="2400" dirty="0" smtClean="0"/>
              <a:t> </a:t>
            </a:r>
            <a:r>
              <a:rPr lang="fr-FR" sz="2400" dirty="0" err="1" smtClean="0"/>
              <a:t>energy</a:t>
            </a:r>
            <a:r>
              <a:rPr lang="fr-FR" sz="2400" dirty="0" smtClean="0"/>
              <a:t>:    </a:t>
            </a:r>
            <a:r>
              <a:rPr lang="de-DE" sz="2800" dirty="0" smtClean="0"/>
              <a:t>W=</a:t>
            </a:r>
            <a:r>
              <a:rPr lang="de-DE" sz="2800" dirty="0" err="1" smtClean="0"/>
              <a:t>W</a:t>
            </a:r>
            <a:r>
              <a:rPr lang="de-DE" sz="2800" baseline="-25000" dirty="0" err="1" smtClean="0"/>
              <a:t>el</a:t>
            </a:r>
            <a:r>
              <a:rPr lang="de-DE" sz="2800" dirty="0" err="1" smtClean="0"/>
              <a:t>+W</a:t>
            </a:r>
            <a:r>
              <a:rPr lang="de-DE" sz="2800" baseline="-25000" dirty="0" err="1" smtClean="0"/>
              <a:t>lat</a:t>
            </a:r>
            <a:endParaRPr lang="fr-FR" sz="2800" dirty="0"/>
          </a:p>
        </p:txBody>
      </p:sp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4644008" y="3068960"/>
          <a:ext cx="2697103" cy="648072"/>
        </p:xfrm>
        <a:graphic>
          <a:graphicData uri="http://schemas.openxmlformats.org/presentationml/2006/ole">
            <p:oleObj spid="_x0000_s714759" name="Équation" r:id="rId8" imgW="1320480" imgH="317160" progId="Equation.3">
              <p:embed/>
            </p:oleObj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654051" y="5761548"/>
          <a:ext cx="1973734" cy="899602"/>
        </p:xfrm>
        <a:graphic>
          <a:graphicData uri="http://schemas.openxmlformats.org/presentationml/2006/ole">
            <p:oleObj spid="_x0000_s714760" name="Équation" r:id="rId9" imgW="863280" imgH="393480" progId="Equation.3">
              <p:embed/>
            </p:oleObj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1475656" y="1379240"/>
          <a:ext cx="4208463" cy="609600"/>
        </p:xfrm>
        <a:graphic>
          <a:graphicData uri="http://schemas.openxmlformats.org/presentationml/2006/ole">
            <p:oleObj spid="_x0000_s714761" name="Équation" r:id="rId10" imgW="1612800" imgH="228600" progId="Equation.3">
              <p:embed/>
            </p:oleObj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4355976" y="2276872"/>
          <a:ext cx="2674937" cy="488950"/>
        </p:xfrm>
        <a:graphic>
          <a:graphicData uri="http://schemas.openxmlformats.org/presentationml/2006/ole">
            <p:oleObj spid="_x0000_s714762" name="Équation" r:id="rId11" imgW="1180800" imgH="215640" progId="Equation.3">
              <p:embed/>
            </p:oleObj>
          </a:graphicData>
        </a:graphic>
      </p:graphicFrame>
      <p:graphicFrame>
        <p:nvGraphicFramePr>
          <p:cNvPr id="2062" name="Object 14"/>
          <p:cNvGraphicFramePr>
            <a:graphicFrameLocks noChangeAspect="1"/>
          </p:cNvGraphicFramePr>
          <p:nvPr/>
        </p:nvGraphicFramePr>
        <p:xfrm>
          <a:off x="827584" y="2204864"/>
          <a:ext cx="3030537" cy="530225"/>
        </p:xfrm>
        <a:graphic>
          <a:graphicData uri="http://schemas.openxmlformats.org/presentationml/2006/ole">
            <p:oleObj spid="_x0000_s714763" name="Équation" r:id="rId12" imgW="1307880" imgH="228600" progId="Equation.3">
              <p:embed/>
            </p:oleObj>
          </a:graphicData>
        </a:graphic>
      </p:graphicFrame>
      <p:sp>
        <p:nvSpPr>
          <p:cNvPr id="18" name="Espace réservé du numéro de diapositive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77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725470"/>
          </a:xfrm>
        </p:spPr>
        <p:txBody>
          <a:bodyPr>
            <a:normAutofit/>
          </a:bodyPr>
          <a:lstStyle/>
          <a:p>
            <a:r>
              <a:rPr lang="fr-FR" sz="3200" b="1" dirty="0" err="1" smtClean="0">
                <a:solidFill>
                  <a:srgbClr val="C00000"/>
                </a:solidFill>
              </a:rPr>
              <a:t>Peierls</a:t>
            </a:r>
            <a:r>
              <a:rPr lang="fr-FR" sz="3200" b="1" dirty="0" smtClean="0">
                <a:solidFill>
                  <a:srgbClr val="C00000"/>
                </a:solidFill>
              </a:rPr>
              <a:t> model - </a:t>
            </a:r>
            <a:r>
              <a:rPr lang="fr-FR" sz="3200" b="1" dirty="0" err="1" smtClean="0">
                <a:solidFill>
                  <a:srgbClr val="C00000"/>
                </a:solidFill>
              </a:rPr>
              <a:t>deformable</a:t>
            </a:r>
            <a:r>
              <a:rPr lang="fr-FR" sz="3200" b="1" dirty="0" smtClean="0">
                <a:solidFill>
                  <a:srgbClr val="C00000"/>
                </a:solidFill>
              </a:rPr>
              <a:t> </a:t>
            </a:r>
            <a:r>
              <a:rPr lang="fr-FR" sz="3200" b="1" dirty="0" err="1" smtClean="0">
                <a:solidFill>
                  <a:srgbClr val="C00000"/>
                </a:solidFill>
              </a:rPr>
              <a:t>lattice</a:t>
            </a:r>
            <a:endParaRPr lang="fr-FR" sz="3200" b="1" dirty="0">
              <a:solidFill>
                <a:srgbClr val="C00000"/>
              </a:solidFill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323528" y="692696"/>
            <a:ext cx="83632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/>
              <a:t>Main interactions : </a:t>
            </a:r>
            <a:r>
              <a:rPr lang="fr-FR" sz="2000" b="1" dirty="0" err="1" smtClean="0"/>
              <a:t>electron</a:t>
            </a:r>
            <a:r>
              <a:rPr lang="fr-FR" sz="2000" b="1" dirty="0" smtClean="0"/>
              <a:t> – phonon </a:t>
            </a:r>
            <a:r>
              <a:rPr lang="fr-FR" sz="2000" b="1" dirty="0" err="1" smtClean="0"/>
              <a:t>coupling</a:t>
            </a:r>
            <a:r>
              <a:rPr lang="fr-FR" sz="2000" b="1" dirty="0" smtClean="0"/>
              <a:t> (</a:t>
            </a:r>
            <a:r>
              <a:rPr lang="fr-FR" sz="2000" b="1" dirty="0" err="1" smtClean="0"/>
              <a:t>electron</a:t>
            </a:r>
            <a:r>
              <a:rPr lang="fr-FR" sz="2000" b="1" dirty="0" smtClean="0"/>
              <a:t>-</a:t>
            </a:r>
            <a:r>
              <a:rPr lang="fr-FR" sz="2000" b="1" dirty="0" err="1" smtClean="0"/>
              <a:t>electron</a:t>
            </a:r>
            <a:r>
              <a:rPr lang="fr-FR" sz="2000" b="1" dirty="0" smtClean="0"/>
              <a:t> </a:t>
            </a:r>
            <a:r>
              <a:rPr lang="fr-FR" sz="2000" b="1" dirty="0" err="1" smtClean="0"/>
              <a:t>repulsions</a:t>
            </a:r>
            <a:r>
              <a:rPr lang="fr-FR" sz="2000" b="1" dirty="0" smtClean="0"/>
              <a:t> are </a:t>
            </a:r>
            <a:r>
              <a:rPr lang="fr-FR" sz="2000" b="1" dirty="0" err="1" smtClean="0"/>
              <a:t>small</a:t>
            </a:r>
            <a:r>
              <a:rPr lang="fr-FR" sz="2000" b="1" dirty="0" smtClean="0"/>
              <a:t>)</a:t>
            </a:r>
            <a:endParaRPr lang="fr-FR" sz="2000" b="1" dirty="0"/>
          </a:p>
        </p:txBody>
      </p:sp>
      <p:sp>
        <p:nvSpPr>
          <p:cNvPr id="5" name="ZoneTexte 4"/>
          <p:cNvSpPr txBox="1"/>
          <p:nvPr/>
        </p:nvSpPr>
        <p:spPr>
          <a:xfrm>
            <a:off x="395536" y="1412776"/>
            <a:ext cx="82637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/>
              <a:t>Ground</a:t>
            </a:r>
            <a:r>
              <a:rPr lang="fr-FR" sz="2400" dirty="0" smtClean="0"/>
              <a:t> state </a:t>
            </a:r>
            <a:r>
              <a:rPr lang="fr-FR" sz="2400" dirty="0" err="1" smtClean="0"/>
              <a:t>energy</a:t>
            </a:r>
            <a:r>
              <a:rPr lang="fr-FR" sz="2400" dirty="0" smtClean="0"/>
              <a:t> (per unit </a:t>
            </a:r>
            <a:r>
              <a:rPr lang="fr-FR" sz="2400" dirty="0" err="1" smtClean="0"/>
              <a:t>length</a:t>
            </a:r>
            <a:r>
              <a:rPr lang="fr-FR" sz="2400" dirty="0" smtClean="0"/>
              <a:t>): </a:t>
            </a:r>
            <a:r>
              <a:rPr lang="fr-FR" sz="2800" b="1" dirty="0" smtClean="0"/>
              <a:t>      </a:t>
            </a:r>
            <a:r>
              <a:rPr lang="de-DE" sz="2800" dirty="0" smtClean="0"/>
              <a:t>W = </a:t>
            </a:r>
            <a:r>
              <a:rPr lang="de-DE" sz="2800" dirty="0" err="1" smtClean="0"/>
              <a:t>W</a:t>
            </a:r>
            <a:r>
              <a:rPr lang="de-DE" sz="2800" baseline="-25000" dirty="0" err="1" smtClean="0"/>
              <a:t>el</a:t>
            </a:r>
            <a:r>
              <a:rPr lang="de-DE" sz="2800" dirty="0" smtClean="0"/>
              <a:t> + </a:t>
            </a:r>
            <a:r>
              <a:rPr lang="de-DE" sz="2800" dirty="0" err="1" smtClean="0"/>
              <a:t>W</a:t>
            </a:r>
            <a:r>
              <a:rPr lang="de-DE" sz="2800" baseline="-25000" dirty="0" err="1" smtClean="0"/>
              <a:t>lat</a:t>
            </a:r>
            <a:endParaRPr lang="fr-FR" sz="2800" dirty="0"/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2532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pSp>
        <p:nvGrpSpPr>
          <p:cNvPr id="3" name="Groupe 27"/>
          <p:cNvGrpSpPr/>
          <p:nvPr/>
        </p:nvGrpSpPr>
        <p:grpSpPr>
          <a:xfrm>
            <a:off x="901700" y="4083050"/>
            <a:ext cx="2614613" cy="2165350"/>
            <a:chOff x="901700" y="3394075"/>
            <a:chExt cx="2614613" cy="2165350"/>
          </a:xfrm>
        </p:grpSpPr>
        <p:grpSp>
          <p:nvGrpSpPr>
            <p:cNvPr id="6" name="Groupe 25"/>
            <p:cNvGrpSpPr/>
            <p:nvPr/>
          </p:nvGrpSpPr>
          <p:grpSpPr>
            <a:xfrm>
              <a:off x="901700" y="3394075"/>
              <a:ext cx="2614613" cy="2165350"/>
              <a:chOff x="901700" y="3394075"/>
              <a:chExt cx="2614613" cy="2165350"/>
            </a:xfrm>
          </p:grpSpPr>
          <p:sp>
            <p:nvSpPr>
              <p:cNvPr id="22537" name="Line 9"/>
              <p:cNvSpPr>
                <a:spLocks noChangeShapeType="1"/>
              </p:cNvSpPr>
              <p:nvPr/>
            </p:nvSpPr>
            <p:spPr bwMode="auto">
              <a:xfrm>
                <a:off x="901700" y="5108575"/>
                <a:ext cx="2435225" cy="0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38" name="Line 10"/>
              <p:cNvSpPr>
                <a:spLocks noChangeShapeType="1"/>
              </p:cNvSpPr>
              <p:nvPr/>
            </p:nvSpPr>
            <p:spPr bwMode="auto">
              <a:xfrm flipV="1">
                <a:off x="2073275" y="3484563"/>
                <a:ext cx="0" cy="1624012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39" name="Arc 11"/>
              <p:cNvSpPr>
                <a:spLocks/>
              </p:cNvSpPr>
              <p:nvPr/>
            </p:nvSpPr>
            <p:spPr bwMode="auto">
              <a:xfrm>
                <a:off x="1803400" y="4837113"/>
                <a:ext cx="541338" cy="274637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 w 43200"/>
                  <a:gd name="T1" fmla="*/ 21820 h 21820"/>
                  <a:gd name="T2" fmla="*/ 43200 w 43200"/>
                  <a:gd name="T3" fmla="*/ 21568 h 21820"/>
                  <a:gd name="T4" fmla="*/ 21600 w 43200"/>
                  <a:gd name="T5" fmla="*/ 21600 h 21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820" fill="none" extrusionOk="0">
                    <a:moveTo>
                      <a:pt x="1" y="21819"/>
                    </a:moveTo>
                    <a:cubicBezTo>
                      <a:pt x="0" y="21746"/>
                      <a:pt x="0" y="216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16" y="-1"/>
                      <a:pt x="43182" y="9651"/>
                      <a:pt x="43199" y="21568"/>
                    </a:cubicBezTo>
                  </a:path>
                  <a:path w="43200" h="21820" stroke="0" extrusionOk="0">
                    <a:moveTo>
                      <a:pt x="1" y="21819"/>
                    </a:moveTo>
                    <a:cubicBezTo>
                      <a:pt x="0" y="21746"/>
                      <a:pt x="0" y="216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16" y="-1"/>
                      <a:pt x="43182" y="9651"/>
                      <a:pt x="43199" y="2156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40" name="Line 12"/>
              <p:cNvSpPr>
                <a:spLocks noChangeShapeType="1"/>
              </p:cNvSpPr>
              <p:nvPr/>
            </p:nvSpPr>
            <p:spPr bwMode="auto">
              <a:xfrm flipV="1">
                <a:off x="2884488" y="4116388"/>
                <a:ext cx="180975" cy="995362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41" name="Text Box 13"/>
              <p:cNvSpPr txBox="1">
                <a:spLocks noChangeArrowheads="1"/>
              </p:cNvSpPr>
              <p:nvPr/>
            </p:nvSpPr>
            <p:spPr bwMode="auto">
              <a:xfrm>
                <a:off x="2247900" y="3394075"/>
                <a:ext cx="360363" cy="271463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</a:rPr>
                  <a:t>W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542" name="Text Box 14"/>
              <p:cNvSpPr txBox="1">
                <a:spLocks noChangeArrowheads="1"/>
              </p:cNvSpPr>
              <p:nvPr/>
            </p:nvSpPr>
            <p:spPr bwMode="auto">
              <a:xfrm>
                <a:off x="3246438" y="5197475"/>
                <a:ext cx="269875" cy="361950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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543" name="Line 15"/>
              <p:cNvSpPr>
                <a:spLocks noChangeShapeType="1"/>
              </p:cNvSpPr>
              <p:nvPr/>
            </p:nvSpPr>
            <p:spPr bwMode="auto">
              <a:xfrm flipH="1" flipV="1">
                <a:off x="1082675" y="4116388"/>
                <a:ext cx="180975" cy="995362"/>
              </a:xfrm>
              <a:prstGeom prst="line">
                <a:avLst/>
              </a:pr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44" name="Arc 16"/>
              <p:cNvSpPr>
                <a:spLocks/>
              </p:cNvSpPr>
              <p:nvPr/>
            </p:nvSpPr>
            <p:spPr bwMode="auto">
              <a:xfrm flipV="1">
                <a:off x="1262063" y="5095875"/>
                <a:ext cx="541337" cy="27622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 w 43200"/>
                  <a:gd name="T1" fmla="*/ 21820 h 21820"/>
                  <a:gd name="T2" fmla="*/ 43200 w 43200"/>
                  <a:gd name="T3" fmla="*/ 21568 h 21820"/>
                  <a:gd name="T4" fmla="*/ 21600 w 43200"/>
                  <a:gd name="T5" fmla="*/ 21600 h 21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820" fill="none" extrusionOk="0">
                    <a:moveTo>
                      <a:pt x="1" y="21819"/>
                    </a:moveTo>
                    <a:cubicBezTo>
                      <a:pt x="0" y="21746"/>
                      <a:pt x="0" y="216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16" y="-1"/>
                      <a:pt x="43182" y="9651"/>
                      <a:pt x="43199" y="21568"/>
                    </a:cubicBezTo>
                  </a:path>
                  <a:path w="43200" h="21820" stroke="0" extrusionOk="0">
                    <a:moveTo>
                      <a:pt x="1" y="21819"/>
                    </a:moveTo>
                    <a:cubicBezTo>
                      <a:pt x="0" y="21746"/>
                      <a:pt x="0" y="216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16" y="-1"/>
                      <a:pt x="43182" y="9651"/>
                      <a:pt x="43199" y="2156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45" name="Text Box 17"/>
              <p:cNvSpPr txBox="1">
                <a:spLocks noChangeArrowheads="1"/>
              </p:cNvSpPr>
              <p:nvPr/>
            </p:nvSpPr>
            <p:spPr bwMode="auto">
              <a:xfrm>
                <a:off x="2435225" y="4657725"/>
                <a:ext cx="358775" cy="269875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fr-FR" sz="1100" b="0" i="0" u="none" strike="noStrike" cap="none" normalizeH="0" baseline="-2500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0</a:t>
                </a:r>
                <a:endParaRPr kumimoji="0" lang="fr-FR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546" name="Text Box 18"/>
              <p:cNvSpPr txBox="1">
                <a:spLocks noChangeArrowheads="1"/>
              </p:cNvSpPr>
              <p:nvPr/>
            </p:nvSpPr>
            <p:spPr bwMode="auto">
              <a:xfrm>
                <a:off x="1352550" y="4643447"/>
                <a:ext cx="504806" cy="284154"/>
              </a:xfrm>
              <a:prstGeom prst="rect">
                <a:avLst/>
              </a:prstGeom>
              <a:solidFill>
                <a:srgbClr val="FFFFFF"/>
              </a:solidFill>
              <a:ln w="9525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1000"/>
                  </a:spcAft>
                  <a:buClrTx/>
                  <a:buSzTx/>
                  <a:buFontTx/>
                  <a:buNone/>
                  <a:tabLst/>
                </a:pPr>
                <a:r>
                  <a:rPr kumimoji="0" lang="fr-F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-</a:t>
                </a:r>
                <a:r>
                  <a:rPr kumimoji="0" lang="fr-FR" sz="11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sym typeface="Symbol" pitchFamily="18" charset="2"/>
                  </a:rPr>
                  <a:t></a:t>
                </a:r>
                <a:r>
                  <a:rPr kumimoji="0" lang="fr-FR" sz="1100" b="0" i="0" u="none" strike="noStrike" cap="none" normalizeH="0" baseline="-2500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</a:rPr>
                  <a:t>0</a:t>
                </a:r>
                <a:endParaRPr kumimoji="0" lang="fr-FR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</a:endParaRPr>
              </a:p>
            </p:txBody>
          </p:sp>
          <p:sp>
            <p:nvSpPr>
              <p:cNvPr id="22547" name="Arc 19"/>
              <p:cNvSpPr>
                <a:spLocks/>
              </p:cNvSpPr>
              <p:nvPr/>
            </p:nvSpPr>
            <p:spPr bwMode="auto">
              <a:xfrm flipV="1">
                <a:off x="2336800" y="5095875"/>
                <a:ext cx="541338" cy="276225"/>
              </a:xfrm>
              <a:custGeom>
                <a:avLst/>
                <a:gdLst>
                  <a:gd name="G0" fmla="+- 21600 0 0"/>
                  <a:gd name="G1" fmla="+- 21600 0 0"/>
                  <a:gd name="G2" fmla="+- 21600 0 0"/>
                  <a:gd name="T0" fmla="*/ 1 w 43200"/>
                  <a:gd name="T1" fmla="*/ 21820 h 21820"/>
                  <a:gd name="T2" fmla="*/ 43200 w 43200"/>
                  <a:gd name="T3" fmla="*/ 21568 h 21820"/>
                  <a:gd name="T4" fmla="*/ 21600 w 43200"/>
                  <a:gd name="T5" fmla="*/ 21600 h 218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200" h="21820" fill="none" extrusionOk="0">
                    <a:moveTo>
                      <a:pt x="1" y="21819"/>
                    </a:moveTo>
                    <a:cubicBezTo>
                      <a:pt x="0" y="21746"/>
                      <a:pt x="0" y="216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16" y="-1"/>
                      <a:pt x="43182" y="9651"/>
                      <a:pt x="43199" y="21568"/>
                    </a:cubicBezTo>
                  </a:path>
                  <a:path w="43200" h="21820" stroke="0" extrusionOk="0">
                    <a:moveTo>
                      <a:pt x="1" y="21819"/>
                    </a:moveTo>
                    <a:cubicBezTo>
                      <a:pt x="0" y="21746"/>
                      <a:pt x="0" y="21673"/>
                      <a:pt x="0" y="21600"/>
                    </a:cubicBezTo>
                    <a:cubicBezTo>
                      <a:pt x="0" y="9670"/>
                      <a:pt x="9670" y="0"/>
                      <a:pt x="21600" y="0"/>
                    </a:cubicBezTo>
                    <a:cubicBezTo>
                      <a:pt x="33516" y="-1"/>
                      <a:pt x="43182" y="9651"/>
                      <a:pt x="43199" y="21568"/>
                    </a:cubicBezTo>
                    <a:lnTo>
                      <a:pt x="21600" y="21600"/>
                    </a:lnTo>
                    <a:close/>
                  </a:path>
                </a:pathLst>
              </a:custGeom>
              <a:noFill/>
              <a:ln w="28575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  <p:sp>
            <p:nvSpPr>
              <p:cNvPr id="22548" name="Line 20"/>
              <p:cNvSpPr>
                <a:spLocks noChangeShapeType="1"/>
              </p:cNvSpPr>
              <p:nvPr/>
            </p:nvSpPr>
            <p:spPr bwMode="auto">
              <a:xfrm>
                <a:off x="2608263" y="5108575"/>
                <a:ext cx="0" cy="274638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prstDash val="sysDot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fr-FR"/>
              </a:p>
            </p:txBody>
          </p:sp>
        </p:grp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>
              <a:off x="1571604" y="5072074"/>
              <a:ext cx="0" cy="274638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prstDash val="sysDot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r-FR"/>
            </a:p>
          </p:txBody>
        </p:sp>
      </p:grpSp>
      <p:sp>
        <p:nvSpPr>
          <p:cNvPr id="29" name="ZoneTexte 28"/>
          <p:cNvSpPr txBox="1"/>
          <p:nvPr/>
        </p:nvSpPr>
        <p:spPr>
          <a:xfrm>
            <a:off x="3995936" y="5733256"/>
            <a:ext cx="238398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 err="1" smtClean="0">
                <a:sym typeface="Symbol"/>
              </a:rPr>
              <a:t>symmetry</a:t>
            </a:r>
            <a:r>
              <a:rPr lang="fr-FR" sz="2400" dirty="0" smtClean="0">
                <a:sym typeface="Symbol"/>
              </a:rPr>
              <a:t> </a:t>
            </a:r>
            <a:r>
              <a:rPr lang="fr-FR" sz="2400" dirty="0">
                <a:sym typeface="Symbol"/>
              </a:rPr>
              <a:t></a:t>
            </a:r>
            <a:r>
              <a:rPr lang="fr-FR" sz="2400" dirty="0"/>
              <a:t>-</a:t>
            </a:r>
            <a:r>
              <a:rPr lang="fr-FR" sz="2400" dirty="0">
                <a:sym typeface="Symbol"/>
              </a:rPr>
              <a:t></a:t>
            </a:r>
            <a:endParaRPr lang="fr-FR" sz="2400" dirty="0"/>
          </a:p>
        </p:txBody>
      </p:sp>
      <p:graphicFrame>
        <p:nvGraphicFramePr>
          <p:cNvPr id="630789" name="Object 5"/>
          <p:cNvGraphicFramePr>
            <a:graphicFrameLocks noChangeAspect="1"/>
          </p:cNvGraphicFramePr>
          <p:nvPr/>
        </p:nvGraphicFramePr>
        <p:xfrm>
          <a:off x="251520" y="1988840"/>
          <a:ext cx="6040437" cy="2086669"/>
        </p:xfrm>
        <a:graphic>
          <a:graphicData uri="http://schemas.openxmlformats.org/presentationml/2006/ole">
            <p:oleObj spid="_x0000_s705538" name="Équation" r:id="rId3" imgW="3047760" imgH="939600" progId="Equation.3">
              <p:embed/>
            </p:oleObj>
          </a:graphicData>
        </a:graphic>
      </p:graphicFrame>
      <p:graphicFrame>
        <p:nvGraphicFramePr>
          <p:cNvPr id="630790" name="Object 6"/>
          <p:cNvGraphicFramePr>
            <a:graphicFrameLocks noChangeAspect="1"/>
          </p:cNvGraphicFramePr>
          <p:nvPr/>
        </p:nvGraphicFramePr>
        <p:xfrm>
          <a:off x="6516216" y="2715238"/>
          <a:ext cx="1656184" cy="1145810"/>
        </p:xfrm>
        <a:graphic>
          <a:graphicData uri="http://schemas.openxmlformats.org/presentationml/2006/ole">
            <p:oleObj spid="_x0000_s705539" name="Équation" r:id="rId4" imgW="609480" imgH="457200" progId="Equation.3">
              <p:embed/>
            </p:oleObj>
          </a:graphicData>
        </a:graphic>
      </p:graphicFrame>
      <p:graphicFrame>
        <p:nvGraphicFramePr>
          <p:cNvPr id="630791" name="Object 7"/>
          <p:cNvGraphicFramePr>
            <a:graphicFrameLocks noChangeAspect="1"/>
          </p:cNvGraphicFramePr>
          <p:nvPr/>
        </p:nvGraphicFramePr>
        <p:xfrm>
          <a:off x="6228184" y="4149080"/>
          <a:ext cx="2555776" cy="719137"/>
        </p:xfrm>
        <a:graphic>
          <a:graphicData uri="http://schemas.openxmlformats.org/presentationml/2006/ole">
            <p:oleObj spid="_x0000_s705540" name="Équation" r:id="rId5" imgW="774360" imgH="241200" progId="Equation.3">
              <p:embed/>
            </p:oleObj>
          </a:graphicData>
        </a:graphic>
      </p:graphicFrame>
      <p:graphicFrame>
        <p:nvGraphicFramePr>
          <p:cNvPr id="630792" name="Object 8"/>
          <p:cNvGraphicFramePr>
            <a:graphicFrameLocks noChangeAspect="1"/>
          </p:cNvGraphicFramePr>
          <p:nvPr/>
        </p:nvGraphicFramePr>
        <p:xfrm>
          <a:off x="6948264" y="4537298"/>
          <a:ext cx="1530350" cy="1123950"/>
        </p:xfrm>
        <a:graphic>
          <a:graphicData uri="http://schemas.openxmlformats.org/presentationml/2006/ole">
            <p:oleObj spid="_x0000_s705541" name="Équation" r:id="rId6" imgW="622080" imgH="457200" progId="Equation.3">
              <p:embed/>
            </p:oleObj>
          </a:graphicData>
        </a:graphic>
      </p:graphicFrame>
    </p:spTree>
  </p:cSld>
  <p:clrMapOvr>
    <a:masterClrMapping/>
  </p:clrMapOvr>
  <p:transition/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79</a:t>
            </a:fld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275856" y="2348880"/>
            <a:ext cx="141492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5321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"/>
              </a:rPr>
              <a:t> 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4453217" y="3244334"/>
            <a:ext cx="2487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Courier"/>
              </a:rPr>
              <a:t> </a:t>
            </a:r>
            <a:endParaRPr lang="en-US" dirty="0"/>
          </a:p>
        </p:txBody>
      </p:sp>
      <p:pic>
        <p:nvPicPr>
          <p:cNvPr id="29698" name="Picture 2" descr="D:\Users\Nata\N-files\japan\omega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3" y="332656"/>
            <a:ext cx="2592287" cy="1944216"/>
          </a:xfrm>
          <a:prstGeom prst="rect">
            <a:avLst/>
          </a:prstGeom>
          <a:noFill/>
        </p:spPr>
      </p:pic>
      <p:pic>
        <p:nvPicPr>
          <p:cNvPr id="29699" name="Picture 3" descr="D:\Users\Nata\N-files\japan\omega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509120"/>
            <a:ext cx="2160240" cy="2083111"/>
          </a:xfrm>
          <a:prstGeom prst="rect">
            <a:avLst/>
          </a:prstGeom>
          <a:noFill/>
        </p:spPr>
      </p:pic>
      <p:pic>
        <p:nvPicPr>
          <p:cNvPr id="29700" name="Picture 4" descr="D:\Users\Nata\N-files\japan\omega2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636912"/>
            <a:ext cx="2276475" cy="180020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5004048" y="764704"/>
            <a:ext cx="3022751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Calculated GS energies</a:t>
            </a:r>
            <a:br>
              <a:rPr lang="en-US" sz="2400" dirty="0" smtClean="0"/>
            </a:br>
            <a:r>
              <a:rPr lang="en-US" sz="2400" dirty="0" smtClean="0"/>
              <a:t>as functions of the </a:t>
            </a:r>
            <a:br>
              <a:rPr lang="en-US" sz="2400" dirty="0" smtClean="0"/>
            </a:br>
            <a:r>
              <a:rPr lang="en-US" sz="2400" dirty="0" smtClean="0"/>
              <a:t>gap value </a:t>
            </a:r>
            <a:br>
              <a:rPr lang="en-US" sz="2400" dirty="0" smtClean="0"/>
            </a:br>
            <a:r>
              <a:rPr lang="en-US" sz="2400" dirty="0" smtClean="0"/>
              <a:t>at different T.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29"/>
          <p:cNvGrpSpPr>
            <a:grpSpLocks/>
          </p:cNvGrpSpPr>
          <p:nvPr/>
        </p:nvGrpSpPr>
        <p:grpSpPr bwMode="auto">
          <a:xfrm>
            <a:off x="3707904" y="3575446"/>
            <a:ext cx="5616624" cy="3381946"/>
            <a:chOff x="2857488" y="1285289"/>
            <a:chExt cx="5300279" cy="3381970"/>
          </a:xfrm>
        </p:grpSpPr>
        <p:pic>
          <p:nvPicPr>
            <p:cNvPr id="3" name="Image 10" descr="m58_p1.bmp"/>
            <p:cNvPicPr>
              <a:picLocks noChangeAspect="1"/>
            </p:cNvPicPr>
            <p:nvPr/>
          </p:nvPicPr>
          <p:blipFill>
            <a:blip r:embed="rId2" cstate="print"/>
            <a:srcRect t="11458"/>
            <a:stretch>
              <a:fillRect/>
            </a:stretch>
          </p:blipFill>
          <p:spPr bwMode="auto">
            <a:xfrm>
              <a:off x="2857488" y="1428736"/>
              <a:ext cx="3429024" cy="303612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" name="ZoneTexte 11"/>
            <p:cNvSpPr txBox="1">
              <a:spLocks noChangeArrowheads="1"/>
            </p:cNvSpPr>
            <p:nvPr/>
          </p:nvSpPr>
          <p:spPr bwMode="auto">
            <a:xfrm>
              <a:off x="6643702" y="2714620"/>
              <a:ext cx="1350979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endParaRPr lang="fr-FR" sz="2400" dirty="0">
                <a:solidFill>
                  <a:schemeClr val="accent2"/>
                </a:solidFill>
              </a:endParaRPr>
            </a:p>
          </p:txBody>
        </p:sp>
        <p:cxnSp>
          <p:nvCxnSpPr>
            <p:cNvPr id="5" name="Connecteur droit avec flèche 4"/>
            <p:cNvCxnSpPr/>
            <p:nvPr/>
          </p:nvCxnSpPr>
          <p:spPr bwMode="auto">
            <a:xfrm rot="5400000" flipH="1" flipV="1">
              <a:off x="6072124" y="1857372"/>
              <a:ext cx="928694" cy="78580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6" name="Rectangle 14"/>
            <p:cNvSpPr>
              <a:spLocks noChangeArrowheads="1"/>
            </p:cNvSpPr>
            <p:nvPr/>
          </p:nvSpPr>
          <p:spPr bwMode="auto">
            <a:xfrm>
              <a:off x="7037389" y="1285289"/>
              <a:ext cx="1120378" cy="12003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dirty="0">
                  <a:solidFill>
                    <a:srgbClr val="3333CC"/>
                  </a:solidFill>
                </a:rPr>
                <a:t>CDW</a:t>
              </a:r>
              <a:r>
                <a:rPr lang="fr-FR" sz="1800" dirty="0">
                  <a:solidFill>
                    <a:srgbClr val="3333CC"/>
                  </a:solidFill>
                </a:rPr>
                <a:t> </a:t>
              </a:r>
              <a:endParaRPr lang="fr-FR" sz="1800" dirty="0" smtClean="0">
                <a:solidFill>
                  <a:srgbClr val="3333CC"/>
                </a:solidFill>
              </a:endParaRPr>
            </a:p>
            <a:p>
              <a:r>
                <a:rPr lang="fr-FR" sz="2400" dirty="0" err="1" smtClean="0">
                  <a:solidFill>
                    <a:srgbClr val="3333CC"/>
                  </a:solidFill>
                </a:rPr>
                <a:t>wave</a:t>
              </a:r>
              <a:r>
                <a:rPr lang="fr-FR" sz="2400" dirty="0" smtClean="0">
                  <a:solidFill>
                    <a:srgbClr val="3333CC"/>
                  </a:solidFill>
                </a:rPr>
                <a:t> </a:t>
              </a:r>
            </a:p>
            <a:p>
              <a:r>
                <a:rPr lang="fr-FR" sz="2400" dirty="0" smtClean="0">
                  <a:solidFill>
                    <a:srgbClr val="3333CC"/>
                  </a:solidFill>
                </a:rPr>
                <a:t>fronts</a:t>
              </a:r>
              <a:endParaRPr lang="fr-FR" dirty="0"/>
            </a:p>
          </p:txBody>
        </p:sp>
        <p:cxnSp>
          <p:nvCxnSpPr>
            <p:cNvPr id="7" name="Connecteur droit avec flèche 6"/>
            <p:cNvCxnSpPr/>
            <p:nvPr/>
          </p:nvCxnSpPr>
          <p:spPr bwMode="auto">
            <a:xfrm rot="5400000" flipH="1" flipV="1">
              <a:off x="5981637" y="1714496"/>
              <a:ext cx="947744" cy="76675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8" name="Connecteur droit avec flèche 7"/>
            <p:cNvCxnSpPr/>
            <p:nvPr/>
          </p:nvCxnSpPr>
          <p:spPr bwMode="auto">
            <a:xfrm rot="5400000" flipH="1" flipV="1">
              <a:off x="5867340" y="1590670"/>
              <a:ext cx="919169" cy="776277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sp>
          <p:nvSpPr>
            <p:cNvPr id="9" name="Rectangle 17"/>
            <p:cNvSpPr>
              <a:spLocks noChangeArrowheads="1"/>
            </p:cNvSpPr>
            <p:nvPr/>
          </p:nvSpPr>
          <p:spPr bwMode="auto">
            <a:xfrm>
              <a:off x="6613193" y="4091191"/>
              <a:ext cx="1218403" cy="4616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fr-FR" sz="2400" dirty="0" err="1" smtClean="0">
                  <a:solidFill>
                    <a:srgbClr val="3333CC"/>
                  </a:solidFill>
                </a:rPr>
                <a:t>chains</a:t>
              </a:r>
              <a:endParaRPr lang="fr-FR" dirty="0"/>
            </a:p>
          </p:txBody>
        </p:sp>
        <p:cxnSp>
          <p:nvCxnSpPr>
            <p:cNvPr id="10" name="Connecteur droit avec flèche 9"/>
            <p:cNvCxnSpPr/>
            <p:nvPr/>
          </p:nvCxnSpPr>
          <p:spPr bwMode="auto">
            <a:xfrm rot="10800000">
              <a:off x="5643514" y="3857628"/>
              <a:ext cx="714365" cy="64294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1" name="Connecteur droit avec flèche 10"/>
            <p:cNvCxnSpPr/>
            <p:nvPr/>
          </p:nvCxnSpPr>
          <p:spPr bwMode="auto">
            <a:xfrm rot="10800000">
              <a:off x="5857823" y="3714752"/>
              <a:ext cx="714365" cy="642943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2" name="Connecteur droit avec flèche 11"/>
            <p:cNvCxnSpPr/>
            <p:nvPr/>
          </p:nvCxnSpPr>
          <p:spPr bwMode="auto">
            <a:xfrm rot="10800000">
              <a:off x="5448254" y="4024317"/>
              <a:ext cx="714365" cy="642942"/>
            </a:xfrm>
            <a:prstGeom prst="straightConnector1">
              <a:avLst/>
            </a:prstGeom>
            <a:solidFill>
              <a:srgbClr val="00B8FF"/>
            </a:solidFill>
            <a:ln w="19050" cap="flat" cmpd="sng" algn="ctr">
              <a:solidFill>
                <a:schemeClr val="accent6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5856" y="404664"/>
            <a:ext cx="507605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ZoneTexte 35"/>
          <p:cNvSpPr txBox="1"/>
          <p:nvPr/>
        </p:nvSpPr>
        <p:spPr>
          <a:xfrm>
            <a:off x="0" y="908720"/>
            <a:ext cx="356388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ARPES gives electrons’ spectral density, hence E(k) with the gap </a:t>
            </a:r>
            <a:r>
              <a:rPr lang="el-GR" sz="2200" dirty="0" smtClean="0">
                <a:solidFill>
                  <a:schemeClr val="accent6">
                    <a:lumMod val="50000"/>
                  </a:schemeClr>
                </a:solidFill>
              </a:rPr>
              <a:t>Δ</a:t>
            </a:r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 </a:t>
            </a:r>
          </a:p>
          <a:p>
            <a:r>
              <a:rPr lang="en-US" sz="2200" dirty="0" smtClean="0">
                <a:solidFill>
                  <a:schemeClr val="accent6">
                    <a:lumMod val="50000"/>
                  </a:schemeClr>
                </a:solidFill>
              </a:rPr>
              <a:t>formed by the CDW</a:t>
            </a:r>
            <a:endParaRPr lang="en-US" sz="2200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7" name="ZoneTexte 36"/>
          <p:cNvSpPr txBox="1"/>
          <p:nvPr/>
        </p:nvSpPr>
        <p:spPr>
          <a:xfrm>
            <a:off x="0" y="3933056"/>
            <a:ext cx="3563888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002060"/>
                </a:solidFill>
              </a:rPr>
              <a:t>Scanning Tunneling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Microscopy STM shows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the CDW modulation in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atomic displacements </a:t>
            </a:r>
            <a:br>
              <a:rPr lang="en-US" sz="2200" dirty="0" smtClean="0">
                <a:solidFill>
                  <a:srgbClr val="002060"/>
                </a:solidFill>
              </a:rPr>
            </a:br>
            <a:r>
              <a:rPr lang="en-US" sz="2200" dirty="0" smtClean="0">
                <a:solidFill>
                  <a:srgbClr val="002060"/>
                </a:solidFill>
              </a:rPr>
              <a:t>and the electronic density.</a:t>
            </a:r>
          </a:p>
          <a:p>
            <a:r>
              <a:rPr lang="en-US" sz="2200" i="1" dirty="0" err="1" smtClean="0"/>
              <a:t>Brun</a:t>
            </a:r>
            <a:r>
              <a:rPr lang="en-US" sz="2200" i="1" dirty="0" smtClean="0"/>
              <a:t>, Wang, </a:t>
            </a:r>
            <a:r>
              <a:rPr lang="en-US" sz="2200" i="1" dirty="0" err="1" smtClean="0"/>
              <a:t>Monceau</a:t>
            </a:r>
            <a:r>
              <a:rPr lang="en-US" sz="2200" i="1" dirty="0" smtClean="0"/>
              <a:t>, SB</a:t>
            </a:r>
            <a:endParaRPr lang="en-US" sz="2200" i="1" dirty="0"/>
          </a:p>
        </p:txBody>
      </p:sp>
      <p:sp>
        <p:nvSpPr>
          <p:cNvPr id="46" name="ZoneTexte 45"/>
          <p:cNvSpPr txBox="1"/>
          <p:nvPr/>
        </p:nvSpPr>
        <p:spPr>
          <a:xfrm>
            <a:off x="467544" y="0"/>
            <a:ext cx="84223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Incommensurate, 3D ordered Charge Density Waves - CDW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Peierls-chaine de platin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1775" y="981075"/>
            <a:ext cx="4418013" cy="4692650"/>
          </a:xfrm>
          <a:prstGeom prst="rect">
            <a:avLst/>
          </a:prstGeom>
          <a:noFill/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1115616" y="0"/>
            <a:ext cx="77700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FF3300"/>
                </a:solidFill>
                <a:latin typeface="Times New Roman" pitchFamily="18" charset="0"/>
              </a:rPr>
              <a:t>Short-range on-chain correlations versus 3D long-range order</a:t>
            </a:r>
            <a:endParaRPr lang="en-US" sz="2400" dirty="0">
              <a:solidFill>
                <a:srgbClr val="FF3300"/>
              </a:solidFill>
              <a:latin typeface="Times New Roman" pitchFamily="18" charset="0"/>
            </a:endParaRPr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508625" y="3500438"/>
            <a:ext cx="7032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fr-FR" sz="2400">
                <a:latin typeface="Times New Roman" pitchFamily="18" charset="0"/>
              </a:rPr>
              <a:t>-2k</a:t>
            </a:r>
            <a:r>
              <a:rPr lang="fr-FR" sz="2400" baseline="-25000">
                <a:latin typeface="Times New Roman" pitchFamily="18" charset="0"/>
              </a:rPr>
              <a:t>F</a:t>
            </a:r>
            <a:endParaRPr lang="fr-FR" sz="2400">
              <a:latin typeface="Times New Roman" pitchFamily="18" charset="0"/>
            </a:endParaRPr>
          </a:p>
        </p:txBody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5508625" y="5229225"/>
            <a:ext cx="8493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>
                <a:latin typeface="Times New Roman" pitchFamily="18" charset="0"/>
              </a:rPr>
              <a:t>+ 2k</a:t>
            </a:r>
            <a:r>
              <a:rPr lang="fr-FR" sz="2400" baseline="-25000">
                <a:latin typeface="Times New Roman" pitchFamily="18" charset="0"/>
              </a:rPr>
              <a:t>F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-107950" y="4149725"/>
            <a:ext cx="30368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2k</a:t>
            </a:r>
            <a:r>
              <a:rPr lang="fr-FR" sz="2400" baseline="-25000">
                <a:solidFill>
                  <a:schemeClr val="accent2"/>
                </a:solidFill>
                <a:latin typeface="Times New Roman" pitchFamily="18" charset="0"/>
              </a:rPr>
              <a:t>F </a:t>
            </a:r>
            <a:r>
              <a:rPr lang="fr-FR" sz="2400">
                <a:solidFill>
                  <a:schemeClr val="accent2"/>
                </a:solidFill>
                <a:latin typeface="Times New Roman" pitchFamily="18" charset="0"/>
              </a:rPr>
              <a:t>satellite lines</a:t>
            </a:r>
          </a:p>
        </p:txBody>
      </p:sp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0" y="5949950"/>
            <a:ext cx="939165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  <a:latin typeface="Times New Roman" pitchFamily="18" charset="0"/>
              </a:rPr>
              <a:t>Fourier transform of a modulated chain: diffuse sheets in reciprocal space</a:t>
            </a:r>
          </a:p>
          <a:p>
            <a:r>
              <a:rPr lang="en-US" sz="2400" dirty="0" smtClean="0">
                <a:solidFill>
                  <a:schemeClr val="accent2"/>
                </a:solidFill>
                <a:latin typeface="Times New Roman" pitchFamily="18" charset="0"/>
              </a:rPr>
              <a:t>detected by diffraction methods (X-ray diffuse scattering techniques)</a:t>
            </a:r>
            <a:endParaRPr lang="en-US" sz="24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22536" name="Text Box 8"/>
          <p:cNvSpPr txBox="1">
            <a:spLocks noChangeArrowheads="1"/>
          </p:cNvSpPr>
          <p:nvPr/>
        </p:nvSpPr>
        <p:spPr bwMode="auto">
          <a:xfrm>
            <a:off x="179388" y="2133600"/>
            <a:ext cx="1355725" cy="3952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chemeClr val="hlink"/>
                </a:solidFill>
                <a:latin typeface="Arial" pitchFamily="34" charset="0"/>
              </a:rPr>
              <a:t>Real space</a:t>
            </a:r>
          </a:p>
        </p:txBody>
      </p:sp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0" y="3141663"/>
            <a:ext cx="1965325" cy="395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>
                <a:solidFill>
                  <a:schemeClr val="hlink"/>
                </a:solidFill>
                <a:latin typeface="Arial" pitchFamily="34" charset="0"/>
              </a:rPr>
              <a:t>Reciprocal space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900113" y="666750"/>
            <a:ext cx="7250112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>
                <a:solidFill>
                  <a:srgbClr val="33CC33"/>
                </a:solidFill>
                <a:latin typeface="Arial" pitchFamily="34" charset="0"/>
              </a:rPr>
              <a:t>Modulation of the electronic density and of the atomic positions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3635375" y="3068638"/>
            <a:ext cx="8715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1800" b="1">
                <a:latin typeface="Times New Roman" pitchFamily="18" charset="0"/>
              </a:rPr>
              <a:t>2</a:t>
            </a:r>
            <a:r>
              <a:rPr lang="el-GR" sz="1800" b="1">
                <a:latin typeface="Times New Roman" pitchFamily="18" charset="0"/>
                <a:cs typeface="Arial" pitchFamily="34" charset="0"/>
              </a:rPr>
              <a:t>π</a:t>
            </a:r>
            <a:r>
              <a:rPr lang="fr-FR" sz="1800" b="1">
                <a:latin typeface="Times New Roman" pitchFamily="18" charset="0"/>
                <a:cs typeface="Arial" pitchFamily="34" charset="0"/>
              </a:rPr>
              <a:t>/2k</a:t>
            </a:r>
            <a:r>
              <a:rPr lang="fr-FR" sz="1800" b="1" baseline="-25000">
                <a:latin typeface="Times New Roman" pitchFamily="18" charset="0"/>
                <a:cs typeface="Arial" pitchFamily="34" charset="0"/>
              </a:rPr>
              <a:t>F</a:t>
            </a:r>
            <a:endParaRPr lang="el-GR" sz="1800" b="1">
              <a:latin typeface="Times New Roman" pitchFamily="18" charset="0"/>
              <a:cs typeface="Arial" pitchFamily="34" charset="0"/>
            </a:endParaRPr>
          </a:p>
        </p:txBody>
      </p:sp>
      <p:sp>
        <p:nvSpPr>
          <p:cNvPr id="22540" name="Line 12"/>
          <p:cNvSpPr>
            <a:spLocks noChangeShapeType="1"/>
          </p:cNvSpPr>
          <p:nvPr/>
        </p:nvSpPr>
        <p:spPr bwMode="auto">
          <a:xfrm flipV="1">
            <a:off x="4643438" y="3644900"/>
            <a:ext cx="0" cy="180022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1" name="Text Box 13"/>
          <p:cNvSpPr txBox="1">
            <a:spLocks noChangeArrowheads="1"/>
          </p:cNvSpPr>
          <p:nvPr/>
        </p:nvSpPr>
        <p:spPr bwMode="auto">
          <a:xfrm>
            <a:off x="4140200" y="3500438"/>
            <a:ext cx="473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latin typeface="Arial" pitchFamily="34" charset="0"/>
              </a:rPr>
              <a:t>a*</a:t>
            </a:r>
          </a:p>
        </p:txBody>
      </p:sp>
      <p:sp>
        <p:nvSpPr>
          <p:cNvPr id="22542" name="Line 14"/>
          <p:cNvSpPr>
            <a:spLocks noChangeShapeType="1"/>
          </p:cNvSpPr>
          <p:nvPr/>
        </p:nvSpPr>
        <p:spPr bwMode="auto">
          <a:xfrm>
            <a:off x="7235825" y="2781300"/>
            <a:ext cx="936625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2543" name="Text Box 15"/>
          <p:cNvSpPr txBox="1">
            <a:spLocks noChangeArrowheads="1"/>
          </p:cNvSpPr>
          <p:nvPr/>
        </p:nvSpPr>
        <p:spPr bwMode="auto">
          <a:xfrm>
            <a:off x="7812088" y="2276475"/>
            <a:ext cx="336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fr-FR" sz="2400" b="1">
                <a:latin typeface="Times New Roman" pitchFamily="18" charset="0"/>
              </a:rPr>
              <a:t>a</a:t>
            </a:r>
          </a:p>
        </p:txBody>
      </p:sp>
      <p:grpSp>
        <p:nvGrpSpPr>
          <p:cNvPr id="2" name="Groupe 19"/>
          <p:cNvGrpSpPr/>
          <p:nvPr/>
        </p:nvGrpSpPr>
        <p:grpSpPr>
          <a:xfrm>
            <a:off x="7380288" y="3573016"/>
            <a:ext cx="1763712" cy="1814513"/>
            <a:chOff x="7380288" y="3630710"/>
            <a:chExt cx="1763712" cy="1814513"/>
          </a:xfrm>
        </p:grpSpPr>
        <p:sp>
          <p:nvSpPr>
            <p:cNvPr id="22544" name="Freeform 16"/>
            <p:cNvSpPr>
              <a:spLocks/>
            </p:cNvSpPr>
            <p:nvPr/>
          </p:nvSpPr>
          <p:spPr bwMode="auto">
            <a:xfrm rot="-5400000" flipH="1" flipV="1">
              <a:off x="7024687" y="3986311"/>
              <a:ext cx="1814513" cy="1103312"/>
            </a:xfrm>
            <a:custGeom>
              <a:avLst/>
              <a:gdLst/>
              <a:ahLst/>
              <a:cxnLst>
                <a:cxn ang="0">
                  <a:pos x="0" y="407"/>
                </a:cxn>
                <a:cxn ang="0">
                  <a:pos x="855" y="407"/>
                </a:cxn>
                <a:cxn ang="0">
                  <a:pos x="855" y="382"/>
                </a:cxn>
                <a:cxn ang="0">
                  <a:pos x="677" y="382"/>
                </a:cxn>
                <a:cxn ang="0">
                  <a:pos x="663" y="147"/>
                </a:cxn>
                <a:cxn ang="0">
                  <a:pos x="645" y="382"/>
                </a:cxn>
                <a:cxn ang="0">
                  <a:pos x="462" y="382"/>
                </a:cxn>
                <a:cxn ang="0">
                  <a:pos x="427" y="0"/>
                </a:cxn>
                <a:cxn ang="0">
                  <a:pos x="391" y="382"/>
                </a:cxn>
                <a:cxn ang="0">
                  <a:pos x="209" y="381"/>
                </a:cxn>
                <a:cxn ang="0">
                  <a:pos x="191" y="137"/>
                </a:cxn>
                <a:cxn ang="0">
                  <a:pos x="174" y="381"/>
                </a:cxn>
                <a:cxn ang="0">
                  <a:pos x="3" y="382"/>
                </a:cxn>
                <a:cxn ang="0">
                  <a:pos x="0" y="407"/>
                </a:cxn>
              </a:cxnLst>
              <a:rect l="0" t="0" r="r" b="b"/>
              <a:pathLst>
                <a:path w="855" h="407">
                  <a:moveTo>
                    <a:pt x="0" y="407"/>
                  </a:moveTo>
                  <a:lnTo>
                    <a:pt x="855" y="407"/>
                  </a:lnTo>
                  <a:lnTo>
                    <a:pt x="855" y="382"/>
                  </a:lnTo>
                  <a:lnTo>
                    <a:pt x="677" y="382"/>
                  </a:lnTo>
                  <a:lnTo>
                    <a:pt x="663" y="147"/>
                  </a:lnTo>
                  <a:lnTo>
                    <a:pt x="645" y="382"/>
                  </a:lnTo>
                  <a:lnTo>
                    <a:pt x="462" y="382"/>
                  </a:lnTo>
                  <a:lnTo>
                    <a:pt x="427" y="0"/>
                  </a:lnTo>
                  <a:lnTo>
                    <a:pt x="391" y="382"/>
                  </a:lnTo>
                  <a:lnTo>
                    <a:pt x="209" y="381"/>
                  </a:lnTo>
                  <a:lnTo>
                    <a:pt x="191" y="137"/>
                  </a:lnTo>
                  <a:lnTo>
                    <a:pt x="174" y="381"/>
                  </a:lnTo>
                  <a:lnTo>
                    <a:pt x="3" y="382"/>
                  </a:lnTo>
                  <a:lnTo>
                    <a:pt x="0" y="407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2545" name="Text Box 17"/>
            <p:cNvSpPr txBox="1">
              <a:spLocks noChangeArrowheads="1"/>
            </p:cNvSpPr>
            <p:nvPr/>
          </p:nvSpPr>
          <p:spPr bwMode="auto">
            <a:xfrm>
              <a:off x="8101013" y="3789363"/>
              <a:ext cx="623887" cy="701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fr-FR"/>
                <a:t>-2kF</a:t>
              </a:r>
            </a:p>
            <a:p>
              <a:endParaRPr lang="fr-FR"/>
            </a:p>
          </p:txBody>
        </p:sp>
        <p:sp>
          <p:nvSpPr>
            <p:cNvPr id="22546" name="Text Box 18"/>
            <p:cNvSpPr txBox="1">
              <a:spLocks noChangeArrowheads="1"/>
            </p:cNvSpPr>
            <p:nvPr/>
          </p:nvSpPr>
          <p:spPr bwMode="auto">
            <a:xfrm>
              <a:off x="8101013" y="4868863"/>
              <a:ext cx="6731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/>
                <a:t>+2kF</a:t>
              </a:r>
            </a:p>
          </p:txBody>
        </p:sp>
        <p:sp>
          <p:nvSpPr>
            <p:cNvPr id="22547" name="Text Box 19"/>
            <p:cNvSpPr txBox="1">
              <a:spLocks noChangeArrowheads="1"/>
            </p:cNvSpPr>
            <p:nvPr/>
          </p:nvSpPr>
          <p:spPr bwMode="auto">
            <a:xfrm>
              <a:off x="8337550" y="4292600"/>
              <a:ext cx="80645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fr-FR"/>
                <a:t>h2π/a</a:t>
              </a:r>
            </a:p>
          </p:txBody>
        </p:sp>
      </p:grpSp>
      <p:sp>
        <p:nvSpPr>
          <p:cNvPr id="21" name="Espace réservé du numéro de diapositive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80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476672"/>
            <a:ext cx="2819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3" y="548680"/>
            <a:ext cx="2619375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79740" y="404664"/>
            <a:ext cx="2552700" cy="3133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" y="3744813"/>
            <a:ext cx="7696200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3354388" cy="3556000"/>
          </a:xfrm>
          <a:prstGeom prst="rect">
            <a:avLst/>
          </a:prstGeom>
          <a:noFill/>
          <a:ln w="38100">
            <a:solidFill>
              <a:srgbClr val="E5405D"/>
            </a:solidFill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9992" y="476672"/>
            <a:ext cx="3810000" cy="341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4008" y="3291036"/>
            <a:ext cx="2644775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/>
          <p:cNvSpPr txBox="1"/>
          <p:nvPr/>
        </p:nvSpPr>
        <p:spPr>
          <a:xfrm>
            <a:off x="395536" y="3933056"/>
            <a:ext cx="38250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CDW</a:t>
            </a:r>
            <a:r>
              <a:rPr lang="en-US" sz="2400" dirty="0" smtClean="0"/>
              <a:t> </a:t>
            </a:r>
            <a:r>
              <a:rPr lang="en-US" sz="2400" dirty="0" err="1" smtClean="0"/>
              <a:t>vibrational</a:t>
            </a:r>
            <a:r>
              <a:rPr lang="en-US" sz="2400" dirty="0" smtClean="0"/>
              <a:t> mode.</a:t>
            </a:r>
          </a:p>
          <a:p>
            <a:r>
              <a:rPr lang="en-US" sz="2400" dirty="0" smtClean="0"/>
              <a:t>Critical  </a:t>
            </a:r>
            <a:r>
              <a:rPr lang="en-US" sz="2400" dirty="0" err="1" smtClean="0"/>
              <a:t>softenning</a:t>
            </a:r>
            <a:r>
              <a:rPr lang="en-US" sz="2400" dirty="0" smtClean="0"/>
              <a:t> behavior</a:t>
            </a:r>
          </a:p>
          <a:p>
            <a:r>
              <a:rPr lang="en-US" sz="2400" dirty="0" smtClean="0"/>
              <a:t>- Kohn anomaly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39552" y="5919663"/>
            <a:ext cx="35871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Inelastic neutron scattering</a:t>
            </a:r>
            <a:endParaRPr lang="en-US" sz="2400" dirty="0"/>
          </a:p>
        </p:txBody>
      </p:sp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152400" y="44624"/>
            <a:ext cx="8618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rgbClr val="7030A0"/>
                </a:solidFill>
              </a:rPr>
              <a:t>Q. </a:t>
            </a:r>
            <a:r>
              <a:rPr lang="en-US" sz="2000" b="1" dirty="0" smtClean="0">
                <a:solidFill>
                  <a:srgbClr val="C00000"/>
                </a:solidFill>
              </a:rPr>
              <a:t>Shall we preserve the metallic state if the lattice is not deformable?</a:t>
            </a:r>
            <a:endParaRPr lang="en-US" sz="2200" b="1" dirty="0">
              <a:solidFill>
                <a:srgbClr val="C00000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07505" y="501824"/>
            <a:ext cx="9036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A. Not at all, even at weak interactions, if the nesting conditions are still there.</a:t>
            </a:r>
            <a:r>
              <a:rPr lang="en-US" sz="2000" dirty="0" smtClean="0"/>
              <a:t> </a:t>
            </a:r>
            <a:endParaRPr lang="en-US" sz="2000" dirty="0"/>
          </a:p>
        </p:txBody>
      </p:sp>
      <p:sp>
        <p:nvSpPr>
          <p:cNvPr id="6" name="ZoneTexte 5"/>
          <p:cNvSpPr txBox="1"/>
          <p:nvPr/>
        </p:nvSpPr>
        <p:spPr>
          <a:xfrm>
            <a:off x="0" y="980728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Electrons with a weak repulsion can form the spin density wave - </a:t>
            </a:r>
            <a:r>
              <a:rPr lang="en-US" sz="2000" b="1" dirty="0" err="1" smtClean="0"/>
              <a:t>SDW</a:t>
            </a:r>
            <a:r>
              <a:rPr lang="en-US" sz="2000" b="1" dirty="0" smtClean="0"/>
              <a:t> self-consistently, modulating their charge or spin density.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0" y="1844824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/>
              <a:t>CDW</a:t>
            </a:r>
            <a:r>
              <a:rPr lang="en-US" sz="2400" b="1" dirty="0" smtClean="0"/>
              <a:t>: 	Q=2k</a:t>
            </a:r>
            <a:r>
              <a:rPr lang="en-US" sz="2400" b="1" baseline="-25000" dirty="0" smtClean="0"/>
              <a:t>F</a:t>
            </a:r>
            <a:r>
              <a:rPr lang="en-US" sz="2400" b="1" dirty="0" smtClean="0"/>
              <a:t> 		mixes	 –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↑ and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↑ ;  –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/>
              <a:t>↓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↓ </a:t>
            </a:r>
          </a:p>
        </p:txBody>
      </p:sp>
      <p:sp>
        <p:nvSpPr>
          <p:cNvPr id="9" name="Rectangle 8"/>
          <p:cNvSpPr/>
          <p:nvPr/>
        </p:nvSpPr>
        <p:spPr>
          <a:xfrm>
            <a:off x="179512" y="2564904"/>
            <a:ext cx="87849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S</a:t>
            </a:r>
            <a:r>
              <a:rPr lang="en-US" sz="2400" b="1" dirty="0" err="1" smtClean="0"/>
              <a:t>DW</a:t>
            </a:r>
            <a:r>
              <a:rPr lang="en-US" sz="2400" b="1" dirty="0" smtClean="0"/>
              <a:t>: 	Q=2k</a:t>
            </a:r>
            <a:r>
              <a:rPr lang="en-US" sz="2400" b="1" baseline="-25000" dirty="0" smtClean="0"/>
              <a:t>F</a:t>
            </a:r>
            <a:r>
              <a:rPr lang="en-US" sz="2400" b="1" dirty="0" smtClean="0"/>
              <a:t> 		mixes	 –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↑ and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↓ ; –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↓ and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↑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4335487"/>
            <a:ext cx="8613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SDW</a:t>
            </a:r>
            <a:r>
              <a:rPr lang="en-US" sz="2000" dirty="0" smtClean="0"/>
              <a:t> is the case of many organic metals and the special  case of </a:t>
            </a:r>
            <a:r>
              <a:rPr lang="en-US" sz="2000" dirty="0" err="1" smtClean="0"/>
              <a:t>cromium</a:t>
            </a:r>
            <a:endParaRPr lang="en-US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5182160"/>
            <a:ext cx="91440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Both </a:t>
            </a:r>
            <a:r>
              <a:rPr lang="en-US" sz="2000" dirty="0" err="1" smtClean="0"/>
              <a:t>CDW</a:t>
            </a:r>
            <a:r>
              <a:rPr lang="en-US" sz="2000" dirty="0" smtClean="0"/>
              <a:t> and </a:t>
            </a:r>
            <a:r>
              <a:rPr lang="en-US" sz="2000" dirty="0" err="1" smtClean="0"/>
              <a:t>SDW</a:t>
            </a:r>
            <a:r>
              <a:rPr lang="en-US" sz="2000" dirty="0" smtClean="0"/>
              <a:t> are electronic crystals with 2 electrons per unit cell. </a:t>
            </a:r>
            <a:br>
              <a:rPr lang="en-US" sz="2000" dirty="0" smtClean="0"/>
            </a:br>
            <a:r>
              <a:rPr lang="en-US" sz="2000" dirty="0" smtClean="0"/>
              <a:t>At first sight, they are insulators by general principles of band theory,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even </a:t>
            </a:r>
            <a:r>
              <a:rPr lang="en-US" sz="2000" dirty="0" smtClean="0"/>
              <a:t>if the bands are formed by a spontaneous symmetry breaking.     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en-US" sz="2000" dirty="0" smtClean="0"/>
              <a:t>But </a:t>
            </a:r>
            <a:r>
              <a:rPr lang="en-US" sz="2000" dirty="0" smtClean="0"/>
              <a:t>this degeneracy brings to life new ingredients: </a:t>
            </a:r>
            <a:br>
              <a:rPr lang="en-US" sz="2000" dirty="0" smtClean="0"/>
            </a:br>
            <a:r>
              <a:rPr lang="en-US" sz="2000" dirty="0" smtClean="0"/>
              <a:t>collective modes and </a:t>
            </a:r>
            <a:r>
              <a:rPr lang="en-US" sz="2000" dirty="0" smtClean="0">
                <a:solidFill>
                  <a:srgbClr val="C00000"/>
                </a:solidFill>
              </a:rPr>
              <a:t>solitons</a:t>
            </a:r>
            <a:r>
              <a:rPr lang="en-US" sz="2000" dirty="0" smtClean="0"/>
              <a:t>.</a:t>
            </a:r>
            <a:endParaRPr lang="en-US" sz="2000" dirty="0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0405" y="3453954"/>
            <a:ext cx="5907899" cy="839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83</a:t>
            </a:fld>
            <a:endParaRPr lang="en-US"/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0" y="116632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Electrons with a weak repulsion can form the spin density wave - </a:t>
            </a:r>
            <a:r>
              <a:rPr lang="en-US" sz="2400" b="1" dirty="0" err="1" smtClean="0"/>
              <a:t>SDW</a:t>
            </a:r>
            <a:r>
              <a:rPr lang="en-US" sz="2400" b="1" dirty="0" smtClean="0"/>
              <a:t> self-consistently, modulating their charge or spin density. 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179512" y="1340768"/>
            <a:ext cx="89644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 smtClean="0"/>
              <a:t>CDW</a:t>
            </a:r>
            <a:r>
              <a:rPr lang="en-US" sz="2400" b="1" dirty="0" smtClean="0"/>
              <a:t>: 	Q=2k</a:t>
            </a:r>
            <a:r>
              <a:rPr lang="en-US" sz="2400" b="1" baseline="-25000" dirty="0" smtClean="0"/>
              <a:t>F</a:t>
            </a:r>
            <a:r>
              <a:rPr lang="en-US" sz="2400" b="1" dirty="0" smtClean="0"/>
              <a:t> 		mixes	 –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↑ and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↑ ;  –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/>
              <a:t>↓</a:t>
            </a:r>
            <a:r>
              <a:rPr lang="en-US" sz="2400" b="1" dirty="0" smtClean="0"/>
              <a:t> and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↓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1520" y="2132856"/>
            <a:ext cx="88924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b="1" dirty="0" err="1"/>
              <a:t>S</a:t>
            </a:r>
            <a:r>
              <a:rPr lang="en-US" sz="2400" b="1" dirty="0" err="1" smtClean="0"/>
              <a:t>DW</a:t>
            </a:r>
            <a:r>
              <a:rPr lang="en-US" sz="2400" b="1" dirty="0" smtClean="0"/>
              <a:t>: 	Q=2k</a:t>
            </a:r>
            <a:r>
              <a:rPr lang="en-US" sz="2400" b="1" baseline="-25000" dirty="0" smtClean="0"/>
              <a:t>F</a:t>
            </a:r>
            <a:r>
              <a:rPr lang="en-US" sz="2400" b="1" dirty="0" smtClean="0"/>
              <a:t> 		mixes	 –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↑ and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↓ ; –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↓ and </a:t>
            </a:r>
            <a:r>
              <a:rPr lang="en-US" sz="2400" b="1" dirty="0" err="1" smtClean="0"/>
              <a:t>k</a:t>
            </a:r>
            <a:r>
              <a:rPr lang="en-US" sz="2400" b="1" baseline="-25000" dirty="0" err="1" smtClean="0"/>
              <a:t>F</a:t>
            </a:r>
            <a:r>
              <a:rPr lang="en-US" sz="2400" b="1" dirty="0" smtClean="0"/>
              <a:t>↑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10" name="ZoneTexte 9"/>
          <p:cNvSpPr txBox="1"/>
          <p:nvPr/>
        </p:nvSpPr>
        <p:spPr>
          <a:xfrm>
            <a:off x="0" y="4005064"/>
            <a:ext cx="86132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/>
              <a:t>SDW</a:t>
            </a:r>
            <a:r>
              <a:rPr lang="en-US" sz="2000" dirty="0" smtClean="0"/>
              <a:t> is the case of many organic metals and the special  case of </a:t>
            </a:r>
            <a:r>
              <a:rPr lang="en-US" sz="2000" dirty="0" err="1" smtClean="0"/>
              <a:t>cromium</a:t>
            </a:r>
            <a:endParaRPr lang="en-US" sz="2000" dirty="0"/>
          </a:p>
        </p:txBody>
      </p:sp>
      <p:sp>
        <p:nvSpPr>
          <p:cNvPr id="12" name="ZoneTexte 11"/>
          <p:cNvSpPr txBox="1"/>
          <p:nvPr/>
        </p:nvSpPr>
        <p:spPr>
          <a:xfrm>
            <a:off x="0" y="4581128"/>
            <a:ext cx="91440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Both </a:t>
            </a:r>
            <a:r>
              <a:rPr lang="en-US" sz="2000" dirty="0" err="1" smtClean="0"/>
              <a:t>CDW</a:t>
            </a:r>
            <a:r>
              <a:rPr lang="en-US" sz="2000" dirty="0" smtClean="0"/>
              <a:t> and </a:t>
            </a:r>
            <a:r>
              <a:rPr lang="en-US" sz="2000" dirty="0" err="1" smtClean="0"/>
              <a:t>SDW</a:t>
            </a:r>
            <a:r>
              <a:rPr lang="en-US" sz="2000" dirty="0" smtClean="0"/>
              <a:t> are electronic crystals with 2 electrons per unit cell.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000" dirty="0" smtClean="0"/>
              <a:t>At first sight, they are insulators by general principles of band theory, even if the bands are formed by a spontaneous symmetry breaking.    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But </a:t>
            </a:r>
            <a:r>
              <a:rPr lang="en-US" sz="2000" dirty="0" smtClean="0"/>
              <a:t>this degeneracy brings to life new ingredients: </a:t>
            </a:r>
            <a:br>
              <a:rPr lang="en-US" sz="2000" dirty="0" smtClean="0"/>
            </a:br>
            <a:r>
              <a:rPr lang="en-US" sz="2000" dirty="0" smtClean="0"/>
              <a:t>collective modes and </a:t>
            </a:r>
            <a:r>
              <a:rPr lang="en-US" sz="2000" dirty="0" smtClean="0">
                <a:solidFill>
                  <a:srgbClr val="C00000"/>
                </a:solidFill>
              </a:rPr>
              <a:t>solitons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pic>
        <p:nvPicPr>
          <p:cNvPr id="1064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996952"/>
            <a:ext cx="7992888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02713-700F-45EE-B1A2-65CC51B11E5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15575</TotalTime>
  <Words>3407</Words>
  <Application>Microsoft Office PowerPoint</Application>
  <PresentationFormat>Affichage à l'écran (4:3)</PresentationFormat>
  <Paragraphs>816</Paragraphs>
  <Slides>83</Slides>
  <Notes>18</Notes>
  <HiddenSlides>8</HiddenSlides>
  <MMClips>0</MMClips>
  <ScaleCrop>false</ScaleCrop>
  <HeadingPairs>
    <vt:vector size="6" baseType="variant">
      <vt:variant>
        <vt:lpstr>Thème</vt:lpstr>
      </vt:variant>
      <vt:variant>
        <vt:i4>1</vt:i4>
      </vt:variant>
      <vt:variant>
        <vt:lpstr>Serveurs OLE incorporés</vt:lpstr>
      </vt:variant>
      <vt:variant>
        <vt:i4>5</vt:i4>
      </vt:variant>
      <vt:variant>
        <vt:lpstr>Titres des diapositives</vt:lpstr>
      </vt:variant>
      <vt:variant>
        <vt:i4>83</vt:i4>
      </vt:variant>
    </vt:vector>
  </HeadingPairs>
  <TitlesOfParts>
    <vt:vector size="89" baseType="lpstr">
      <vt:lpstr>Thème Office</vt:lpstr>
      <vt:lpstr>Microsoft Éditeur d'équations 3.0</vt:lpstr>
      <vt:lpstr>Équation</vt:lpstr>
      <vt:lpstr>Image</vt:lpstr>
      <vt:lpstr>Document</vt:lpstr>
      <vt:lpstr>Equation</vt:lpstr>
      <vt:lpstr>Diapositive 1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Peierls Instability and Charge Density Waves (CDW):</vt:lpstr>
      <vt:lpstr>Diapositive 11</vt:lpstr>
      <vt:lpstr>Diapositive 12</vt:lpstr>
      <vt:lpstr>Diapositive 13</vt:lpstr>
      <vt:lpstr>Diapositive 14</vt:lpstr>
      <vt:lpstr>Topological defects on the polyacethylene chains</vt:lpstr>
      <vt:lpstr>Solitons and polarons at an isolated (CH)x chain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  <vt:lpstr>Diapositive 30</vt:lpstr>
      <vt:lpstr>Diapositive 31</vt:lpstr>
      <vt:lpstr>Diapositive 32</vt:lpstr>
      <vt:lpstr>Diapositive 33</vt:lpstr>
      <vt:lpstr>Diapositive 34</vt:lpstr>
      <vt:lpstr>Diapositive 35</vt:lpstr>
      <vt:lpstr>Diapositive 36</vt:lpstr>
      <vt:lpstr>3D reality: interchain interactions - confinement force G≈2×105V/cm</vt:lpstr>
      <vt:lpstr>Tunneling conduction by transformations polaron -&gt; bisoliton</vt:lpstr>
      <vt:lpstr>Diapositive 39</vt:lpstr>
      <vt:lpstr>Diapositive 40</vt:lpstr>
      <vt:lpstr>Diapositive 41</vt:lpstr>
      <vt:lpstr>Diapositive 42</vt:lpstr>
      <vt:lpstr>Diapositive 43</vt:lpstr>
      <vt:lpstr>Diapositive 44</vt:lpstr>
      <vt:lpstr>Diapositive 45</vt:lpstr>
      <vt:lpstr>Diapositive 46</vt:lpstr>
      <vt:lpstr>Diapositive 47</vt:lpstr>
      <vt:lpstr>Diapositive 48</vt:lpstr>
      <vt:lpstr>Diapositive 49</vt:lpstr>
      <vt:lpstr>Diapositive 50</vt:lpstr>
      <vt:lpstr>Diapositive 51</vt:lpstr>
      <vt:lpstr>Diapositive 52</vt:lpstr>
      <vt:lpstr>Diapositive 53</vt:lpstr>
      <vt:lpstr>Diapositive 54</vt:lpstr>
      <vt:lpstr>Diapositive 55</vt:lpstr>
      <vt:lpstr>Diapositive 56</vt:lpstr>
      <vt:lpstr>Diapositive 57</vt:lpstr>
      <vt:lpstr>Diapositive 58</vt:lpstr>
      <vt:lpstr>Diapositive 59</vt:lpstr>
      <vt:lpstr>Diapositive 60</vt:lpstr>
      <vt:lpstr>Diapositive 61</vt:lpstr>
      <vt:lpstr>Diapositive 62</vt:lpstr>
      <vt:lpstr>Diapositive 63</vt:lpstr>
      <vt:lpstr>Diapositive 64</vt:lpstr>
      <vt:lpstr>Diapositive 65</vt:lpstr>
      <vt:lpstr>Diapositive 66</vt:lpstr>
      <vt:lpstr>Diapositive 67</vt:lpstr>
      <vt:lpstr>Diapositive 68</vt:lpstr>
      <vt:lpstr>Diapositive 69</vt:lpstr>
      <vt:lpstr>Diapositive 70</vt:lpstr>
      <vt:lpstr>Diapositive 71</vt:lpstr>
      <vt:lpstr>Diapositive 72</vt:lpstr>
      <vt:lpstr>Diapositive 73</vt:lpstr>
      <vt:lpstr>Isolated  benzene ring</vt:lpstr>
      <vt:lpstr>Diapositive 75</vt:lpstr>
      <vt:lpstr>Diapositive 76</vt:lpstr>
      <vt:lpstr>Diapositive 77</vt:lpstr>
      <vt:lpstr>Peierls model - deformable lattice</vt:lpstr>
      <vt:lpstr>Diapositive 79</vt:lpstr>
      <vt:lpstr>Diapositive 80</vt:lpstr>
      <vt:lpstr>Diapositive 81</vt:lpstr>
      <vt:lpstr>Diapositive 82</vt:lpstr>
      <vt:lpstr>Diapositive 83</vt:lpstr>
    </vt:vector>
  </TitlesOfParts>
  <Company>IPN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Brazovski</dc:creator>
  <cp:lastModifiedBy>Brazovski</cp:lastModifiedBy>
  <cp:revision>204</cp:revision>
  <dcterms:created xsi:type="dcterms:W3CDTF">2008-06-13T17:26:07Z</dcterms:created>
  <dcterms:modified xsi:type="dcterms:W3CDTF">2016-12-05T13:06:54Z</dcterms:modified>
</cp:coreProperties>
</file>