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51" r:id="rId2"/>
    <p:sldId id="290" r:id="rId3"/>
    <p:sldId id="356" r:id="rId4"/>
    <p:sldId id="352" r:id="rId5"/>
    <p:sldId id="307" r:id="rId6"/>
    <p:sldId id="329" r:id="rId7"/>
    <p:sldId id="345" r:id="rId8"/>
    <p:sldId id="347" r:id="rId9"/>
    <p:sldId id="346" r:id="rId10"/>
    <p:sldId id="309" r:id="rId11"/>
    <p:sldId id="338" r:id="rId12"/>
    <p:sldId id="337" r:id="rId13"/>
    <p:sldId id="333" r:id="rId14"/>
    <p:sldId id="353" r:id="rId15"/>
    <p:sldId id="332" r:id="rId16"/>
    <p:sldId id="258" r:id="rId17"/>
    <p:sldId id="259" r:id="rId18"/>
    <p:sldId id="260" r:id="rId19"/>
    <p:sldId id="293" r:id="rId20"/>
    <p:sldId id="354" r:id="rId21"/>
    <p:sldId id="287" r:id="rId22"/>
    <p:sldId id="286" r:id="rId23"/>
    <p:sldId id="322" r:id="rId24"/>
    <p:sldId id="308" r:id="rId25"/>
    <p:sldId id="315" r:id="rId26"/>
    <p:sldId id="296" r:id="rId27"/>
    <p:sldId id="297" r:id="rId28"/>
    <p:sldId id="340" r:id="rId29"/>
    <p:sldId id="268" r:id="rId30"/>
    <p:sldId id="269" r:id="rId31"/>
    <p:sldId id="263" r:id="rId32"/>
    <p:sldId id="266" r:id="rId33"/>
    <p:sldId id="298" r:id="rId34"/>
    <p:sldId id="288" r:id="rId35"/>
    <p:sldId id="342" r:id="rId36"/>
    <p:sldId id="343" r:id="rId37"/>
    <p:sldId id="344" r:id="rId38"/>
    <p:sldId id="278" r:id="rId39"/>
    <p:sldId id="300" r:id="rId40"/>
    <p:sldId id="301" r:id="rId41"/>
    <p:sldId id="302" r:id="rId42"/>
    <p:sldId id="303" r:id="rId43"/>
    <p:sldId id="355" r:id="rId44"/>
    <p:sldId id="348" r:id="rId45"/>
    <p:sldId id="349" r:id="rId46"/>
    <p:sldId id="35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4" autoAdjust="0"/>
    <p:restoredTop sz="94660"/>
  </p:normalViewPr>
  <p:slideViewPr>
    <p:cSldViewPr>
      <p:cViewPr varScale="1">
        <p:scale>
          <a:sx n="68" d="100"/>
          <a:sy n="68" d="100"/>
        </p:scale>
        <p:origin x="-22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D78C7-868A-4E82-8F01-9516EA6C99E3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DD98-9FDD-4BC9-B641-0AA40D78B81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6A72E-9DD8-4C1F-BBB8-24481ABE257B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Shape 23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0" name="Shape 23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many competing states</a:t>
            </a:r>
          </a:p>
          <a:p>
            <a:r>
              <a:rPr dirty="0"/>
              <a:t>trigonal state</a:t>
            </a:r>
          </a:p>
          <a:p>
            <a:r>
              <a:rPr dirty="0"/>
              <a:t>Domain walls</a:t>
            </a:r>
          </a:p>
        </p:txBody>
      </p:sp>
    </p:spTree>
    <p:extLst>
      <p:ext uri="{BB962C8B-B14F-4D97-AF65-F5344CB8AC3E}">
        <p14:creationId xmlns:p14="http://schemas.microsoft.com/office/powerpoint/2010/main" xmlns="" val="31134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0" name="Shape 26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1" name="Shape 26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happening to the electronic structure?</a:t>
            </a:r>
          </a:p>
        </p:txBody>
      </p:sp>
    </p:spTree>
    <p:extLst>
      <p:ext uri="{BB962C8B-B14F-4D97-AF65-F5344CB8AC3E}">
        <p14:creationId xmlns:p14="http://schemas.microsoft.com/office/powerpoint/2010/main" xmlns="" val="36048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E76F1AF-AC70-0741-9428-3140A793B2F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4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900" dirty="0" smtClean="0"/>
              <a:t>Click to edit Master title style</a:t>
            </a:r>
            <a:endParaRPr sz="5900" dirty="0"/>
          </a:p>
        </p:txBody>
      </p:sp>
    </p:spTree>
    <p:extLst>
      <p:ext uri="{BB962C8B-B14F-4D97-AF65-F5344CB8AC3E}">
        <p14:creationId xmlns:p14="http://schemas.microsoft.com/office/powerpoint/2010/main" xmlns="" val="10561967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BB41-9F03-496C-A802-440B18A788B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59005" y="814060"/>
            <a:ext cx="892968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SWITCHING OF CORRELATED ELECTRONIC STATES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BY OPTICAL OR VOLTAGE PULSES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 IN APPLICATION TO 1T-TaS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Serguei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 Brazovskii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CNRS- LPTMS,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Univeristy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 Paris-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sud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Orsay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, France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Shape 2363"/>
          <p:cNvSpPr/>
          <p:nvPr/>
        </p:nvSpPr>
        <p:spPr>
          <a:xfrm>
            <a:off x="539552" y="7333"/>
            <a:ext cx="8064896" cy="1549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ctr" defTabSz="584200">
              <a:defRPr sz="2000" i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lang="en-US" sz="2400" b="1" i="0" dirty="0" smtClean="0">
                <a:latin typeface="Calibri Light" charset="0"/>
              </a:rPr>
              <a:t>In-plane structure of 1T-TaS2 </a:t>
            </a:r>
          </a:p>
          <a:p>
            <a:pPr algn="l"/>
            <a:r>
              <a:rPr lang="en-US" sz="2400" i="0" dirty="0" smtClean="0">
                <a:latin typeface="Calibri Light" charset="0"/>
              </a:rPr>
              <a:t>From diffraction: </a:t>
            </a:r>
            <a:r>
              <a:rPr lang="en-US" sz="2400" i="0" dirty="0" err="1" smtClean="0">
                <a:latin typeface="Calibri Light" charset="0"/>
              </a:rPr>
              <a:t>Tanda</a:t>
            </a:r>
            <a:r>
              <a:rPr lang="en-US" sz="2400" i="0" dirty="0" smtClean="0">
                <a:latin typeface="Calibri Light" charset="0"/>
              </a:rPr>
              <a:t>, </a:t>
            </a:r>
            <a:r>
              <a:rPr lang="en-US" sz="2400" i="0" dirty="0" err="1" smtClean="0">
                <a:latin typeface="Calibri Light" charset="0"/>
              </a:rPr>
              <a:t>Yamomoto</a:t>
            </a:r>
            <a:r>
              <a:rPr lang="en-US" sz="2400" i="0" dirty="0" smtClean="0">
                <a:latin typeface="Calibri Light" charset="0"/>
              </a:rPr>
              <a:t>, </a:t>
            </a:r>
            <a:r>
              <a:rPr lang="en-US" sz="2400" i="0" dirty="0" err="1" smtClean="0">
                <a:latin typeface="Calibri Light" charset="0"/>
              </a:rPr>
              <a:t>Ishigura</a:t>
            </a:r>
            <a:r>
              <a:rPr lang="en-US" sz="2400" i="0" dirty="0" smtClean="0">
                <a:latin typeface="Calibri Light" charset="0"/>
              </a:rPr>
              <a:t> &amp; Sato, van </a:t>
            </a:r>
            <a:r>
              <a:rPr lang="en-US" sz="2400" i="0" dirty="0" err="1" smtClean="0">
                <a:latin typeface="Calibri Light" charset="0"/>
              </a:rPr>
              <a:t>Smaalen</a:t>
            </a:r>
            <a:endParaRPr lang="en-US" sz="2400" i="0" dirty="0" smtClean="0">
              <a:latin typeface="Calibri Light" charset="0"/>
            </a:endParaRPr>
          </a:p>
          <a:p>
            <a:pPr algn="l"/>
            <a:r>
              <a:rPr lang="en-US" sz="2400" i="0" dirty="0" smtClean="0">
                <a:latin typeface="Calibri Light" charset="0"/>
              </a:rPr>
              <a:t>From STM:            since </a:t>
            </a:r>
            <a:r>
              <a:rPr lang="en-US" sz="2400" i="0" dirty="0" err="1" smtClean="0">
                <a:latin typeface="Calibri Light" charset="0"/>
              </a:rPr>
              <a:t>Zettle</a:t>
            </a:r>
            <a:r>
              <a:rPr lang="en-US" sz="2400" i="0" dirty="0" smtClean="0">
                <a:latin typeface="Calibri Light" charset="0"/>
              </a:rPr>
              <a:t> in Berkeley, till the recent avalanche</a:t>
            </a:r>
          </a:p>
          <a:p>
            <a:pPr algn="l"/>
            <a:r>
              <a:rPr lang="en-US" sz="2400" i="0" dirty="0" smtClean="0">
                <a:latin typeface="Calibri Light" charset="0"/>
              </a:rPr>
              <a:t>From theory:        </a:t>
            </a:r>
            <a:r>
              <a:rPr lang="en-US" sz="2400" i="0" dirty="0" err="1" smtClean="0">
                <a:latin typeface="Calibri Light" charset="0"/>
              </a:rPr>
              <a:t>Nikanishi</a:t>
            </a:r>
            <a:r>
              <a:rPr lang="en-US" sz="2400" i="0" dirty="0" smtClean="0">
                <a:latin typeface="Calibri Light" charset="0"/>
              </a:rPr>
              <a:t> &amp; </a:t>
            </a:r>
            <a:r>
              <a:rPr lang="en-US" sz="2400" i="0" dirty="0" err="1" smtClean="0">
                <a:latin typeface="Calibri Light" charset="0"/>
              </a:rPr>
              <a:t>Shiba</a:t>
            </a:r>
            <a:r>
              <a:rPr lang="en-US" sz="2400" i="0" dirty="0" smtClean="0">
                <a:latin typeface="Calibri Light" charset="0"/>
              </a:rPr>
              <a:t> </a:t>
            </a:r>
            <a:endParaRPr sz="2400" i="0" dirty="0">
              <a:latin typeface="Calibri Light" charset="0"/>
            </a:endParaRPr>
          </a:p>
        </p:txBody>
      </p:sp>
      <p:sp>
        <p:nvSpPr>
          <p:cNvPr id="2366" name="Shape 2366"/>
          <p:cNvSpPr/>
          <p:nvPr/>
        </p:nvSpPr>
        <p:spPr>
          <a:xfrm>
            <a:off x="5176362" y="4579687"/>
            <a:ext cx="818703" cy="28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 algn="ctr" defTabSz="584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dirty="0">
                <a:latin typeface="Calibri Light" charset="0"/>
              </a:rPr>
              <a:t>STM image</a:t>
            </a:r>
          </a:p>
        </p:txBody>
      </p:sp>
      <p:sp>
        <p:nvSpPr>
          <p:cNvPr id="2373" name="Shape 2373"/>
          <p:cNvSpPr/>
          <p:nvPr/>
        </p:nvSpPr>
        <p:spPr>
          <a:xfrm>
            <a:off x="611560" y="1692403"/>
            <a:ext cx="2247216" cy="6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ctr" defTabSz="584200">
              <a:defRPr sz="2000" i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i="0" dirty="0">
                <a:latin typeface="Calibri Light" charset="0"/>
              </a:rPr>
              <a:t>Incommensurate </a:t>
            </a:r>
            <a:endParaRPr lang="en-US" i="0" dirty="0" smtClean="0">
              <a:latin typeface="Calibri Light" charset="0"/>
            </a:endParaRPr>
          </a:p>
          <a:p>
            <a:r>
              <a:rPr i="0" dirty="0" smtClean="0">
                <a:latin typeface="Calibri Light" charset="0"/>
              </a:rPr>
              <a:t>CDW</a:t>
            </a:r>
            <a:endParaRPr i="0" dirty="0">
              <a:latin typeface="Calibri Light" charset="0"/>
            </a:endParaRPr>
          </a:p>
        </p:txBody>
      </p:sp>
      <p:sp>
        <p:nvSpPr>
          <p:cNvPr id="51" name="Shape 2363"/>
          <p:cNvSpPr/>
          <p:nvPr/>
        </p:nvSpPr>
        <p:spPr>
          <a:xfrm>
            <a:off x="6542260" y="1692403"/>
            <a:ext cx="2134196" cy="6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 sz="2000" i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i="0" dirty="0" smtClean="0">
                <a:latin typeface="Calibri Light" charset="0"/>
              </a:rPr>
              <a:t>Commensurate CDW</a:t>
            </a:r>
            <a:endParaRPr i="0" dirty="0">
              <a:latin typeface="Calibri Light" charset="0"/>
            </a:endParaRPr>
          </a:p>
        </p:txBody>
      </p:sp>
      <p:pic>
        <p:nvPicPr>
          <p:cNvPr id="52" name="pasted-image.pdf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19991" t="15737" r="14888" b="19840"/>
          <a:stretch>
            <a:fillRect/>
          </a:stretch>
        </p:blipFill>
        <p:spPr>
          <a:xfrm rot="19885792">
            <a:off x="-206343" y="2277623"/>
            <a:ext cx="3455995" cy="3418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36" y="0"/>
                </a:moveTo>
                <a:lnTo>
                  <a:pt x="0" y="13804"/>
                </a:lnTo>
                <a:lnTo>
                  <a:pt x="14164" y="21600"/>
                </a:lnTo>
                <a:lnTo>
                  <a:pt x="21600" y="7796"/>
                </a:lnTo>
                <a:lnTo>
                  <a:pt x="7436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88" name="Shape 2388"/>
          <p:cNvSpPr/>
          <p:nvPr/>
        </p:nvSpPr>
        <p:spPr>
          <a:xfrm>
            <a:off x="5943020" y="5499611"/>
            <a:ext cx="543267" cy="28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>
                <a:solidFill>
                  <a:srgbClr val="DCDEE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300 K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924944"/>
            <a:ext cx="2627784" cy="260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80928"/>
            <a:ext cx="30099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hape 2373"/>
          <p:cNvSpPr/>
          <p:nvPr/>
        </p:nvSpPr>
        <p:spPr>
          <a:xfrm>
            <a:off x="3476912" y="1628800"/>
            <a:ext cx="2247216" cy="99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ctr" defTabSz="584200">
              <a:defRPr sz="2000" i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lang="en-US" i="0" dirty="0" smtClean="0">
                <a:latin typeface="Calibri Light" charset="0"/>
              </a:rPr>
              <a:t>Nearly </a:t>
            </a:r>
            <a:r>
              <a:rPr i="0" dirty="0" smtClean="0">
                <a:latin typeface="Calibri Light" charset="0"/>
              </a:rPr>
              <a:t>commensurate </a:t>
            </a:r>
            <a:endParaRPr lang="en-US" i="0" dirty="0" smtClean="0">
              <a:latin typeface="Calibri Light" charset="0"/>
            </a:endParaRPr>
          </a:p>
          <a:p>
            <a:r>
              <a:rPr i="0" dirty="0" smtClean="0">
                <a:latin typeface="Calibri Light" charset="0"/>
              </a:rPr>
              <a:t>CDW</a:t>
            </a:r>
            <a:endParaRPr i="0" dirty="0">
              <a:latin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923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20688"/>
            <a:ext cx="3024336" cy="366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237312"/>
            <a:ext cx="8208912" cy="311141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en-US" sz="1600" dirty="0" err="1" smtClean="0">
                <a:solidFill>
                  <a:prstClr val="black"/>
                </a:solidFill>
                <a:latin typeface="Helvetica" charset="0"/>
              </a:rPr>
              <a:t>Tosatti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, E. &amp; </a:t>
            </a:r>
            <a:r>
              <a:rPr lang="en-US" sz="1600" dirty="0" err="1">
                <a:solidFill>
                  <a:prstClr val="black"/>
                </a:solidFill>
                <a:latin typeface="Helvetica" charset="0"/>
              </a:rPr>
              <a:t>Fazekas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, P. On the nature of the low-temperature phase of 1T-TaS2. </a:t>
            </a:r>
            <a:r>
              <a:rPr lang="en-US" sz="1600" dirty="0" smtClean="0">
                <a:solidFill>
                  <a:prstClr val="black"/>
                </a:solidFill>
                <a:latin typeface="Helvetica" charset="0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1976).</a:t>
            </a:r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107504" y="116632"/>
            <a:ext cx="681744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C &amp; NC: </a:t>
            </a:r>
            <a:r>
              <a:rPr lang="en-US" sz="2200" dirty="0" smtClean="0"/>
              <a:t>Every 13’th Ta atom sits in the “David star” centre</a:t>
            </a:r>
            <a:br>
              <a:rPr lang="en-US" sz="2200" dirty="0" smtClean="0"/>
            </a:br>
            <a:r>
              <a:rPr lang="en-US" sz="2200" dirty="0" smtClean="0"/>
              <a:t>formed by inward displacements of </a:t>
            </a:r>
            <a:r>
              <a:rPr lang="en-US" sz="2200" dirty="0" err="1" smtClean="0"/>
              <a:t>NN</a:t>
            </a:r>
            <a:r>
              <a:rPr lang="en-US" sz="2200" dirty="0" smtClean="0"/>
              <a:t> and </a:t>
            </a:r>
            <a:r>
              <a:rPr lang="en-US" sz="2200" dirty="0" err="1" smtClean="0"/>
              <a:t>NNN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r>
              <a:rPr lang="en-US" sz="2200" dirty="0" smtClean="0"/>
              <a:t>It brings here one unpaired electron </a:t>
            </a:r>
            <a:r>
              <a:rPr lang="en-US" sz="2200" dirty="0" smtClean="0">
                <a:sym typeface="Wingdings" pitchFamily="2" charset="2"/>
              </a:rPr>
              <a:t> </a:t>
            </a:r>
            <a:br>
              <a:rPr lang="en-US" sz="2200" dirty="0" smtClean="0">
                <a:sym typeface="Wingdings" pitchFamily="2" charset="2"/>
              </a:rPr>
            </a:br>
            <a:r>
              <a:rPr lang="en-US" sz="2200" dirty="0" smtClean="0">
                <a:sym typeface="Wingdings" pitchFamily="2" charset="2"/>
              </a:rPr>
              <a:t>Mott physics on the </a:t>
            </a:r>
            <a:r>
              <a:rPr lang="en-US" sz="2200" dirty="0" smtClean="0"/>
              <a:t>√13 ×√13 </a:t>
            </a:r>
            <a:r>
              <a:rPr lang="en-US" sz="2200" dirty="0" err="1" smtClean="0"/>
              <a:t>superlattice</a:t>
            </a:r>
            <a:endParaRPr lang="en-US" sz="2200" dirty="0" smtClean="0"/>
          </a:p>
          <a:p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107504" y="4365104"/>
            <a:ext cx="88569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This is the Mott insulator because adding another electron will require for the Hubbard repulsion energy U which is of the order 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0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000" b="1" dirty="0" smtClean="0">
                <a:solidFill>
                  <a:srgbClr val="C00000"/>
                </a:solidFill>
              </a:rPr>
              <a:t>Small U but with small W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!)</a:t>
            </a:r>
          </a:p>
          <a:p>
            <a:endParaRPr lang="en-US" sz="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b="1" dirty="0" smtClean="0"/>
              <a:t>The hexagonal arrangement is frustrating for spins thus preventing their </a:t>
            </a:r>
            <a:r>
              <a:rPr lang="en-US" sz="2000" b="1" dirty="0" err="1" smtClean="0"/>
              <a:t>AFM</a:t>
            </a:r>
            <a:r>
              <a:rPr lang="en-US" sz="2000" b="1" dirty="0" smtClean="0"/>
              <a:t> or other ordering  which makes it an ideal stage for the “</a:t>
            </a:r>
            <a:r>
              <a:rPr lang="en-US" sz="2000" b="1" dirty="0" err="1" smtClean="0"/>
              <a:t>Mottness</a:t>
            </a:r>
            <a:r>
              <a:rPr lang="en-US" sz="2000" b="1" dirty="0" smtClean="0"/>
              <a:t>”  </a:t>
            </a:r>
            <a:br>
              <a:rPr lang="en-US" sz="2000" b="1" dirty="0" smtClean="0"/>
            </a:br>
            <a:r>
              <a:rPr lang="en-US" sz="2000" b="1" dirty="0" smtClean="0"/>
              <a:t>(1976, </a:t>
            </a:r>
            <a:r>
              <a:rPr lang="en-US" sz="2000" b="1" dirty="0" err="1" smtClean="0"/>
              <a:t>Tosatti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Fazekas</a:t>
            </a:r>
            <a:r>
              <a:rPr lang="en-US" sz="2000" b="1" dirty="0" smtClean="0"/>
              <a:t> – as also “</a:t>
            </a:r>
            <a:r>
              <a:rPr lang="en-US" sz="2000" b="1" dirty="0" err="1" smtClean="0"/>
              <a:t>Andersonness</a:t>
            </a:r>
            <a:r>
              <a:rPr lang="en-US" sz="2000" b="1" dirty="0" smtClean="0"/>
              <a:t>”).</a:t>
            </a:r>
            <a:endParaRPr lang="en-US" sz="2000" b="1" dirty="0"/>
          </a:p>
        </p:txBody>
      </p:sp>
      <p:grpSp>
        <p:nvGrpSpPr>
          <p:cNvPr id="10" name="Group 7"/>
          <p:cNvGrpSpPr/>
          <p:nvPr/>
        </p:nvGrpSpPr>
        <p:grpSpPr>
          <a:xfrm>
            <a:off x="251520" y="1988840"/>
            <a:ext cx="2406081" cy="1728192"/>
            <a:chOff x="395411" y="1662590"/>
            <a:chExt cx="2705102" cy="1521417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8" name="Rectangle 67"/>
                <p:cNvSpPr/>
                <p:nvPr/>
              </p:nvSpPr>
              <p:spPr>
                <a:xfrm>
                  <a:off x="1858407" y="2127957"/>
                  <a:ext cx="427104" cy="314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rgbClr val="0336F5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1400" b="1" i="1">
                                <a:solidFill>
                                  <a:srgbClr val="0336F5"/>
                                </a:solidFill>
                                <a:latin typeface="Cambria Math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336F5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rgbClr val="0336F5"/>
                                </a:solidFill>
                                <a:latin typeface="Cambria Math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rgbClr val="0336F5"/>
                    </a:solidFill>
                  </a:endParaRPr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8407" y="2127957"/>
                  <a:ext cx="427104" cy="31470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b="-1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1943810" y="2606455"/>
              <a:ext cx="442743" cy="350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1000" dirty="0" smtClean="0">
                  <a:solidFill>
                    <a:srgbClr val="FF0000"/>
                  </a:solidFill>
                </a:rPr>
                <a:t>*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0" name="Rectangle 69"/>
                <p:cNvSpPr/>
                <p:nvPr/>
              </p:nvSpPr>
              <p:spPr>
                <a:xfrm>
                  <a:off x="1952004" y="2375820"/>
                  <a:ext cx="526491" cy="314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1" i="1" smtClean="0">
                                <a:solidFill>
                                  <a:srgbClr val="31CF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1400" b="1" i="1">
                                <a:solidFill>
                                  <a:srgbClr val="31CF00"/>
                                </a:solidFill>
                                <a:latin typeface="Cambria Math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31CF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rgbClr val="31CF00"/>
                                </a:solidFill>
                                <a:latin typeface="Cambria Math" charset="0"/>
                              </a:rPr>
                              <m:t>𝑁</m:t>
                            </m:r>
                            <m:r>
                              <a:rPr lang="en-US" sz="1400" b="0" i="1">
                                <a:solidFill>
                                  <a:srgbClr val="31CF00"/>
                                </a:solidFill>
                                <a:latin typeface="Cambria Math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sz="1400" b="1" dirty="0">
                    <a:solidFill>
                      <a:srgbClr val="31CF00"/>
                    </a:solidFill>
                  </a:endParaRPr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2004" y="2375820"/>
                  <a:ext cx="526491" cy="31470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477120" y="2967116"/>
                  <a:ext cx="162339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latin typeface="Cambria Math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</a:rPr>
                              <m:t>𝑁𝐶</m:t>
                            </m:r>
                          </m:sub>
                        </m:sSub>
                        <m:r>
                          <a:rPr lang="en-US" sz="140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11.6</m:t>
                        </m:r>
                        <m:r>
                          <a:rPr lang="it-IT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∼13.1</m:t>
                        </m:r>
                        <m:r>
                          <a:rPr lang="it-IT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4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7120" y="2967116"/>
                  <a:ext cx="1623393" cy="215444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l="-4887" r="-1128" b="-3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95411" y="2968563"/>
                  <a:ext cx="88723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charset="0"/>
                          </a:rPr>
                          <m:t>∼13.9</m:t>
                        </m:r>
                        <m:r>
                          <a:rPr lang="it-IT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5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11" y="2968563"/>
                  <a:ext cx="887231" cy="215444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l="-8219" r="-2055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7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818691">
              <a:off x="1052703" y="2586429"/>
              <a:ext cx="1008380" cy="93368"/>
            </a:xfrm>
            <a:prstGeom prst="rect">
              <a:avLst/>
            </a:prstGeom>
          </p:spPr>
        </p:pic>
        <p:pic>
          <p:nvPicPr>
            <p:cNvPr id="17" name="Picture 7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0571799">
              <a:off x="1033631" y="2536168"/>
              <a:ext cx="995133" cy="95686"/>
            </a:xfrm>
            <a:prstGeom prst="rect">
              <a:avLst/>
            </a:prstGeom>
          </p:spPr>
        </p:pic>
        <p:pic>
          <p:nvPicPr>
            <p:cNvPr id="18" name="Picture 74"/>
            <p:cNvPicPr>
              <a:picLocks noChangeAspect="1"/>
            </p:cNvPicPr>
            <p:nvPr/>
          </p:nvPicPr>
          <p:blipFill rotWithShape="1">
            <a:blip r:embed="rId9" cstate="print"/>
            <a:srcRect l="60166" t="5478"/>
            <a:stretch/>
          </p:blipFill>
          <p:spPr>
            <a:xfrm rot="9736">
              <a:off x="1071515" y="2723048"/>
              <a:ext cx="965667" cy="81517"/>
            </a:xfrm>
            <a:prstGeom prst="rect">
              <a:avLst/>
            </a:prstGeom>
          </p:spPr>
        </p:pic>
        <p:cxnSp>
          <p:nvCxnSpPr>
            <p:cNvPr id="19" name="Straight Arrow Connector 75"/>
            <p:cNvCxnSpPr/>
            <p:nvPr/>
          </p:nvCxnSpPr>
          <p:spPr>
            <a:xfrm flipH="1" flipV="1">
              <a:off x="1688035" y="2689570"/>
              <a:ext cx="207185" cy="2775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76"/>
            <p:cNvSpPr/>
            <p:nvPr/>
          </p:nvSpPr>
          <p:spPr>
            <a:xfrm rot="5453154">
              <a:off x="1607355" y="2675794"/>
              <a:ext cx="140531" cy="23746"/>
            </a:xfrm>
            <a:custGeom>
              <a:avLst/>
              <a:gdLst>
                <a:gd name="connsiteX0" fmla="*/ 0 w 139700"/>
                <a:gd name="connsiteY0" fmla="*/ 19050 h 19050"/>
                <a:gd name="connsiteX1" fmla="*/ 69850 w 139700"/>
                <a:gd name="connsiteY1" fmla="*/ 0 h 19050"/>
                <a:gd name="connsiteX2" fmla="*/ 139700 w 139700"/>
                <a:gd name="connsiteY2" fmla="*/ 19050 h 19050"/>
                <a:gd name="connsiteX0" fmla="*/ 0 w 139700"/>
                <a:gd name="connsiteY0" fmla="*/ 7408 h 7408"/>
                <a:gd name="connsiteX1" fmla="*/ 66564 w 139700"/>
                <a:gd name="connsiteY1" fmla="*/ 265 h 7408"/>
                <a:gd name="connsiteX2" fmla="*/ 139700 w 139700"/>
                <a:gd name="connsiteY2" fmla="*/ 7408 h 7408"/>
                <a:gd name="connsiteX0" fmla="*/ 0 w 10000"/>
                <a:gd name="connsiteY0" fmla="*/ 9642 h 9642"/>
                <a:gd name="connsiteX1" fmla="*/ 4765 w 10000"/>
                <a:gd name="connsiteY1" fmla="*/ 0 h 9642"/>
                <a:gd name="connsiteX2" fmla="*/ 10000 w 10000"/>
                <a:gd name="connsiteY2" fmla="*/ 9642 h 9642"/>
                <a:gd name="connsiteX0" fmla="*/ 0 w 10410"/>
                <a:gd name="connsiteY0" fmla="*/ 22835 h 22835"/>
                <a:gd name="connsiteX1" fmla="*/ 5175 w 10410"/>
                <a:gd name="connsiteY1" fmla="*/ 244 h 22835"/>
                <a:gd name="connsiteX2" fmla="*/ 10410 w 10410"/>
                <a:gd name="connsiteY2" fmla="*/ 10244 h 22835"/>
                <a:gd name="connsiteX0" fmla="*/ 0 w 10410"/>
                <a:gd name="connsiteY0" fmla="*/ 13852 h 13852"/>
                <a:gd name="connsiteX1" fmla="*/ 5334 w 10410"/>
                <a:gd name="connsiteY1" fmla="*/ 834 h 13852"/>
                <a:gd name="connsiteX2" fmla="*/ 10410 w 10410"/>
                <a:gd name="connsiteY2" fmla="*/ 1261 h 1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0" h="13852">
                  <a:moveTo>
                    <a:pt x="0" y="13852"/>
                  </a:moveTo>
                  <a:cubicBezTo>
                    <a:pt x="2137" y="6074"/>
                    <a:pt x="3599" y="2932"/>
                    <a:pt x="5334" y="834"/>
                  </a:cubicBezTo>
                  <a:cubicBezTo>
                    <a:pt x="7069" y="-1264"/>
                    <a:pt x="10410" y="1261"/>
                    <a:pt x="10410" y="126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77"/>
            <p:cNvSpPr/>
            <p:nvPr/>
          </p:nvSpPr>
          <p:spPr>
            <a:xfrm rot="4560493">
              <a:off x="1424429" y="2680737"/>
              <a:ext cx="178448" cy="0"/>
            </a:xfrm>
            <a:custGeom>
              <a:avLst/>
              <a:gdLst>
                <a:gd name="connsiteX0" fmla="*/ 0 w 139700"/>
                <a:gd name="connsiteY0" fmla="*/ 19050 h 19050"/>
                <a:gd name="connsiteX1" fmla="*/ 69850 w 139700"/>
                <a:gd name="connsiteY1" fmla="*/ 0 h 19050"/>
                <a:gd name="connsiteX2" fmla="*/ 139700 w 139700"/>
                <a:gd name="connsiteY2" fmla="*/ 19050 h 19050"/>
                <a:gd name="connsiteX0" fmla="*/ 0 w 139700"/>
                <a:gd name="connsiteY0" fmla="*/ 7408 h 7408"/>
                <a:gd name="connsiteX1" fmla="*/ 66564 w 139700"/>
                <a:gd name="connsiteY1" fmla="*/ 265 h 7408"/>
                <a:gd name="connsiteX2" fmla="*/ 139700 w 139700"/>
                <a:gd name="connsiteY2" fmla="*/ 7408 h 7408"/>
                <a:gd name="connsiteX0" fmla="*/ 0 w 10000"/>
                <a:gd name="connsiteY0" fmla="*/ 9642 h 9642"/>
                <a:gd name="connsiteX1" fmla="*/ 4765 w 10000"/>
                <a:gd name="connsiteY1" fmla="*/ 0 h 9642"/>
                <a:gd name="connsiteX2" fmla="*/ 10000 w 10000"/>
                <a:gd name="connsiteY2" fmla="*/ 9642 h 9642"/>
                <a:gd name="connsiteX0" fmla="*/ 0 w 10000"/>
                <a:gd name="connsiteY0" fmla="*/ 5229 h 5229"/>
                <a:gd name="connsiteX1" fmla="*/ 5240 w 10000"/>
                <a:gd name="connsiteY1" fmla="*/ 654 h 5229"/>
                <a:gd name="connsiteX2" fmla="*/ 10000 w 10000"/>
                <a:gd name="connsiteY2" fmla="*/ 5229 h 5229"/>
                <a:gd name="connsiteX0" fmla="*/ 0 w 10000"/>
                <a:gd name="connsiteY0" fmla="*/ 0 h 0"/>
                <a:gd name="connsiteX1" fmla="*/ 10000 w 10000"/>
                <a:gd name="connsiteY1" fmla="*/ 0 h 0"/>
                <a:gd name="connsiteX0" fmla="*/ 0 w 10000"/>
                <a:gd name="connsiteY0" fmla="*/ 0 h 0"/>
                <a:gd name="connsiteX1" fmla="*/ 10000 w 10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>
                  <a:moveTo>
                    <a:pt x="0" y="0"/>
                  </a:moveTo>
                  <a:cubicBezTo>
                    <a:pt x="5351" y="-30517"/>
                    <a:pt x="6667" y="0"/>
                    <a:pt x="10000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78"/>
            <p:cNvCxnSpPr/>
            <p:nvPr/>
          </p:nvCxnSpPr>
          <p:spPr>
            <a:xfrm flipV="1">
              <a:off x="1281212" y="2701740"/>
              <a:ext cx="239115" cy="2578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79"/>
            <p:cNvPicPr>
              <a:picLocks noChangeAspect="1"/>
            </p:cNvPicPr>
            <p:nvPr/>
          </p:nvPicPr>
          <p:blipFill rotWithShape="1">
            <a:blip r:embed="rId9" cstate="print"/>
            <a:srcRect l="60166" t="5478"/>
            <a:stretch/>
          </p:blipFill>
          <p:spPr>
            <a:xfrm rot="18000402">
              <a:off x="811612" y="2303945"/>
              <a:ext cx="965667" cy="8151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479705" y="1662590"/>
              <a:ext cx="451863" cy="350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1000" dirty="0" smtClean="0">
                  <a:solidFill>
                    <a:srgbClr val="FF0000"/>
                  </a:solidFill>
                </a:rPr>
                <a:t>*</a:t>
              </a:r>
              <a:endParaRPr lang="en-US" sz="1000" dirty="0"/>
            </a:p>
          </p:txBody>
        </p:sp>
      </p:grpSp>
      <p:pic>
        <p:nvPicPr>
          <p:cNvPr id="25" name="image7.png"/>
          <p:cNvPicPr>
            <a:picLocks noChangeAspect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>
          <a:xfrm>
            <a:off x="3491881" y="1682919"/>
            <a:ext cx="2160240" cy="20495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1" name="Shape 5301"/>
          <p:cNvSpPr>
            <a:spLocks noGrp="1"/>
          </p:cNvSpPr>
          <p:nvPr>
            <p:ph type="title"/>
          </p:nvPr>
        </p:nvSpPr>
        <p:spPr>
          <a:xfrm>
            <a:off x="107505" y="178595"/>
            <a:ext cx="8928992" cy="80213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700" dirty="0" smtClean="0"/>
              <a:t>The paradox of the TaS2: a good 1D physics in the inter-layers direction </a:t>
            </a:r>
            <a:br>
              <a:rPr lang="en-US" sz="2700" dirty="0" smtClean="0"/>
            </a:br>
            <a:r>
              <a:rPr lang="en-US" sz="2700" dirty="0" smtClean="0"/>
              <a:t>of the apparently 2D system </a:t>
            </a:r>
            <a:r>
              <a:rPr lang="en-US" sz="2800" dirty="0" smtClean="0"/>
              <a:t>?</a:t>
            </a:r>
            <a:endParaRPr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3623076"/>
            <a:ext cx="9144000" cy="74202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Only the recent attention - calculations of spectra for different 3D arrangements: </a:t>
            </a:r>
            <a:r>
              <a:rPr lang="en-US" sz="2200" dirty="0" err="1" smtClean="0">
                <a:solidFill>
                  <a:prstClr val="black"/>
                </a:solidFill>
              </a:rPr>
              <a:t>Darancet</a:t>
            </a:r>
            <a:r>
              <a:rPr lang="en-US" sz="2200" dirty="0" smtClean="0">
                <a:solidFill>
                  <a:prstClr val="black"/>
                </a:solidFill>
              </a:rPr>
              <a:t>, et al, </a:t>
            </a:r>
            <a:r>
              <a:rPr lang="en-US" sz="2200" dirty="0" err="1" smtClean="0">
                <a:solidFill>
                  <a:prstClr val="black"/>
                </a:solidFill>
              </a:rPr>
              <a:t>PRB</a:t>
            </a:r>
            <a:r>
              <a:rPr lang="en-US" sz="2200" dirty="0" smtClean="0">
                <a:solidFill>
                  <a:prstClr val="black"/>
                </a:solidFill>
              </a:rPr>
              <a:t> (2014); </a:t>
            </a:r>
            <a:r>
              <a:rPr lang="en-US" sz="2200" dirty="0" err="1" smtClean="0"/>
              <a:t>Ritschel</a:t>
            </a:r>
            <a:r>
              <a:rPr lang="en-US" sz="2200" dirty="0" smtClean="0"/>
              <a:t>,  et al. Nat Phys (2015).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324772" cy="227262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3851920" y="1196752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Γ</a:t>
            </a:r>
            <a:r>
              <a:rPr lang="en-US" sz="2400" dirty="0" smtClean="0"/>
              <a:t>-A in K-space  corresponds to the </a:t>
            </a:r>
            <a:br>
              <a:rPr lang="en-US" sz="2400" dirty="0" smtClean="0"/>
            </a:br>
            <a:r>
              <a:rPr lang="en-US" sz="2400" dirty="0" smtClean="0"/>
              <a:t>inter-plane direction. </a:t>
            </a:r>
            <a:br>
              <a:rPr lang="en-US" sz="2400" dirty="0" smtClean="0"/>
            </a:br>
            <a:r>
              <a:rPr lang="en-US" sz="2400" dirty="0" smtClean="0"/>
              <a:t>The strong dispersion comes from the overlap of z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r>
              <a:rPr lang="en-US" sz="2400" dirty="0" smtClean="0"/>
              <a:t> of Ta, </a:t>
            </a:r>
            <a:br>
              <a:rPr lang="en-US" sz="2400" dirty="0" smtClean="0"/>
            </a:br>
            <a:r>
              <a:rPr lang="en-US" sz="2400" dirty="0" smtClean="0"/>
              <a:t>hence require for their in-line stacking. Is it true?</a:t>
            </a:r>
            <a:endParaRPr lang="en-US" sz="2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0" y="4811668"/>
            <a:ext cx="84987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 the 3D atomic refinement: Ishiguro 1991, Van </a:t>
            </a:r>
            <a:r>
              <a:rPr lang="en-US" sz="2400" dirty="0" err="1" smtClean="0"/>
              <a:t>Smaalen</a:t>
            </a:r>
            <a:r>
              <a:rPr lang="en-US" sz="2400" dirty="0" smtClean="0"/>
              <a:t> 2007.</a:t>
            </a:r>
          </a:p>
          <a:p>
            <a:r>
              <a:rPr lang="en-US" sz="2400" dirty="0" smtClean="0"/>
              <a:t>Verdict: Indeed the columns of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Ta atoms </a:t>
            </a:r>
            <a:br>
              <a:rPr lang="en-US" sz="2400" dirty="0" smtClean="0"/>
            </a:br>
            <a:r>
              <a:rPr lang="en-US" sz="2400" dirty="0" smtClean="0"/>
              <a:t>but only in the NC phase and only for some of them;</a:t>
            </a:r>
          </a:p>
          <a:p>
            <a:r>
              <a:rPr lang="en-US" sz="2400" dirty="0" smtClean="0"/>
              <a:t>Unit cell contains three cells in the </a:t>
            </a:r>
            <a:r>
              <a:rPr lang="en-US" sz="2400" dirty="0" err="1" smtClean="0"/>
              <a:t>interplane</a:t>
            </a:r>
            <a:r>
              <a:rPr lang="en-US" sz="2400" dirty="0" smtClean="0"/>
              <a:t> direction.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008084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7"/>
          <p:cNvSpPr txBox="1"/>
          <p:nvPr/>
        </p:nvSpPr>
        <p:spPr>
          <a:xfrm>
            <a:off x="251520" y="260648"/>
            <a:ext cx="5924696" cy="1611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defTabSz="321457" hangingPunct="0"/>
            <a:r>
              <a:rPr lang="en-US" sz="200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 phase: poorly ordered </a:t>
            </a:r>
            <a:r>
              <a:rPr lang="en-US" sz="2000" dirty="0" err="1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helicoidal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structure </a:t>
            </a:r>
          </a:p>
          <a:p>
            <a:pPr defTabSz="321457" hangingPunct="0"/>
            <a:r>
              <a:rPr lang="en-US" sz="200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of </a:t>
            </a:r>
            <a:r>
              <a:rPr lang="en-US" sz="2000" dirty="0" err="1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doublons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of planes:</a:t>
            </a:r>
          </a:p>
          <a:p>
            <a:pPr defTabSz="321457" hangingPunct="0"/>
            <a:r>
              <a:rPr lang="en-US" sz="200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Splitting to bonding-</a:t>
            </a:r>
            <a:r>
              <a:rPr lang="en-US" sz="2000" dirty="0" err="1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antibonding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orbitals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:</a:t>
            </a:r>
          </a:p>
          <a:p>
            <a:pPr defTabSz="321457" hangingPunct="0"/>
            <a:r>
              <a:rPr lang="en-US" sz="200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Two levels instead of the 1D band.</a:t>
            </a:r>
          </a:p>
          <a:p>
            <a:pPr defTabSz="321457" hangingPunct="0"/>
            <a:r>
              <a:rPr lang="en-US" sz="200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Combination of the Mott and the </a:t>
            </a:r>
            <a:r>
              <a:rPr lang="en-US" sz="2000" dirty="0" err="1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hybridisation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gaps </a:t>
            </a:r>
            <a:endParaRPr lang="en-US" sz="2000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" name="Groupe 9"/>
          <p:cNvGrpSpPr/>
          <p:nvPr/>
        </p:nvGrpSpPr>
        <p:grpSpPr>
          <a:xfrm>
            <a:off x="6449794" y="260648"/>
            <a:ext cx="2298670" cy="1929262"/>
            <a:chOff x="1544763" y="1433437"/>
            <a:chExt cx="2298670" cy="1929262"/>
          </a:xfrm>
        </p:grpSpPr>
        <p:grpSp>
          <p:nvGrpSpPr>
            <p:cNvPr id="3" name="Group 5"/>
            <p:cNvGrpSpPr/>
            <p:nvPr/>
          </p:nvGrpSpPr>
          <p:grpSpPr>
            <a:xfrm>
              <a:off x="1544763" y="1433437"/>
              <a:ext cx="2298670" cy="1929262"/>
              <a:chOff x="3993058" y="444278"/>
              <a:chExt cx="3269220" cy="2743839"/>
            </a:xfrm>
          </p:grpSpPr>
          <p:sp>
            <p:nvSpPr>
              <p:cNvPr id="14" name="TextBox 6"/>
              <p:cNvSpPr txBox="1"/>
              <p:nvPr/>
            </p:nvSpPr>
            <p:spPr>
              <a:xfrm>
                <a:off x="5764629" y="2694228"/>
                <a:ext cx="335590" cy="306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latin typeface="Calibri Light" charset="0"/>
                    <a:cs typeface="Calibri Light" charset="0"/>
                  </a:rPr>
                  <a:t>0</a:t>
                </a:r>
                <a:endParaRPr lang="en-US" sz="800" dirty="0">
                  <a:latin typeface="Calibri Light" charset="0"/>
                  <a:cs typeface="Calibri Light" charset="0"/>
                </a:endParaRPr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6367679" y="2097642"/>
                <a:ext cx="335590" cy="306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latin typeface="Calibri Light" charset="0"/>
                    <a:cs typeface="Calibri Light" charset="0"/>
                  </a:rPr>
                  <a:t>7</a:t>
                </a:r>
              </a:p>
            </p:txBody>
          </p:sp>
          <p:sp>
            <p:nvSpPr>
              <p:cNvPr id="16" name="TextBox 8"/>
              <p:cNvSpPr txBox="1"/>
              <p:nvPr/>
            </p:nvSpPr>
            <p:spPr>
              <a:xfrm>
                <a:off x="4497825" y="2566698"/>
                <a:ext cx="408545" cy="306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latin typeface="Calibri Light" charset="0"/>
                    <a:cs typeface="Calibri Light" charset="0"/>
                  </a:rPr>
                  <a:t>11</a:t>
                </a:r>
                <a:endParaRPr lang="en-US" sz="800" dirty="0">
                  <a:latin typeface="Calibri Light" charset="0"/>
                  <a:cs typeface="Calibri Light" charset="0"/>
                </a:endParaRPr>
              </a:p>
            </p:txBody>
          </p:sp>
          <p:sp>
            <p:nvSpPr>
              <p:cNvPr id="17" name="TextBox 9"/>
              <p:cNvSpPr txBox="1"/>
              <p:nvPr/>
            </p:nvSpPr>
            <p:spPr>
              <a:xfrm>
                <a:off x="5964958" y="1102285"/>
                <a:ext cx="335590" cy="306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latin typeface="Calibri Light" charset="0"/>
                    <a:cs typeface="Calibri Light" charset="0"/>
                  </a:rPr>
                  <a:t>8</a:t>
                </a:r>
              </a:p>
            </p:txBody>
          </p:sp>
          <p:sp>
            <p:nvSpPr>
              <p:cNvPr id="18" name="TextBox 10"/>
              <p:cNvSpPr txBox="1"/>
              <p:nvPr/>
            </p:nvSpPr>
            <p:spPr>
              <a:xfrm>
                <a:off x="5977658" y="620996"/>
                <a:ext cx="335590" cy="306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latin typeface="Calibri Light" charset="0"/>
                    <a:cs typeface="Calibri Light" charset="0"/>
                  </a:rPr>
                  <a:t>0</a:t>
                </a:r>
                <a:endParaRPr lang="en-US" sz="800" dirty="0">
                  <a:latin typeface="Calibri Light" charset="0"/>
                  <a:cs typeface="Calibri Light" charset="0"/>
                </a:endParaRPr>
              </a:p>
            </p:txBody>
          </p:sp>
          <p:sp>
            <p:nvSpPr>
              <p:cNvPr id="19" name="TextBox 11"/>
              <p:cNvSpPr txBox="1"/>
              <p:nvPr/>
            </p:nvSpPr>
            <p:spPr>
              <a:xfrm>
                <a:off x="4863467" y="2110370"/>
                <a:ext cx="335590" cy="306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latin typeface="Calibri Light" charset="0"/>
                    <a:cs typeface="Calibri Light" charset="0"/>
                  </a:rPr>
                  <a:t>0</a:t>
                </a:r>
                <a:endParaRPr lang="en-US" sz="800" dirty="0">
                  <a:latin typeface="Calibri Light" charset="0"/>
                  <a:cs typeface="Calibri Light" charset="0"/>
                </a:endParaRPr>
              </a:p>
            </p:txBody>
          </p:sp>
          <p:sp>
            <p:nvSpPr>
              <p:cNvPr id="20" name="Freeform 12"/>
              <p:cNvSpPr/>
              <p:nvPr/>
            </p:nvSpPr>
            <p:spPr>
              <a:xfrm>
                <a:off x="4900104" y="2851567"/>
                <a:ext cx="1752600" cy="336550"/>
              </a:xfrm>
              <a:custGeom>
                <a:avLst/>
                <a:gdLst>
                  <a:gd name="connsiteX0" fmla="*/ 0 w 1752600"/>
                  <a:gd name="connsiteY0" fmla="*/ 203200 h 336550"/>
                  <a:gd name="connsiteX1" fmla="*/ 514350 w 1752600"/>
                  <a:gd name="connsiteY1" fmla="*/ 234950 h 336550"/>
                  <a:gd name="connsiteX2" fmla="*/ 650875 w 1752600"/>
                  <a:gd name="connsiteY2" fmla="*/ 336550 h 336550"/>
                  <a:gd name="connsiteX3" fmla="*/ 1025525 w 1752600"/>
                  <a:gd name="connsiteY3" fmla="*/ 260350 h 336550"/>
                  <a:gd name="connsiteX4" fmla="*/ 1514475 w 1752600"/>
                  <a:gd name="connsiteY4" fmla="*/ 288925 h 336550"/>
                  <a:gd name="connsiteX5" fmla="*/ 1381125 w 1752600"/>
                  <a:gd name="connsiteY5" fmla="*/ 180975 h 336550"/>
                  <a:gd name="connsiteX6" fmla="*/ 1752600 w 1752600"/>
                  <a:gd name="connsiteY6" fmla="*/ 123825 h 336550"/>
                  <a:gd name="connsiteX7" fmla="*/ 1260475 w 1752600"/>
                  <a:gd name="connsiteY7" fmla="*/ 92075 h 336550"/>
                  <a:gd name="connsiteX8" fmla="*/ 1146175 w 1752600"/>
                  <a:gd name="connsiteY8" fmla="*/ 0 h 336550"/>
                  <a:gd name="connsiteX9" fmla="*/ 793750 w 1752600"/>
                  <a:gd name="connsiteY9" fmla="*/ 60325 h 336550"/>
                  <a:gd name="connsiteX10" fmla="*/ 273050 w 1752600"/>
                  <a:gd name="connsiteY10" fmla="*/ 31750 h 336550"/>
                  <a:gd name="connsiteX11" fmla="*/ 396875 w 1752600"/>
                  <a:gd name="connsiteY11" fmla="*/ 130175 h 336550"/>
                  <a:gd name="connsiteX12" fmla="*/ 0 w 1752600"/>
                  <a:gd name="connsiteY12" fmla="*/ 20320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2600" h="336550">
                    <a:moveTo>
                      <a:pt x="0" y="203200"/>
                    </a:moveTo>
                    <a:lnTo>
                      <a:pt x="514350" y="234950"/>
                    </a:lnTo>
                    <a:lnTo>
                      <a:pt x="650875" y="336550"/>
                    </a:lnTo>
                    <a:lnTo>
                      <a:pt x="1025525" y="260350"/>
                    </a:lnTo>
                    <a:lnTo>
                      <a:pt x="1514475" y="288925"/>
                    </a:lnTo>
                    <a:lnTo>
                      <a:pt x="1381125" y="180975"/>
                    </a:lnTo>
                    <a:lnTo>
                      <a:pt x="1752600" y="123825"/>
                    </a:lnTo>
                    <a:lnTo>
                      <a:pt x="1260475" y="92075"/>
                    </a:lnTo>
                    <a:lnTo>
                      <a:pt x="1146175" y="0"/>
                    </a:lnTo>
                    <a:lnTo>
                      <a:pt x="793750" y="60325"/>
                    </a:lnTo>
                    <a:lnTo>
                      <a:pt x="273050" y="31750"/>
                    </a:lnTo>
                    <a:lnTo>
                      <a:pt x="396875" y="130175"/>
                    </a:lnTo>
                    <a:lnTo>
                      <a:pt x="0" y="203200"/>
                    </a:lnTo>
                    <a:close/>
                  </a:path>
                </a:pathLst>
              </a:custGeom>
              <a:solidFill>
                <a:schemeClr val="bg2">
                  <a:lumMod val="90000"/>
                  <a:alpha val="47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13"/>
              <p:cNvSpPr/>
              <p:nvPr/>
            </p:nvSpPr>
            <p:spPr>
              <a:xfrm>
                <a:off x="4900104" y="2520145"/>
                <a:ext cx="1752600" cy="336550"/>
              </a:xfrm>
              <a:custGeom>
                <a:avLst/>
                <a:gdLst>
                  <a:gd name="connsiteX0" fmla="*/ 0 w 1752600"/>
                  <a:gd name="connsiteY0" fmla="*/ 203200 h 336550"/>
                  <a:gd name="connsiteX1" fmla="*/ 514350 w 1752600"/>
                  <a:gd name="connsiteY1" fmla="*/ 234950 h 336550"/>
                  <a:gd name="connsiteX2" fmla="*/ 650875 w 1752600"/>
                  <a:gd name="connsiteY2" fmla="*/ 336550 h 336550"/>
                  <a:gd name="connsiteX3" fmla="*/ 1025525 w 1752600"/>
                  <a:gd name="connsiteY3" fmla="*/ 260350 h 336550"/>
                  <a:gd name="connsiteX4" fmla="*/ 1514475 w 1752600"/>
                  <a:gd name="connsiteY4" fmla="*/ 288925 h 336550"/>
                  <a:gd name="connsiteX5" fmla="*/ 1381125 w 1752600"/>
                  <a:gd name="connsiteY5" fmla="*/ 180975 h 336550"/>
                  <a:gd name="connsiteX6" fmla="*/ 1752600 w 1752600"/>
                  <a:gd name="connsiteY6" fmla="*/ 123825 h 336550"/>
                  <a:gd name="connsiteX7" fmla="*/ 1260475 w 1752600"/>
                  <a:gd name="connsiteY7" fmla="*/ 92075 h 336550"/>
                  <a:gd name="connsiteX8" fmla="*/ 1146175 w 1752600"/>
                  <a:gd name="connsiteY8" fmla="*/ 0 h 336550"/>
                  <a:gd name="connsiteX9" fmla="*/ 793750 w 1752600"/>
                  <a:gd name="connsiteY9" fmla="*/ 60325 h 336550"/>
                  <a:gd name="connsiteX10" fmla="*/ 273050 w 1752600"/>
                  <a:gd name="connsiteY10" fmla="*/ 31750 h 336550"/>
                  <a:gd name="connsiteX11" fmla="*/ 396875 w 1752600"/>
                  <a:gd name="connsiteY11" fmla="*/ 130175 h 336550"/>
                  <a:gd name="connsiteX12" fmla="*/ 0 w 1752600"/>
                  <a:gd name="connsiteY12" fmla="*/ 20320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2600" h="336550">
                    <a:moveTo>
                      <a:pt x="0" y="203200"/>
                    </a:moveTo>
                    <a:lnTo>
                      <a:pt x="514350" y="234950"/>
                    </a:lnTo>
                    <a:lnTo>
                      <a:pt x="650875" y="336550"/>
                    </a:lnTo>
                    <a:lnTo>
                      <a:pt x="1025525" y="260350"/>
                    </a:lnTo>
                    <a:lnTo>
                      <a:pt x="1514475" y="288925"/>
                    </a:lnTo>
                    <a:lnTo>
                      <a:pt x="1381125" y="180975"/>
                    </a:lnTo>
                    <a:lnTo>
                      <a:pt x="1752600" y="123825"/>
                    </a:lnTo>
                    <a:lnTo>
                      <a:pt x="1260475" y="92075"/>
                    </a:lnTo>
                    <a:lnTo>
                      <a:pt x="1146175" y="0"/>
                    </a:lnTo>
                    <a:lnTo>
                      <a:pt x="793750" y="60325"/>
                    </a:lnTo>
                    <a:lnTo>
                      <a:pt x="273050" y="31750"/>
                    </a:lnTo>
                    <a:lnTo>
                      <a:pt x="396875" y="130175"/>
                    </a:lnTo>
                    <a:lnTo>
                      <a:pt x="0" y="203200"/>
                    </a:lnTo>
                    <a:close/>
                  </a:path>
                </a:pathLst>
              </a:custGeom>
              <a:solidFill>
                <a:schemeClr val="bg2">
                  <a:lumMod val="90000"/>
                  <a:alpha val="47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14"/>
              <p:cNvSpPr/>
              <p:nvPr/>
            </p:nvSpPr>
            <p:spPr>
              <a:xfrm>
                <a:off x="3993058" y="1934255"/>
                <a:ext cx="1752600" cy="336550"/>
              </a:xfrm>
              <a:custGeom>
                <a:avLst/>
                <a:gdLst>
                  <a:gd name="connsiteX0" fmla="*/ 0 w 1752600"/>
                  <a:gd name="connsiteY0" fmla="*/ 203200 h 336550"/>
                  <a:gd name="connsiteX1" fmla="*/ 514350 w 1752600"/>
                  <a:gd name="connsiteY1" fmla="*/ 234950 h 336550"/>
                  <a:gd name="connsiteX2" fmla="*/ 650875 w 1752600"/>
                  <a:gd name="connsiteY2" fmla="*/ 336550 h 336550"/>
                  <a:gd name="connsiteX3" fmla="*/ 1025525 w 1752600"/>
                  <a:gd name="connsiteY3" fmla="*/ 260350 h 336550"/>
                  <a:gd name="connsiteX4" fmla="*/ 1514475 w 1752600"/>
                  <a:gd name="connsiteY4" fmla="*/ 288925 h 336550"/>
                  <a:gd name="connsiteX5" fmla="*/ 1381125 w 1752600"/>
                  <a:gd name="connsiteY5" fmla="*/ 180975 h 336550"/>
                  <a:gd name="connsiteX6" fmla="*/ 1752600 w 1752600"/>
                  <a:gd name="connsiteY6" fmla="*/ 123825 h 336550"/>
                  <a:gd name="connsiteX7" fmla="*/ 1260475 w 1752600"/>
                  <a:gd name="connsiteY7" fmla="*/ 92075 h 336550"/>
                  <a:gd name="connsiteX8" fmla="*/ 1146175 w 1752600"/>
                  <a:gd name="connsiteY8" fmla="*/ 0 h 336550"/>
                  <a:gd name="connsiteX9" fmla="*/ 793750 w 1752600"/>
                  <a:gd name="connsiteY9" fmla="*/ 60325 h 336550"/>
                  <a:gd name="connsiteX10" fmla="*/ 273050 w 1752600"/>
                  <a:gd name="connsiteY10" fmla="*/ 31750 h 336550"/>
                  <a:gd name="connsiteX11" fmla="*/ 396875 w 1752600"/>
                  <a:gd name="connsiteY11" fmla="*/ 130175 h 336550"/>
                  <a:gd name="connsiteX12" fmla="*/ 0 w 1752600"/>
                  <a:gd name="connsiteY12" fmla="*/ 20320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2600" h="336550">
                    <a:moveTo>
                      <a:pt x="0" y="203200"/>
                    </a:moveTo>
                    <a:lnTo>
                      <a:pt x="514350" y="234950"/>
                    </a:lnTo>
                    <a:lnTo>
                      <a:pt x="650875" y="336550"/>
                    </a:lnTo>
                    <a:lnTo>
                      <a:pt x="1025525" y="260350"/>
                    </a:lnTo>
                    <a:lnTo>
                      <a:pt x="1514475" y="288925"/>
                    </a:lnTo>
                    <a:lnTo>
                      <a:pt x="1381125" y="180975"/>
                    </a:lnTo>
                    <a:lnTo>
                      <a:pt x="1752600" y="123825"/>
                    </a:lnTo>
                    <a:lnTo>
                      <a:pt x="1260475" y="92075"/>
                    </a:lnTo>
                    <a:lnTo>
                      <a:pt x="1146175" y="0"/>
                    </a:lnTo>
                    <a:lnTo>
                      <a:pt x="793750" y="60325"/>
                    </a:lnTo>
                    <a:lnTo>
                      <a:pt x="273050" y="31750"/>
                    </a:lnTo>
                    <a:lnTo>
                      <a:pt x="396875" y="130175"/>
                    </a:lnTo>
                    <a:lnTo>
                      <a:pt x="0" y="203200"/>
                    </a:lnTo>
                    <a:close/>
                  </a:path>
                </a:pathLst>
              </a:custGeom>
              <a:solidFill>
                <a:schemeClr val="bg2">
                  <a:lumMod val="90000"/>
                  <a:alpha val="47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5"/>
              <p:cNvSpPr/>
              <p:nvPr/>
            </p:nvSpPr>
            <p:spPr>
              <a:xfrm>
                <a:off x="3994101" y="2248360"/>
                <a:ext cx="1752600" cy="336550"/>
              </a:xfrm>
              <a:custGeom>
                <a:avLst/>
                <a:gdLst>
                  <a:gd name="connsiteX0" fmla="*/ 0 w 1752600"/>
                  <a:gd name="connsiteY0" fmla="*/ 203200 h 336550"/>
                  <a:gd name="connsiteX1" fmla="*/ 514350 w 1752600"/>
                  <a:gd name="connsiteY1" fmla="*/ 234950 h 336550"/>
                  <a:gd name="connsiteX2" fmla="*/ 650875 w 1752600"/>
                  <a:gd name="connsiteY2" fmla="*/ 336550 h 336550"/>
                  <a:gd name="connsiteX3" fmla="*/ 1025525 w 1752600"/>
                  <a:gd name="connsiteY3" fmla="*/ 260350 h 336550"/>
                  <a:gd name="connsiteX4" fmla="*/ 1514475 w 1752600"/>
                  <a:gd name="connsiteY4" fmla="*/ 288925 h 336550"/>
                  <a:gd name="connsiteX5" fmla="*/ 1381125 w 1752600"/>
                  <a:gd name="connsiteY5" fmla="*/ 180975 h 336550"/>
                  <a:gd name="connsiteX6" fmla="*/ 1752600 w 1752600"/>
                  <a:gd name="connsiteY6" fmla="*/ 123825 h 336550"/>
                  <a:gd name="connsiteX7" fmla="*/ 1260475 w 1752600"/>
                  <a:gd name="connsiteY7" fmla="*/ 92075 h 336550"/>
                  <a:gd name="connsiteX8" fmla="*/ 1146175 w 1752600"/>
                  <a:gd name="connsiteY8" fmla="*/ 0 h 336550"/>
                  <a:gd name="connsiteX9" fmla="*/ 793750 w 1752600"/>
                  <a:gd name="connsiteY9" fmla="*/ 60325 h 336550"/>
                  <a:gd name="connsiteX10" fmla="*/ 273050 w 1752600"/>
                  <a:gd name="connsiteY10" fmla="*/ 31750 h 336550"/>
                  <a:gd name="connsiteX11" fmla="*/ 396875 w 1752600"/>
                  <a:gd name="connsiteY11" fmla="*/ 130175 h 336550"/>
                  <a:gd name="connsiteX12" fmla="*/ 0 w 1752600"/>
                  <a:gd name="connsiteY12" fmla="*/ 20320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2600" h="336550">
                    <a:moveTo>
                      <a:pt x="0" y="203200"/>
                    </a:moveTo>
                    <a:lnTo>
                      <a:pt x="514350" y="234950"/>
                    </a:lnTo>
                    <a:lnTo>
                      <a:pt x="650875" y="336550"/>
                    </a:lnTo>
                    <a:lnTo>
                      <a:pt x="1025525" y="260350"/>
                    </a:lnTo>
                    <a:lnTo>
                      <a:pt x="1514475" y="288925"/>
                    </a:lnTo>
                    <a:lnTo>
                      <a:pt x="1381125" y="180975"/>
                    </a:lnTo>
                    <a:lnTo>
                      <a:pt x="1752600" y="123825"/>
                    </a:lnTo>
                    <a:lnTo>
                      <a:pt x="1260475" y="92075"/>
                    </a:lnTo>
                    <a:lnTo>
                      <a:pt x="1146175" y="0"/>
                    </a:lnTo>
                    <a:lnTo>
                      <a:pt x="793750" y="60325"/>
                    </a:lnTo>
                    <a:lnTo>
                      <a:pt x="273050" y="31750"/>
                    </a:lnTo>
                    <a:lnTo>
                      <a:pt x="396875" y="130175"/>
                    </a:lnTo>
                    <a:lnTo>
                      <a:pt x="0" y="203200"/>
                    </a:lnTo>
                    <a:close/>
                  </a:path>
                </a:pathLst>
              </a:custGeom>
              <a:solidFill>
                <a:schemeClr val="bg2">
                  <a:lumMod val="90000"/>
                  <a:alpha val="47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6"/>
              <p:cNvSpPr/>
              <p:nvPr/>
            </p:nvSpPr>
            <p:spPr>
              <a:xfrm>
                <a:off x="5509678" y="1673683"/>
                <a:ext cx="1752600" cy="336550"/>
              </a:xfrm>
              <a:custGeom>
                <a:avLst/>
                <a:gdLst>
                  <a:gd name="connsiteX0" fmla="*/ 0 w 1752600"/>
                  <a:gd name="connsiteY0" fmla="*/ 203200 h 336550"/>
                  <a:gd name="connsiteX1" fmla="*/ 514350 w 1752600"/>
                  <a:gd name="connsiteY1" fmla="*/ 234950 h 336550"/>
                  <a:gd name="connsiteX2" fmla="*/ 650875 w 1752600"/>
                  <a:gd name="connsiteY2" fmla="*/ 336550 h 336550"/>
                  <a:gd name="connsiteX3" fmla="*/ 1025525 w 1752600"/>
                  <a:gd name="connsiteY3" fmla="*/ 260350 h 336550"/>
                  <a:gd name="connsiteX4" fmla="*/ 1514475 w 1752600"/>
                  <a:gd name="connsiteY4" fmla="*/ 288925 h 336550"/>
                  <a:gd name="connsiteX5" fmla="*/ 1381125 w 1752600"/>
                  <a:gd name="connsiteY5" fmla="*/ 180975 h 336550"/>
                  <a:gd name="connsiteX6" fmla="*/ 1752600 w 1752600"/>
                  <a:gd name="connsiteY6" fmla="*/ 123825 h 336550"/>
                  <a:gd name="connsiteX7" fmla="*/ 1260475 w 1752600"/>
                  <a:gd name="connsiteY7" fmla="*/ 92075 h 336550"/>
                  <a:gd name="connsiteX8" fmla="*/ 1146175 w 1752600"/>
                  <a:gd name="connsiteY8" fmla="*/ 0 h 336550"/>
                  <a:gd name="connsiteX9" fmla="*/ 793750 w 1752600"/>
                  <a:gd name="connsiteY9" fmla="*/ 60325 h 336550"/>
                  <a:gd name="connsiteX10" fmla="*/ 273050 w 1752600"/>
                  <a:gd name="connsiteY10" fmla="*/ 31750 h 336550"/>
                  <a:gd name="connsiteX11" fmla="*/ 396875 w 1752600"/>
                  <a:gd name="connsiteY11" fmla="*/ 130175 h 336550"/>
                  <a:gd name="connsiteX12" fmla="*/ 0 w 1752600"/>
                  <a:gd name="connsiteY12" fmla="*/ 20320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2600" h="336550">
                    <a:moveTo>
                      <a:pt x="0" y="203200"/>
                    </a:moveTo>
                    <a:lnTo>
                      <a:pt x="514350" y="234950"/>
                    </a:lnTo>
                    <a:lnTo>
                      <a:pt x="650875" y="336550"/>
                    </a:lnTo>
                    <a:lnTo>
                      <a:pt x="1025525" y="260350"/>
                    </a:lnTo>
                    <a:lnTo>
                      <a:pt x="1514475" y="288925"/>
                    </a:lnTo>
                    <a:lnTo>
                      <a:pt x="1381125" y="180975"/>
                    </a:lnTo>
                    <a:lnTo>
                      <a:pt x="1752600" y="123825"/>
                    </a:lnTo>
                    <a:lnTo>
                      <a:pt x="1260475" y="92075"/>
                    </a:lnTo>
                    <a:lnTo>
                      <a:pt x="1146175" y="0"/>
                    </a:lnTo>
                    <a:lnTo>
                      <a:pt x="793750" y="60325"/>
                    </a:lnTo>
                    <a:lnTo>
                      <a:pt x="273050" y="31750"/>
                    </a:lnTo>
                    <a:lnTo>
                      <a:pt x="396875" y="130175"/>
                    </a:lnTo>
                    <a:lnTo>
                      <a:pt x="0" y="203200"/>
                    </a:lnTo>
                    <a:close/>
                  </a:path>
                </a:pathLst>
              </a:custGeom>
              <a:solidFill>
                <a:schemeClr val="bg2">
                  <a:lumMod val="90000"/>
                  <a:alpha val="47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7"/>
              <p:cNvSpPr/>
              <p:nvPr/>
            </p:nvSpPr>
            <p:spPr>
              <a:xfrm>
                <a:off x="5491379" y="1356209"/>
                <a:ext cx="1752600" cy="336550"/>
              </a:xfrm>
              <a:custGeom>
                <a:avLst/>
                <a:gdLst>
                  <a:gd name="connsiteX0" fmla="*/ 0 w 1752600"/>
                  <a:gd name="connsiteY0" fmla="*/ 203200 h 336550"/>
                  <a:gd name="connsiteX1" fmla="*/ 514350 w 1752600"/>
                  <a:gd name="connsiteY1" fmla="*/ 234950 h 336550"/>
                  <a:gd name="connsiteX2" fmla="*/ 650875 w 1752600"/>
                  <a:gd name="connsiteY2" fmla="*/ 336550 h 336550"/>
                  <a:gd name="connsiteX3" fmla="*/ 1025525 w 1752600"/>
                  <a:gd name="connsiteY3" fmla="*/ 260350 h 336550"/>
                  <a:gd name="connsiteX4" fmla="*/ 1514475 w 1752600"/>
                  <a:gd name="connsiteY4" fmla="*/ 288925 h 336550"/>
                  <a:gd name="connsiteX5" fmla="*/ 1381125 w 1752600"/>
                  <a:gd name="connsiteY5" fmla="*/ 180975 h 336550"/>
                  <a:gd name="connsiteX6" fmla="*/ 1752600 w 1752600"/>
                  <a:gd name="connsiteY6" fmla="*/ 123825 h 336550"/>
                  <a:gd name="connsiteX7" fmla="*/ 1260475 w 1752600"/>
                  <a:gd name="connsiteY7" fmla="*/ 92075 h 336550"/>
                  <a:gd name="connsiteX8" fmla="*/ 1146175 w 1752600"/>
                  <a:gd name="connsiteY8" fmla="*/ 0 h 336550"/>
                  <a:gd name="connsiteX9" fmla="*/ 793750 w 1752600"/>
                  <a:gd name="connsiteY9" fmla="*/ 60325 h 336550"/>
                  <a:gd name="connsiteX10" fmla="*/ 273050 w 1752600"/>
                  <a:gd name="connsiteY10" fmla="*/ 31750 h 336550"/>
                  <a:gd name="connsiteX11" fmla="*/ 396875 w 1752600"/>
                  <a:gd name="connsiteY11" fmla="*/ 130175 h 336550"/>
                  <a:gd name="connsiteX12" fmla="*/ 0 w 1752600"/>
                  <a:gd name="connsiteY12" fmla="*/ 20320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2600" h="336550">
                    <a:moveTo>
                      <a:pt x="0" y="203200"/>
                    </a:moveTo>
                    <a:lnTo>
                      <a:pt x="514350" y="234950"/>
                    </a:lnTo>
                    <a:lnTo>
                      <a:pt x="650875" y="336550"/>
                    </a:lnTo>
                    <a:lnTo>
                      <a:pt x="1025525" y="260350"/>
                    </a:lnTo>
                    <a:lnTo>
                      <a:pt x="1514475" y="288925"/>
                    </a:lnTo>
                    <a:lnTo>
                      <a:pt x="1381125" y="180975"/>
                    </a:lnTo>
                    <a:lnTo>
                      <a:pt x="1752600" y="123825"/>
                    </a:lnTo>
                    <a:lnTo>
                      <a:pt x="1260475" y="92075"/>
                    </a:lnTo>
                    <a:lnTo>
                      <a:pt x="1146175" y="0"/>
                    </a:lnTo>
                    <a:lnTo>
                      <a:pt x="793750" y="60325"/>
                    </a:lnTo>
                    <a:lnTo>
                      <a:pt x="273050" y="31750"/>
                    </a:lnTo>
                    <a:lnTo>
                      <a:pt x="396875" y="130175"/>
                    </a:lnTo>
                    <a:lnTo>
                      <a:pt x="0" y="203200"/>
                    </a:lnTo>
                    <a:close/>
                  </a:path>
                </a:pathLst>
              </a:custGeom>
              <a:solidFill>
                <a:schemeClr val="bg2">
                  <a:lumMod val="90000"/>
                  <a:alpha val="47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18"/>
              <p:cNvSpPr/>
              <p:nvPr/>
            </p:nvSpPr>
            <p:spPr>
              <a:xfrm>
                <a:off x="5150506" y="766335"/>
                <a:ext cx="1752600" cy="336550"/>
              </a:xfrm>
              <a:custGeom>
                <a:avLst/>
                <a:gdLst>
                  <a:gd name="connsiteX0" fmla="*/ 0 w 1752600"/>
                  <a:gd name="connsiteY0" fmla="*/ 203200 h 336550"/>
                  <a:gd name="connsiteX1" fmla="*/ 514350 w 1752600"/>
                  <a:gd name="connsiteY1" fmla="*/ 234950 h 336550"/>
                  <a:gd name="connsiteX2" fmla="*/ 650875 w 1752600"/>
                  <a:gd name="connsiteY2" fmla="*/ 336550 h 336550"/>
                  <a:gd name="connsiteX3" fmla="*/ 1025525 w 1752600"/>
                  <a:gd name="connsiteY3" fmla="*/ 260350 h 336550"/>
                  <a:gd name="connsiteX4" fmla="*/ 1514475 w 1752600"/>
                  <a:gd name="connsiteY4" fmla="*/ 288925 h 336550"/>
                  <a:gd name="connsiteX5" fmla="*/ 1381125 w 1752600"/>
                  <a:gd name="connsiteY5" fmla="*/ 180975 h 336550"/>
                  <a:gd name="connsiteX6" fmla="*/ 1752600 w 1752600"/>
                  <a:gd name="connsiteY6" fmla="*/ 123825 h 336550"/>
                  <a:gd name="connsiteX7" fmla="*/ 1260475 w 1752600"/>
                  <a:gd name="connsiteY7" fmla="*/ 92075 h 336550"/>
                  <a:gd name="connsiteX8" fmla="*/ 1146175 w 1752600"/>
                  <a:gd name="connsiteY8" fmla="*/ 0 h 336550"/>
                  <a:gd name="connsiteX9" fmla="*/ 793750 w 1752600"/>
                  <a:gd name="connsiteY9" fmla="*/ 60325 h 336550"/>
                  <a:gd name="connsiteX10" fmla="*/ 273050 w 1752600"/>
                  <a:gd name="connsiteY10" fmla="*/ 31750 h 336550"/>
                  <a:gd name="connsiteX11" fmla="*/ 396875 w 1752600"/>
                  <a:gd name="connsiteY11" fmla="*/ 130175 h 336550"/>
                  <a:gd name="connsiteX12" fmla="*/ 0 w 1752600"/>
                  <a:gd name="connsiteY12" fmla="*/ 20320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2600" h="336550">
                    <a:moveTo>
                      <a:pt x="0" y="203200"/>
                    </a:moveTo>
                    <a:lnTo>
                      <a:pt x="514350" y="234950"/>
                    </a:lnTo>
                    <a:lnTo>
                      <a:pt x="650875" y="336550"/>
                    </a:lnTo>
                    <a:lnTo>
                      <a:pt x="1025525" y="260350"/>
                    </a:lnTo>
                    <a:lnTo>
                      <a:pt x="1514475" y="288925"/>
                    </a:lnTo>
                    <a:lnTo>
                      <a:pt x="1381125" y="180975"/>
                    </a:lnTo>
                    <a:lnTo>
                      <a:pt x="1752600" y="123825"/>
                    </a:lnTo>
                    <a:lnTo>
                      <a:pt x="1260475" y="92075"/>
                    </a:lnTo>
                    <a:lnTo>
                      <a:pt x="1146175" y="0"/>
                    </a:lnTo>
                    <a:lnTo>
                      <a:pt x="793750" y="60325"/>
                    </a:lnTo>
                    <a:lnTo>
                      <a:pt x="273050" y="31750"/>
                    </a:lnTo>
                    <a:lnTo>
                      <a:pt x="396875" y="130175"/>
                    </a:lnTo>
                    <a:lnTo>
                      <a:pt x="0" y="203200"/>
                    </a:lnTo>
                    <a:close/>
                  </a:path>
                </a:pathLst>
              </a:custGeom>
              <a:solidFill>
                <a:schemeClr val="bg2">
                  <a:lumMod val="90000"/>
                  <a:alpha val="47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19"/>
              <p:cNvSpPr/>
              <p:nvPr/>
            </p:nvSpPr>
            <p:spPr>
              <a:xfrm>
                <a:off x="5150506" y="444278"/>
                <a:ext cx="1752600" cy="336550"/>
              </a:xfrm>
              <a:custGeom>
                <a:avLst/>
                <a:gdLst>
                  <a:gd name="connsiteX0" fmla="*/ 0 w 1752600"/>
                  <a:gd name="connsiteY0" fmla="*/ 203200 h 336550"/>
                  <a:gd name="connsiteX1" fmla="*/ 514350 w 1752600"/>
                  <a:gd name="connsiteY1" fmla="*/ 234950 h 336550"/>
                  <a:gd name="connsiteX2" fmla="*/ 650875 w 1752600"/>
                  <a:gd name="connsiteY2" fmla="*/ 336550 h 336550"/>
                  <a:gd name="connsiteX3" fmla="*/ 1025525 w 1752600"/>
                  <a:gd name="connsiteY3" fmla="*/ 260350 h 336550"/>
                  <a:gd name="connsiteX4" fmla="*/ 1514475 w 1752600"/>
                  <a:gd name="connsiteY4" fmla="*/ 288925 h 336550"/>
                  <a:gd name="connsiteX5" fmla="*/ 1381125 w 1752600"/>
                  <a:gd name="connsiteY5" fmla="*/ 180975 h 336550"/>
                  <a:gd name="connsiteX6" fmla="*/ 1752600 w 1752600"/>
                  <a:gd name="connsiteY6" fmla="*/ 123825 h 336550"/>
                  <a:gd name="connsiteX7" fmla="*/ 1260475 w 1752600"/>
                  <a:gd name="connsiteY7" fmla="*/ 92075 h 336550"/>
                  <a:gd name="connsiteX8" fmla="*/ 1146175 w 1752600"/>
                  <a:gd name="connsiteY8" fmla="*/ 0 h 336550"/>
                  <a:gd name="connsiteX9" fmla="*/ 793750 w 1752600"/>
                  <a:gd name="connsiteY9" fmla="*/ 60325 h 336550"/>
                  <a:gd name="connsiteX10" fmla="*/ 273050 w 1752600"/>
                  <a:gd name="connsiteY10" fmla="*/ 31750 h 336550"/>
                  <a:gd name="connsiteX11" fmla="*/ 396875 w 1752600"/>
                  <a:gd name="connsiteY11" fmla="*/ 130175 h 336550"/>
                  <a:gd name="connsiteX12" fmla="*/ 0 w 1752600"/>
                  <a:gd name="connsiteY12" fmla="*/ 20320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2600" h="336550">
                    <a:moveTo>
                      <a:pt x="0" y="203200"/>
                    </a:moveTo>
                    <a:lnTo>
                      <a:pt x="514350" y="234950"/>
                    </a:lnTo>
                    <a:lnTo>
                      <a:pt x="650875" y="336550"/>
                    </a:lnTo>
                    <a:lnTo>
                      <a:pt x="1025525" y="260350"/>
                    </a:lnTo>
                    <a:lnTo>
                      <a:pt x="1514475" y="288925"/>
                    </a:lnTo>
                    <a:lnTo>
                      <a:pt x="1381125" y="180975"/>
                    </a:lnTo>
                    <a:lnTo>
                      <a:pt x="1752600" y="123825"/>
                    </a:lnTo>
                    <a:lnTo>
                      <a:pt x="1260475" y="92075"/>
                    </a:lnTo>
                    <a:lnTo>
                      <a:pt x="1146175" y="0"/>
                    </a:lnTo>
                    <a:lnTo>
                      <a:pt x="793750" y="60325"/>
                    </a:lnTo>
                    <a:lnTo>
                      <a:pt x="273050" y="31750"/>
                    </a:lnTo>
                    <a:lnTo>
                      <a:pt x="396875" y="130175"/>
                    </a:lnTo>
                    <a:lnTo>
                      <a:pt x="0" y="203200"/>
                    </a:lnTo>
                    <a:close/>
                  </a:path>
                </a:pathLst>
              </a:custGeom>
              <a:solidFill>
                <a:schemeClr val="bg2">
                  <a:lumMod val="90000"/>
                  <a:alpha val="47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0"/>
              <p:cNvCxnSpPr/>
              <p:nvPr/>
            </p:nvCxnSpPr>
            <p:spPr>
              <a:xfrm flipV="1">
                <a:off x="5810661" y="2672275"/>
                <a:ext cx="0" cy="33291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1"/>
              <p:cNvCxnSpPr/>
              <p:nvPr/>
            </p:nvCxnSpPr>
            <p:spPr>
              <a:xfrm flipV="1">
                <a:off x="4911982" y="2083451"/>
                <a:ext cx="0" cy="30292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2"/>
              <p:cNvCxnSpPr/>
              <p:nvPr/>
            </p:nvCxnSpPr>
            <p:spPr>
              <a:xfrm flipV="1">
                <a:off x="6400800" y="1529759"/>
                <a:ext cx="0" cy="29904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3"/>
              <p:cNvCxnSpPr/>
              <p:nvPr/>
            </p:nvCxnSpPr>
            <p:spPr>
              <a:xfrm flipH="1" flipV="1">
                <a:off x="6038850" y="603250"/>
                <a:ext cx="3175" cy="3143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4"/>
              <p:cNvCxnSpPr/>
              <p:nvPr/>
            </p:nvCxnSpPr>
            <p:spPr>
              <a:xfrm flipV="1">
                <a:off x="4912393" y="2386371"/>
                <a:ext cx="0" cy="33291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5"/>
              <p:cNvCxnSpPr/>
              <p:nvPr/>
            </p:nvCxnSpPr>
            <p:spPr>
              <a:xfrm flipH="1" flipV="1">
                <a:off x="6402290" y="1833270"/>
                <a:ext cx="4860" cy="97343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6"/>
              <p:cNvCxnSpPr/>
              <p:nvPr/>
            </p:nvCxnSpPr>
            <p:spPr>
              <a:xfrm flipV="1">
                <a:off x="6041993" y="917575"/>
                <a:ext cx="32" cy="159135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Freeform 28"/>
            <p:cNvSpPr/>
            <p:nvPr/>
          </p:nvSpPr>
          <p:spPr>
            <a:xfrm>
              <a:off x="2134478" y="1680662"/>
              <a:ext cx="1127411" cy="1455069"/>
            </a:xfrm>
            <a:custGeom>
              <a:avLst/>
              <a:gdLst>
                <a:gd name="connsiteX0" fmla="*/ 1081861 w 1598171"/>
                <a:gd name="connsiteY0" fmla="*/ 2053389 h 2053389"/>
                <a:gd name="connsiteX1" fmla="*/ 7040 w 1598171"/>
                <a:gd name="connsiteY1" fmla="*/ 1475873 h 2053389"/>
                <a:gd name="connsiteX2" fmla="*/ 1547082 w 1598171"/>
                <a:gd name="connsiteY2" fmla="*/ 914400 h 2053389"/>
                <a:gd name="connsiteX3" fmla="*/ 1258324 w 1598171"/>
                <a:gd name="connsiteY3" fmla="*/ 0 h 2053389"/>
                <a:gd name="connsiteX4" fmla="*/ 1258324 w 1598171"/>
                <a:gd name="connsiteY4" fmla="*/ 0 h 2053389"/>
                <a:gd name="connsiteX0" fmla="*/ 974824 w 1603429"/>
                <a:gd name="connsiteY0" fmla="*/ 2069431 h 2069431"/>
                <a:gd name="connsiteX1" fmla="*/ 12298 w 1603429"/>
                <a:gd name="connsiteY1" fmla="*/ 1475873 h 2069431"/>
                <a:gd name="connsiteX2" fmla="*/ 1552340 w 1603429"/>
                <a:gd name="connsiteY2" fmla="*/ 914400 h 2069431"/>
                <a:gd name="connsiteX3" fmla="*/ 1263582 w 1603429"/>
                <a:gd name="connsiteY3" fmla="*/ 0 h 2069431"/>
                <a:gd name="connsiteX4" fmla="*/ 1263582 w 1603429"/>
                <a:gd name="connsiteY4" fmla="*/ 0 h 206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429" h="2069431">
                  <a:moveTo>
                    <a:pt x="974824" y="2069431"/>
                  </a:moveTo>
                  <a:cubicBezTo>
                    <a:pt x="398645" y="1875588"/>
                    <a:pt x="-83955" y="1668378"/>
                    <a:pt x="12298" y="1475873"/>
                  </a:cubicBezTo>
                  <a:cubicBezTo>
                    <a:pt x="108551" y="1283368"/>
                    <a:pt x="1343793" y="1160379"/>
                    <a:pt x="1552340" y="914400"/>
                  </a:cubicBezTo>
                  <a:cubicBezTo>
                    <a:pt x="1760887" y="668421"/>
                    <a:pt x="1263582" y="0"/>
                    <a:pt x="1263582" y="0"/>
                  </a:cubicBezTo>
                  <a:lnTo>
                    <a:pt x="1263582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291" tIns="32146" rIns="64291" bIns="32146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0" y="2420888"/>
            <a:ext cx="4057650" cy="3456384"/>
            <a:chOff x="395536" y="3284984"/>
            <a:chExt cx="4057650" cy="2736304"/>
          </a:xfrm>
        </p:grpSpPr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3284984"/>
              <a:ext cx="4057650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Ellipse 34"/>
            <p:cNvSpPr/>
            <p:nvPr/>
          </p:nvSpPr>
          <p:spPr>
            <a:xfrm>
              <a:off x="3491880" y="4254092"/>
              <a:ext cx="144016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059832" y="4797152"/>
              <a:ext cx="144016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4211960" y="2780928"/>
            <a:ext cx="4932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Later revision: U~1eV at all Ta </a:t>
            </a:r>
            <a:r>
              <a:rPr lang="en-US" sz="2400" dirty="0" smtClean="0">
                <a:sym typeface="Wingdings" pitchFamily="2" charset="2"/>
              </a:rPr>
              <a:t>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/>
              <a:t>U*=0.18eV at 13’th sites, </a:t>
            </a:r>
            <a:br>
              <a:rPr lang="en-US" sz="2400" dirty="0" smtClean="0"/>
            </a:br>
            <a:r>
              <a:rPr lang="en-US" sz="2400" dirty="0" smtClean="0"/>
              <a:t>t=0.2 is preserved.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Optical gap for transverse polarization </a:t>
            </a:r>
            <a:r>
              <a:rPr lang="en-US" sz="2400" dirty="0" err="1" smtClean="0"/>
              <a:t>Eg</a:t>
            </a:r>
            <a:r>
              <a:rPr lang="en-US" sz="2400" dirty="0" smtClean="0"/>
              <a:t>=0.25 Triplet excitation: 0.08 eV</a:t>
            </a:r>
          </a:p>
          <a:p>
            <a:endParaRPr lang="en-US" sz="2400" dirty="0" smtClean="0"/>
          </a:p>
          <a:p>
            <a:r>
              <a:rPr lang="en-US" sz="2400" dirty="0" smtClean="0"/>
              <a:t>Recall: </a:t>
            </a:r>
            <a:br>
              <a:rPr lang="en-US" sz="2400" dirty="0" smtClean="0"/>
            </a:br>
            <a:r>
              <a:rPr lang="en-US" sz="2400" dirty="0" smtClean="0"/>
              <a:t>no threshold for Mott gap in 1D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Serguei\Desktop\Image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923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48064" y="5517232"/>
            <a:ext cx="3563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Gasparov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et al., (2002).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332656"/>
            <a:ext cx="8978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gaps 0.8-0.9 eV have been inferred from optical (</a:t>
            </a:r>
            <a:r>
              <a:rPr lang="en-US" sz="2400" i="1" dirty="0" smtClean="0"/>
              <a:t>Forro at EPFL</a:t>
            </a:r>
            <a:r>
              <a:rPr lang="en-US" sz="2400" dirty="0" smtClean="0"/>
              <a:t>),</a:t>
            </a:r>
          </a:p>
          <a:p>
            <a:r>
              <a:rPr lang="en-US" sz="2400" dirty="0" smtClean="0"/>
              <a:t>ARPES (Wolf-</a:t>
            </a:r>
            <a:r>
              <a:rPr lang="en-US" sz="2400" dirty="0" err="1" smtClean="0"/>
              <a:t>Perfetti</a:t>
            </a:r>
            <a:r>
              <a:rPr lang="en-US" sz="2400" dirty="0" smtClean="0"/>
              <a:t> in Berlin) experiments, and band calculations</a:t>
            </a:r>
            <a:endParaRPr lang="en-US" sz="2400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755576" y="4869160"/>
            <a:ext cx="174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K. </a:t>
            </a:r>
            <a:r>
              <a:rPr lang="en-US" sz="2000" dirty="0" err="1" smtClean="0"/>
              <a:t>Velebit</a:t>
            </a:r>
            <a:r>
              <a:rPr lang="en-US" sz="2000" dirty="0" smtClean="0"/>
              <a:t> 2012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02376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Resolution of the whole intra-gap spectrum by </a:t>
            </a:r>
            <a:r>
              <a:rPr lang="en-US" sz="2400" dirty="0" err="1" smtClean="0"/>
              <a:t>STM+STS</a:t>
            </a:r>
            <a:r>
              <a:rPr lang="en-US" sz="2400" dirty="0" smtClean="0"/>
              <a:t> (H.W. </a:t>
            </a:r>
            <a:r>
              <a:rPr lang="en-US" sz="2400" dirty="0" err="1" smtClean="0"/>
              <a:t>Yeom</a:t>
            </a:r>
            <a:r>
              <a:rPr lang="en-US" sz="2400" dirty="0" smtClean="0"/>
              <a:t>):</a:t>
            </a:r>
          </a:p>
          <a:p>
            <a:r>
              <a:rPr lang="en-US" sz="2400" dirty="0" smtClean="0"/>
              <a:t>CDW and the Mott gap as 0.20-0.24 eV and 0.32 eV</a:t>
            </a:r>
          </a:p>
          <a:p>
            <a:r>
              <a:rPr lang="en-US" sz="2400" dirty="0" smtClean="0"/>
              <a:t>Empty states are resolved – impossible in </a:t>
            </a:r>
            <a:r>
              <a:rPr lang="en-US" sz="2400" dirty="0" err="1" smtClean="0"/>
              <a:t>PES</a:t>
            </a:r>
            <a:r>
              <a:rPr lang="en-US" sz="2400" dirty="0" smtClean="0"/>
              <a:t>, ARPES.</a:t>
            </a:r>
          </a:p>
          <a:p>
            <a:r>
              <a:rPr lang="en-US" sz="2400" dirty="0" smtClean="0"/>
              <a:t>No momentum resolution </a:t>
            </a:r>
            <a:r>
              <a:rPr lang="en-US" sz="2400" dirty="0" smtClean="0">
                <a:sym typeface="Wingdings" pitchFamily="2" charset="2"/>
              </a:rPr>
              <a:t>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gaps may be indirect, not accessible in optics</a:t>
            </a:r>
            <a:endParaRPr lang="en-US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5732510" y="895360"/>
            <a:ext cx="3015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STS spectra in average 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and taken at different </a:t>
            </a:r>
            <a:br>
              <a:rPr lang="en-US" sz="2400" dirty="0" smtClean="0"/>
            </a:br>
            <a:r>
              <a:rPr lang="en-US" sz="2400" dirty="0" smtClean="0"/>
              <a:t>tip positions of the </a:t>
            </a:r>
            <a:br>
              <a:rPr lang="en-US" sz="2400" dirty="0" smtClean="0"/>
            </a:br>
            <a:r>
              <a:rPr lang="en-US" sz="2400" dirty="0" smtClean="0"/>
              <a:t>regular C-phase lattice</a:t>
            </a:r>
            <a:endParaRPr lang="en-US" sz="2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0140" y="47650"/>
            <a:ext cx="5281940" cy="4821510"/>
            <a:chOff x="-828600" y="47650"/>
            <a:chExt cx="5281940" cy="482151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847817"/>
              <a:ext cx="4273828" cy="3021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28600" y="47650"/>
              <a:ext cx="4968552" cy="208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2738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	</a:t>
            </a:r>
            <a:r>
              <a:rPr lang="en-US" sz="2400" b="1" dirty="0" smtClean="0"/>
              <a:t>1T-TaS2 – </a:t>
            </a:r>
            <a:r>
              <a:rPr lang="en-US" sz="2400" b="1" dirty="0" err="1" smtClean="0"/>
              <a:t>polaronic</a:t>
            </a:r>
            <a:r>
              <a:rPr lang="en-US" sz="2400" b="1" dirty="0" smtClean="0"/>
              <a:t> Wigner crystal view </a:t>
            </a:r>
            <a:r>
              <a:rPr lang="en-US" sz="2400" i="1" dirty="0" smtClean="0"/>
              <a:t>(ours, disputable).</a:t>
            </a:r>
            <a:endParaRPr lang="en-US" sz="2200" i="1" dirty="0" smtClean="0"/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Background</a:t>
            </a:r>
            <a:r>
              <a:rPr lang="en-US" sz="2400" dirty="0" smtClean="0">
                <a:solidFill>
                  <a:srgbClr val="002060"/>
                </a:solidFill>
              </a:rPr>
              <a:t>: narrow-gap (</a:t>
            </a:r>
            <a:r>
              <a:rPr lang="en-US" sz="2400" b="1" dirty="0" err="1" smtClean="0">
                <a:solidFill>
                  <a:srgbClr val="002060"/>
                </a:solidFill>
              </a:rPr>
              <a:t>E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g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=</a:t>
            </a:r>
            <a:r>
              <a:rPr lang="el-GR" sz="2400" b="1" dirty="0" smtClean="0">
                <a:solidFill>
                  <a:srgbClr val="002060"/>
                </a:solidFill>
              </a:rPr>
              <a:t>Δ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e</a:t>
            </a:r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r>
              <a:rPr lang="el-GR" sz="2400" b="1" dirty="0" smtClean="0">
                <a:solidFill>
                  <a:srgbClr val="002060"/>
                </a:solidFill>
              </a:rPr>
              <a:t>Δ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h</a:t>
            </a:r>
            <a:r>
              <a:rPr lang="en-US" sz="2400" b="1" dirty="0" smtClean="0">
                <a:solidFill>
                  <a:srgbClr val="002060"/>
                </a:solidFill>
              </a:rPr>
              <a:t>≈0.6-0.8 eV</a:t>
            </a:r>
            <a:r>
              <a:rPr lang="en-US" sz="2400" dirty="0" smtClean="0">
                <a:solidFill>
                  <a:srgbClr val="002060"/>
                </a:solidFill>
              </a:rPr>
              <a:t>) insulator formed from parent metal (with </a:t>
            </a:r>
            <a:r>
              <a:rPr lang="en-US" sz="2400" b="1" dirty="0" smtClean="0">
                <a:solidFill>
                  <a:srgbClr val="002060"/>
                </a:solidFill>
              </a:rPr>
              <a:t>1e per Ta </a:t>
            </a:r>
            <a:r>
              <a:rPr lang="en-US" sz="2400" dirty="0" smtClean="0">
                <a:solidFill>
                  <a:srgbClr val="002060"/>
                </a:solidFill>
              </a:rPr>
              <a:t>site) by a high-T (&gt;500K) CDW.</a:t>
            </a:r>
          </a:p>
          <a:p>
            <a:endParaRPr lang="en-US" sz="8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Incomplete nesting leaves each 13-th electron </a:t>
            </a:r>
            <a:r>
              <a:rPr lang="en-US" sz="2400" dirty="0" err="1" smtClean="0">
                <a:solidFill>
                  <a:srgbClr val="002060"/>
                </a:solidFill>
              </a:rPr>
              <a:t>ungaped</a:t>
            </a:r>
            <a:r>
              <a:rPr lang="en-US" sz="2400" dirty="0" smtClean="0">
                <a:solidFill>
                  <a:srgbClr val="002060"/>
                </a:solidFill>
              </a:rPr>
              <a:t> which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in a </a:t>
            </a:r>
            <a:r>
              <a:rPr lang="en-US" sz="2400" dirty="0" smtClean="0">
                <a:solidFill>
                  <a:srgbClr val="C00000"/>
                </a:solidFill>
              </a:rPr>
              <a:t>typical </a:t>
            </a:r>
            <a:r>
              <a:rPr lang="en-US" sz="2400" dirty="0" err="1" smtClean="0">
                <a:solidFill>
                  <a:srgbClr val="C00000"/>
                </a:solidFill>
              </a:rPr>
              <a:t>CDWs</a:t>
            </a:r>
            <a:r>
              <a:rPr lang="en-US" sz="2400" dirty="0" smtClean="0">
                <a:solidFill>
                  <a:srgbClr val="C00000"/>
                </a:solidFill>
              </a:rPr>
              <a:t> would give rise to a pocket </a:t>
            </a:r>
            <a:r>
              <a:rPr lang="en-US" sz="2400" dirty="0" smtClean="0">
                <a:solidFill>
                  <a:srgbClr val="002060"/>
                </a:solidFill>
              </a:rPr>
              <a:t>of carriers.</a:t>
            </a:r>
          </a:p>
          <a:p>
            <a:endParaRPr lang="en-US" sz="8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Here, each excess carrier is self-trapped by inwards displacements of the surrounding atomic hexagon (forming the “David star” unit) 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which gives rise to the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intragap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local level accommodating this electron.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23528" y="3573016"/>
            <a:ext cx="2736304" cy="2592288"/>
            <a:chOff x="1403648" y="620688"/>
            <a:chExt cx="1514475" cy="16383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620688"/>
              <a:ext cx="1514475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Connecteur droit avec flèche 4"/>
            <p:cNvCxnSpPr/>
            <p:nvPr/>
          </p:nvCxnSpPr>
          <p:spPr>
            <a:xfrm>
              <a:off x="1763688" y="1340768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avec flèche 5"/>
            <p:cNvCxnSpPr/>
            <p:nvPr/>
          </p:nvCxnSpPr>
          <p:spPr>
            <a:xfrm>
              <a:off x="1907704" y="1052736"/>
              <a:ext cx="7200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H="1">
              <a:off x="2195736" y="1052736"/>
              <a:ext cx="144016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H="1">
              <a:off x="2267744" y="1340768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V="1">
              <a:off x="1907704" y="1556792"/>
              <a:ext cx="144016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 flipV="1">
              <a:off x="2195736" y="1556792"/>
              <a:ext cx="72008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/>
          <p:cNvSpPr txBox="1"/>
          <p:nvPr/>
        </p:nvSpPr>
        <p:spPr>
          <a:xfrm>
            <a:off x="3275856" y="3645024"/>
            <a:ext cx="5868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These charged heavy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polarons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inevitably arrange into the </a:t>
            </a:r>
            <a:r>
              <a:rPr lang="en-US" sz="2400" dirty="0" smtClean="0">
                <a:solidFill>
                  <a:srgbClr val="C00000"/>
                </a:solidFill>
              </a:rPr>
              <a:t>Wigner crystal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which is always a hexagonal super-lattice –</a:t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by Nature chance upon the underlying hexagonal lattice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This ideal locked form is the C phase.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Exciting the self-trapped electron from the </a:t>
            </a:r>
            <a:r>
              <a:rPr lang="en-US" sz="2400" dirty="0" err="1" smtClean="0">
                <a:solidFill>
                  <a:srgbClr val="1F497D">
                    <a:lumMod val="50000"/>
                  </a:srgbClr>
                </a:solidFill>
              </a:rPr>
              <a:t>intragap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 level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deprives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 the deformations from reasons of existence,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the David star </a:t>
            </a:r>
            <a:r>
              <a:rPr lang="en-US" sz="2400" dirty="0" smtClean="0">
                <a:solidFill>
                  <a:srgbClr val="C00000"/>
                </a:solidFill>
              </a:rPr>
              <a:t>levels out 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in favor of a </a:t>
            </a:r>
            <a:r>
              <a:rPr lang="en-US" sz="2400" dirty="0" smtClean="0">
                <a:solidFill>
                  <a:srgbClr val="C00000"/>
                </a:solidFill>
              </a:rPr>
              <a:t>void in the WC 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while the electron is sent to a higher delocalized band or recombines with a band hole.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/>
          <p:nvPr/>
        </p:nvSpPr>
        <p:spPr>
          <a:xfrm>
            <a:off x="6300192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e 15"/>
          <p:cNvGrpSpPr/>
          <p:nvPr/>
        </p:nvGrpSpPr>
        <p:grpSpPr>
          <a:xfrm>
            <a:off x="251520" y="1628800"/>
            <a:ext cx="2232248" cy="2448272"/>
            <a:chOff x="251520" y="1628800"/>
            <a:chExt cx="2232248" cy="2448272"/>
          </a:xfrm>
        </p:grpSpPr>
        <p:grpSp>
          <p:nvGrpSpPr>
            <p:cNvPr id="15" name="Groupe 14"/>
            <p:cNvGrpSpPr/>
            <p:nvPr/>
          </p:nvGrpSpPr>
          <p:grpSpPr>
            <a:xfrm>
              <a:off x="251520" y="1988840"/>
              <a:ext cx="2232248" cy="2088232"/>
              <a:chOff x="251520" y="1988840"/>
              <a:chExt cx="2232248" cy="2088232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1988840"/>
                <a:ext cx="2232248" cy="2088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" name="Connecteur droit avec flèche 3"/>
              <p:cNvCxnSpPr/>
              <p:nvPr/>
            </p:nvCxnSpPr>
            <p:spPr>
              <a:xfrm>
                <a:off x="782198" y="2906678"/>
                <a:ext cx="21227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cteur droit avec flèche 4"/>
              <p:cNvCxnSpPr/>
              <p:nvPr/>
            </p:nvCxnSpPr>
            <p:spPr>
              <a:xfrm>
                <a:off x="994469" y="2539543"/>
                <a:ext cx="106136" cy="1835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avec flèche 5"/>
              <p:cNvCxnSpPr/>
              <p:nvPr/>
            </p:nvCxnSpPr>
            <p:spPr>
              <a:xfrm flipH="1">
                <a:off x="1419012" y="2539543"/>
                <a:ext cx="212271" cy="1835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avec flèche 6"/>
              <p:cNvCxnSpPr/>
              <p:nvPr/>
            </p:nvCxnSpPr>
            <p:spPr>
              <a:xfrm flipH="1">
                <a:off x="1525147" y="2906678"/>
                <a:ext cx="21227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avec flèche 7"/>
              <p:cNvCxnSpPr/>
              <p:nvPr/>
            </p:nvCxnSpPr>
            <p:spPr>
              <a:xfrm flipV="1">
                <a:off x="994469" y="3182029"/>
                <a:ext cx="212271" cy="1835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/>
              <p:cNvCxnSpPr/>
              <p:nvPr/>
            </p:nvCxnSpPr>
            <p:spPr>
              <a:xfrm flipH="1" flipV="1">
                <a:off x="1419012" y="3182029"/>
                <a:ext cx="106136" cy="917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Virage 11"/>
            <p:cNvSpPr/>
            <p:nvPr/>
          </p:nvSpPr>
          <p:spPr>
            <a:xfrm>
              <a:off x="1259632" y="1628800"/>
              <a:ext cx="432048" cy="1296144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763688" y="1628800"/>
              <a:ext cx="216024" cy="2160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0" y="4073004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Adding an electron to the </a:t>
            </a:r>
            <a:r>
              <a:rPr lang="en-US" sz="2400" dirty="0" err="1" smtClean="0">
                <a:solidFill>
                  <a:srgbClr val="F79646">
                    <a:lumMod val="50000"/>
                  </a:srgbClr>
                </a:solidFill>
              </a:rPr>
              <a:t>UHB</a:t>
            </a: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 may lead to a stable </a:t>
            </a:r>
            <a:r>
              <a:rPr lang="en-US" sz="2400" dirty="0" err="1" smtClean="0">
                <a:solidFill>
                  <a:srgbClr val="F79646">
                    <a:lumMod val="50000"/>
                  </a:srgbClr>
                </a:solidFill>
              </a:rPr>
              <a:t>bipolaron</a:t>
            </a: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, </a:t>
            </a:r>
            <a:b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but the energy cost most probably </a:t>
            </a:r>
            <a:r>
              <a:rPr lang="en-US" sz="2400" dirty="0" smtClean="0">
                <a:solidFill>
                  <a:srgbClr val="C00000"/>
                </a:solidFill>
              </a:rPr>
              <a:t>will not allow for its stability</a:t>
            </a: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. </a:t>
            </a:r>
            <a:b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Mitosis into two polarons will proceed thus creating an interstitial in the WC – both voids and interstitials have been seen by STM.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123728" y="1556792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275856" y="2780928"/>
            <a:ext cx="244827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652120" y="2564904"/>
            <a:ext cx="576064" cy="288032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44624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Photo-doping and ordering of voids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5486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Addition of h+ to the C structure </a:t>
            </a:r>
            <a:r>
              <a:rPr lang="en-US" sz="2400" dirty="0" smtClean="0">
                <a:solidFill>
                  <a:srgbClr val="C00000"/>
                </a:solidFill>
              </a:rPr>
              <a:t>annihilates a polaron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creating a defect –the void. At a sufficient concentration, voids aggregate into walls leaving perfect micro-crystals in-between.</a:t>
            </a:r>
            <a:endParaRPr lang="en-US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640960" cy="409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827584" y="4437112"/>
            <a:ext cx="144016" cy="1440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27584" y="3861048"/>
            <a:ext cx="144016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3356992"/>
            <a:ext cx="89644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800" dirty="0" smtClean="0">
              <a:solidFill>
                <a:srgbClr val="F79646">
                  <a:lumMod val="50000"/>
                </a:srgbClr>
              </a:solidFill>
            </a:endParaRPr>
          </a:p>
          <a:p>
            <a:pPr lvl="0"/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Such a self-tuned Wigner-Mott state stays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always, even under doping,  in half-filled Mott insulator regime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: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number of sites is regulated to adjust to the number of electrons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. </a:t>
            </a:r>
          </a:p>
          <a:p>
            <a:pPr lvl="0"/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(common notion in </a:t>
            </a:r>
            <a:r>
              <a:rPr lang="en-US" sz="2400" dirty="0" err="1" smtClean="0">
                <a:solidFill>
                  <a:srgbClr val="1F497D">
                    <a:lumMod val="50000"/>
                  </a:srgbClr>
                </a:solidFill>
              </a:rPr>
              <a:t>CDWs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 where #periods=2#electrons).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There cannot be such a thing here as the </a:t>
            </a:r>
            <a:r>
              <a:rPr lang="en-US" sz="2400" dirty="0" err="1" smtClean="0">
                <a:solidFill>
                  <a:srgbClr val="1F497D">
                    <a:lumMod val="50000"/>
                  </a:srgbClr>
                </a:solidFill>
              </a:rPr>
              <a:t>dopped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 MI;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this is a WC with (expelled) defects.</a:t>
            </a:r>
            <a:endParaRPr lang="en-US" sz="20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0"/>
            <a:ext cx="1722849" cy="144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230115" y="0"/>
            <a:ext cx="4790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Phase separation: voids are expelled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in-between dense clusters  yielding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the near-commensurate NC phase.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491880" y="1499300"/>
            <a:ext cx="54253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If not expelled, then the WC melting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gives rise to the IC phase seen at higher T.</a:t>
            </a:r>
          </a:p>
          <a:p>
            <a:pPr lvl="0"/>
            <a:endParaRPr lang="en-US" sz="2400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/>
            <a:r>
              <a:rPr lang="en-US" sz="2400" dirty="0" smtClean="0">
                <a:solidFill>
                  <a:srgbClr val="C00000"/>
                </a:solidFill>
              </a:rPr>
              <a:t>That depends on the curvature sign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/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of the free energy d</a:t>
            </a:r>
            <a:r>
              <a:rPr lang="en-US" sz="2400" baseline="30000" dirty="0" smtClean="0">
                <a:solidFill>
                  <a:srgbClr val="1F497D">
                    <a:lumMod val="50000"/>
                  </a:srgbClr>
                </a:solidFill>
              </a:rPr>
              <a:t>2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F/dn</a:t>
            </a:r>
            <a:r>
              <a:rPr lang="en-US" sz="2400" baseline="30000" dirty="0" smtClean="0">
                <a:solidFill>
                  <a:srgbClr val="1F497D">
                    <a:lumMod val="50000"/>
                  </a:srgbClr>
                </a:solidFill>
              </a:rPr>
              <a:t>2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=d</a:t>
            </a:r>
            <a:r>
              <a:rPr lang="el-GR" sz="2400" dirty="0" smtClean="0">
                <a:solidFill>
                  <a:srgbClr val="1F497D">
                    <a:lumMod val="50000"/>
                  </a:srgbClr>
                </a:solidFill>
                <a:latin typeface="Times New Roman"/>
                <a:cs typeface="Times New Roman"/>
              </a:rPr>
              <a:t>μ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/</a:t>
            </a:r>
            <a:r>
              <a:rPr lang="en-US" sz="2400" dirty="0" err="1" smtClean="0">
                <a:solidFill>
                  <a:srgbClr val="1F497D">
                    <a:lumMod val="50000"/>
                  </a:srgbClr>
                </a:solidFill>
              </a:rPr>
              <a:t>dn</a:t>
            </a:r>
            <a:endParaRPr lang="en-US" sz="2400" baseline="30000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956" y="1572464"/>
            <a:ext cx="1874780" cy="1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7596336" y="116632"/>
          <a:ext cx="1296144" cy="923163"/>
        </p:xfrm>
        <a:graphic>
          <a:graphicData uri="http://schemas.openxmlformats.org/presentationml/2006/ole">
            <p:oleObj spid="_x0000_s31746" name="Équation" r:id="rId5" imgW="469800" imgH="393480" progId="Equation.3">
              <p:embed/>
            </p:oleObj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267745" y="1700809"/>
          <a:ext cx="1080120" cy="769302"/>
        </p:xfrm>
        <a:graphic>
          <a:graphicData uri="http://schemas.openxmlformats.org/presentationml/2006/ole">
            <p:oleObj spid="_x0000_s31747" name="Équation" r:id="rId6" imgW="46980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116632"/>
            <a:ext cx="8352928" cy="1052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altLang="ko-KR" sz="2400" b="1" dirty="0" err="1" smtClean="0">
                <a:ea typeface="굴림" pitchFamily="34" charset="-127"/>
              </a:rPr>
              <a:t>Serguei</a:t>
            </a:r>
            <a:r>
              <a:rPr lang="en-US" altLang="ko-KR" sz="2400" b="1" dirty="0" smtClean="0">
                <a:ea typeface="굴림" pitchFamily="34" charset="-127"/>
              </a:rPr>
              <a:t> Brazovskii</a:t>
            </a:r>
            <a:endParaRPr lang="en-US" altLang="ko-KR" sz="2400" b="1" dirty="0">
              <a:ea typeface="굴림" pitchFamily="34" charset="-127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fr-FR" altLang="ko-KR" sz="2400" dirty="0" smtClean="0">
                <a:ea typeface="굴림" pitchFamily="34" charset="-127"/>
              </a:rPr>
              <a:t>LPTMS, CNRS &amp; U</a:t>
            </a:r>
            <a:r>
              <a:rPr lang="ru-RU" altLang="ko-KR" sz="2400" dirty="0" smtClean="0">
                <a:ea typeface="굴림" pitchFamily="34" charset="-127"/>
              </a:rPr>
              <a:t>.</a:t>
            </a:r>
            <a:r>
              <a:rPr lang="fr-FR" altLang="ko-KR" sz="2400" dirty="0" smtClean="0">
                <a:ea typeface="굴림" pitchFamily="34" charset="-127"/>
              </a:rPr>
              <a:t> </a:t>
            </a:r>
            <a:r>
              <a:rPr lang="fr-FR" altLang="ko-KR" sz="2400" dirty="0">
                <a:ea typeface="굴림" pitchFamily="34" charset="-127"/>
              </a:rPr>
              <a:t>Paris-Sud, Orsay, </a:t>
            </a:r>
            <a:r>
              <a:rPr lang="fr-FR" altLang="ko-KR" sz="2400" dirty="0" smtClean="0">
                <a:ea typeface="굴림" pitchFamily="34" charset="-127"/>
              </a:rPr>
              <a:t>France</a:t>
            </a:r>
          </a:p>
          <a:p>
            <a:pPr marL="342900" indent="-342900" algn="ctr">
              <a:spcBef>
                <a:spcPct val="20000"/>
              </a:spcBef>
            </a:pPr>
            <a:endParaRPr lang="fr-FR" altLang="ko-KR" sz="800" i="1" dirty="0" smtClean="0">
              <a:ea typeface="굴림" pitchFamily="34" charset="-127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1700808"/>
            <a:ext cx="81369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Planning: intertwined topics.</a:t>
            </a:r>
          </a:p>
          <a:p>
            <a:pPr algn="ctr"/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Most studied quasi-2D systems with </a:t>
            </a:r>
            <a:r>
              <a:rPr lang="en-US" sz="2400" dirty="0" err="1" smtClean="0"/>
              <a:t>CDWs</a:t>
            </a:r>
            <a:r>
              <a:rPr lang="en-US" sz="2400" dirty="0" smtClean="0"/>
              <a:t>: </a:t>
            </a:r>
          </a:p>
          <a:p>
            <a:pPr marL="457200" indent="-457200"/>
            <a:r>
              <a:rPr lang="en-US" sz="2400" dirty="0" smtClean="0"/>
              <a:t>       layered MX2 compounds, the richest case of 1T-TaS2.  </a:t>
            </a:r>
          </a:p>
          <a:p>
            <a:endParaRPr lang="en-US" sz="800" dirty="0" smtClean="0"/>
          </a:p>
          <a:p>
            <a:r>
              <a:rPr lang="en-US" sz="2400" dirty="0" smtClean="0"/>
              <a:t>2. Switching of cooperative electronic states by optical and</a:t>
            </a:r>
          </a:p>
          <a:p>
            <a:r>
              <a:rPr lang="en-US" sz="2400" dirty="0" smtClean="0"/>
              <a:t>     voltage pulses. Hidden phases.</a:t>
            </a:r>
          </a:p>
          <a:p>
            <a:endParaRPr lang="en-US" sz="800" dirty="0" smtClean="0"/>
          </a:p>
          <a:p>
            <a:r>
              <a:rPr lang="en-US" sz="2400" dirty="0" smtClean="0"/>
              <a:t>3. Attempts on a phenomenological theory.</a:t>
            </a:r>
          </a:p>
          <a:p>
            <a:endParaRPr lang="en-US" sz="800" dirty="0" smtClean="0"/>
          </a:p>
          <a:p>
            <a:r>
              <a:rPr lang="en-US" sz="2400" dirty="0" smtClean="0"/>
              <a:t>4. Induced networks of domain walls viewed by the STM. </a:t>
            </a:r>
            <a:br>
              <a:rPr lang="en-US" sz="2400" dirty="0" smtClean="0"/>
            </a:br>
            <a:r>
              <a:rPr lang="en-US" sz="2400" dirty="0" smtClean="0"/>
              <a:t>     Relevant examples of visualizing the solitons.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2880320" cy="289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332656"/>
            <a:ext cx="9279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Generation of domain walls’ network by application of the STM pulse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36712"/>
            <a:ext cx="416357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148064" y="4077072"/>
            <a:ext cx="259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D. </a:t>
            </a:r>
            <a:r>
              <a:rPr lang="en-US" sz="2400" dirty="0" err="1" smtClean="0"/>
              <a:t>Mihailovic</a:t>
            </a:r>
            <a:r>
              <a:rPr lang="en-US" sz="2400" dirty="0" smtClean="0"/>
              <a:t> group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3789040"/>
            <a:ext cx="2312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H.W. </a:t>
            </a:r>
            <a:r>
              <a:rPr lang="en-US" sz="2400" dirty="0" err="1" smtClean="0"/>
              <a:t>Yeom</a:t>
            </a:r>
            <a:r>
              <a:rPr lang="en-US" sz="2400" dirty="0" smtClean="0"/>
              <a:t> group</a:t>
            </a:r>
            <a:endParaRPr lang="en-US" sz="2400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869160"/>
            <a:ext cx="3816424" cy="18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427984" y="5301208"/>
            <a:ext cx="3325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China, Y. Zhao, @</a:t>
            </a:r>
            <a:r>
              <a:rPr lang="en-US" sz="2400" dirty="0" err="1" smtClean="0"/>
              <a:t>Fudan</a:t>
            </a:r>
            <a:r>
              <a:rPr lang="en-US" sz="2400" dirty="0" smtClean="0"/>
              <a:t>+ 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624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755576" y="6413266"/>
            <a:ext cx="460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Taken from a presentation by D. </a:t>
            </a:r>
            <a:r>
              <a:rPr lang="en-US" sz="2000" i="1" dirty="0" err="1" smtClean="0"/>
              <a:t>Mihailovic</a:t>
            </a:r>
            <a:endParaRPr lang="en-US" sz="20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4725144"/>
            <a:ext cx="2221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Write: single pulse.</a:t>
            </a:r>
          </a:p>
          <a:p>
            <a:r>
              <a:rPr lang="en-US" sz="2000" b="1" dirty="0" smtClean="0"/>
              <a:t>Erase: 10</a:t>
            </a:r>
            <a:r>
              <a:rPr lang="en-US" sz="2000" b="1" baseline="30000" dirty="0" smtClean="0"/>
              <a:t>4</a:t>
            </a:r>
            <a:r>
              <a:rPr lang="en-US" sz="2000" b="1" dirty="0" smtClean="0"/>
              <a:t> pulses</a:t>
            </a:r>
            <a:endParaRPr lang="en-US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391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699792" y="6457890"/>
            <a:ext cx="460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Taken from a presentation by D. </a:t>
            </a:r>
            <a:r>
              <a:rPr lang="en-US" sz="2000" i="1" dirty="0" err="1" smtClean="0"/>
              <a:t>Mihailovic</a:t>
            </a:r>
            <a:endParaRPr lang="en-US" sz="20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-2738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Three-pulses experiment:</a:t>
            </a:r>
          </a:p>
          <a:p>
            <a:r>
              <a:rPr lang="en-US" sz="2400" dirty="0" smtClean="0"/>
              <a:t>excitation of the amplitude mode AM, destruction, probe.</a:t>
            </a:r>
          </a:p>
          <a:p>
            <a:r>
              <a:rPr lang="en-US" sz="2400" dirty="0" smtClean="0"/>
              <a:t>(</a:t>
            </a:r>
            <a:r>
              <a:rPr lang="en-US" sz="2400" i="1" dirty="0" smtClean="0"/>
              <a:t>recall coherent phase control by S. </a:t>
            </a:r>
            <a:r>
              <a:rPr lang="en-US" sz="2400" i="1" dirty="0" err="1" smtClean="0"/>
              <a:t>Koshihara</a:t>
            </a:r>
            <a:r>
              <a:rPr lang="en-US" sz="2400" dirty="0" smtClean="0"/>
              <a:t>)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40482"/>
            <a:ext cx="44481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700808"/>
            <a:ext cx="44279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51520" y="5622339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AM frequency changes smoothly from 2.29 to 2.26 THz</a:t>
            </a:r>
          </a:p>
          <a:p>
            <a:r>
              <a:rPr lang="en-US" sz="2400" dirty="0" smtClean="0"/>
              <a:t>within ≲ 500 </a:t>
            </a:r>
            <a:r>
              <a:rPr lang="en-US" sz="2400" dirty="0" err="1" smtClean="0"/>
              <a:t>fs</a:t>
            </a:r>
            <a:r>
              <a:rPr lang="en-US" sz="2400" dirty="0" smtClean="0"/>
              <a:t>, which is close to one AM period ( 440 </a:t>
            </a:r>
            <a:r>
              <a:rPr lang="en-US" sz="2400" dirty="0" err="1" smtClean="0"/>
              <a:t>fs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rcRect b="11920"/>
          <a:stretch>
            <a:fillRect/>
          </a:stretch>
        </p:blipFill>
        <p:spPr>
          <a:xfrm>
            <a:off x="250067" y="673734"/>
            <a:ext cx="7654122" cy="5056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2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161744" y="5960423"/>
            <a:ext cx="5438468" cy="756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45" name="Shape 2645"/>
          <p:cNvSpPr/>
          <p:nvPr/>
        </p:nvSpPr>
        <p:spPr>
          <a:xfrm rot="1071180">
            <a:off x="196560" y="2003765"/>
            <a:ext cx="1009710" cy="330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8" extrusionOk="0">
                <a:moveTo>
                  <a:pt x="0" y="2491"/>
                </a:moveTo>
                <a:cubicBezTo>
                  <a:pt x="0" y="2491"/>
                  <a:pt x="2389" y="3945"/>
                  <a:pt x="2684" y="4809"/>
                </a:cubicBezTo>
                <a:cubicBezTo>
                  <a:pt x="3076" y="5955"/>
                  <a:pt x="2227" y="11671"/>
                  <a:pt x="2684" y="12153"/>
                </a:cubicBezTo>
                <a:cubicBezTo>
                  <a:pt x="3468" y="12978"/>
                  <a:pt x="7090" y="-406"/>
                  <a:pt x="7838" y="268"/>
                </a:cubicBezTo>
                <a:cubicBezTo>
                  <a:pt x="8616" y="969"/>
                  <a:pt x="4390" y="18469"/>
                  <a:pt x="5782" y="19371"/>
                </a:cubicBezTo>
                <a:cubicBezTo>
                  <a:pt x="7123" y="20239"/>
                  <a:pt x="11528" y="-1042"/>
                  <a:pt x="12824" y="40"/>
                </a:cubicBezTo>
                <a:cubicBezTo>
                  <a:pt x="13822" y="874"/>
                  <a:pt x="10151" y="18890"/>
                  <a:pt x="11243" y="19627"/>
                </a:cubicBezTo>
                <a:cubicBezTo>
                  <a:pt x="12188" y="20266"/>
                  <a:pt x="14352" y="9215"/>
                  <a:pt x="15256" y="8923"/>
                </a:cubicBezTo>
                <a:cubicBezTo>
                  <a:pt x="15720" y="8773"/>
                  <a:pt x="14907" y="15585"/>
                  <a:pt x="15389" y="16911"/>
                </a:cubicBezTo>
                <a:cubicBezTo>
                  <a:pt x="15706" y="17786"/>
                  <a:pt x="21600" y="20558"/>
                  <a:pt x="21600" y="20558"/>
                </a:cubicBezTo>
              </a:path>
            </a:pathLst>
          </a:custGeom>
          <a:ln w="76200">
            <a:solidFill>
              <a:srgbClr val="FF4013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algn="ctr" defTabSz="410751">
              <a:defRPr sz="1800">
                <a:latin typeface="+mn-lt"/>
                <a:ea typeface="+mn-ea"/>
                <a:cs typeface="+mn-cs"/>
                <a:sym typeface="Gill Sans"/>
              </a:defRPr>
            </a:pPr>
            <a:endParaRPr dirty="0">
              <a:latin typeface="Calibri Light" charset="0"/>
            </a:endParaRPr>
          </a:p>
        </p:txBody>
      </p:sp>
      <p:sp>
        <p:nvSpPr>
          <p:cNvPr id="2646" name="Shape 2646"/>
          <p:cNvSpPr/>
          <p:nvPr/>
        </p:nvSpPr>
        <p:spPr>
          <a:xfrm>
            <a:off x="5190527" y="3229040"/>
            <a:ext cx="518349" cy="306989"/>
          </a:xfrm>
          <a:prstGeom prst="rightArrow">
            <a:avLst>
              <a:gd name="adj1" fmla="val 32000"/>
              <a:gd name="adj2" fmla="val 89172"/>
            </a:avLst>
          </a:prstGeom>
          <a:solidFill>
            <a:srgbClr val="FF4013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dirty="0">
              <a:latin typeface="Calibri Light" charset="0"/>
            </a:endParaRPr>
          </a:p>
        </p:txBody>
      </p:sp>
      <p:sp>
        <p:nvSpPr>
          <p:cNvPr id="2647" name="Shape 2647"/>
          <p:cNvSpPr/>
          <p:nvPr/>
        </p:nvSpPr>
        <p:spPr>
          <a:xfrm>
            <a:off x="327361" y="2288291"/>
            <a:ext cx="516356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t>50 fs</a:t>
            </a:r>
          </a:p>
        </p:txBody>
      </p:sp>
    </p:spTree>
    <p:extLst>
      <p:ext uri="{BB962C8B-B14F-4D97-AF65-F5344CB8AC3E}">
        <p14:creationId xmlns:p14="http://schemas.microsoft.com/office/powerpoint/2010/main" xmlns="" val="1318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Domains’ network after  optical  and STM switching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000" dirty="0" smtClean="0"/>
              <a:t>D. </a:t>
            </a:r>
            <a:r>
              <a:rPr lang="en-US" sz="2000" dirty="0" err="1" smtClean="0"/>
              <a:t>Mihailovic</a:t>
            </a:r>
            <a:r>
              <a:rPr lang="en-US" sz="2000" dirty="0" smtClean="0"/>
              <a:t> group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3096" t="14300" r="12373" b="2819"/>
          <a:stretch/>
        </p:blipFill>
        <p:spPr>
          <a:xfrm>
            <a:off x="5091890" y="1020913"/>
            <a:ext cx="2007243" cy="223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3096" t="13087" r="12373" b="2219"/>
          <a:stretch/>
        </p:blipFill>
        <p:spPr>
          <a:xfrm>
            <a:off x="179512" y="1124744"/>
            <a:ext cx="2007243" cy="2281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/>
          <a:srcRect l="17057" t="17633" r="14896" b="12402"/>
          <a:stretch/>
        </p:blipFill>
        <p:spPr>
          <a:xfrm>
            <a:off x="2241399" y="1124744"/>
            <a:ext cx="1948101" cy="2002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3356992"/>
            <a:ext cx="2880320" cy="372696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000" dirty="0"/>
              <a:t>Optically switched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/>
          <a:srcRect l="13684" t="13445" r="12262" b="12635"/>
          <a:stretch/>
        </p:blipFill>
        <p:spPr>
          <a:xfrm>
            <a:off x="7186113" y="1020912"/>
            <a:ext cx="1994399" cy="1990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284984"/>
            <a:ext cx="3096344" cy="372696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000" dirty="0" smtClean="0"/>
              <a:t>Switched </a:t>
            </a:r>
            <a:r>
              <a:rPr lang="en-US" sz="2000" dirty="0"/>
              <a:t>by STM tip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47664" y="2708920"/>
            <a:ext cx="2700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5656" y="2708920"/>
            <a:ext cx="370288" cy="2034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900" b="1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5 nm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694133" y="2886680"/>
            <a:ext cx="245814" cy="39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79379" y="2613661"/>
            <a:ext cx="370288" cy="2034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900" b="1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5 nm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7784" y="1196752"/>
            <a:ext cx="506544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dirty="0" err="1"/>
              <a:t>FFT</a:t>
            </a:r>
            <a:r>
              <a:rPr lang="en-US" dirty="0"/>
              <a:t>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79512" y="393305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Networks of walls appear both optical pumping and the local pulse </a:t>
            </a:r>
            <a:br>
              <a:rPr lang="en-US" sz="2400" dirty="0" smtClean="0"/>
            </a:br>
            <a:r>
              <a:rPr lang="en-US" sz="2400" dirty="0" smtClean="0"/>
              <a:t>from the STM tip - both measured by the same STM.</a:t>
            </a:r>
          </a:p>
          <a:p>
            <a:r>
              <a:rPr lang="en-US" sz="2400" dirty="0" smtClean="0"/>
              <a:t>Walls are lines of missed David stars – hence, and proved,  insulating.</a:t>
            </a:r>
          </a:p>
          <a:p>
            <a:r>
              <a:rPr lang="en-US" sz="2400" dirty="0" smtClean="0"/>
              <a:t>Their number determines the concentration of defects </a:t>
            </a:r>
          </a:p>
          <a:p>
            <a:r>
              <a:rPr lang="en-US" sz="2400" dirty="0" smtClean="0"/>
              <a:t>– aggregated voids – working as dopants for domains. </a:t>
            </a:r>
            <a:br>
              <a:rPr lang="en-US" sz="2400" dirty="0" smtClean="0"/>
            </a:br>
            <a:r>
              <a:rPr lang="en-US" sz="2400" dirty="0" smtClean="0"/>
              <a:t>Their concentration yields the electron-hole imbalance.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2004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92696"/>
            <a:ext cx="91085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Phenomenology starts as a guess for the free energy as a </a:t>
            </a:r>
            <a:br>
              <a:rPr lang="en-US" sz="2400" dirty="0" smtClean="0"/>
            </a:br>
            <a:r>
              <a:rPr lang="en-US" sz="2400" dirty="0" smtClean="0"/>
              <a:t>function of defects concentration </a:t>
            </a:r>
            <a:r>
              <a:rPr lang="en-US" sz="2400" b="1" dirty="0" err="1" smtClean="0"/>
              <a:t>F</a:t>
            </a:r>
            <a:r>
              <a:rPr lang="en-US" sz="2400" b="1" baseline="-25000" dirty="0" err="1" smtClean="0"/>
              <a:t>d</a:t>
            </a:r>
            <a:r>
              <a:rPr lang="en-US" sz="2400" dirty="0" smtClean="0"/>
              <a:t>(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d</a:t>
            </a:r>
            <a:r>
              <a:rPr lang="en-US" sz="2400" dirty="0" smtClean="0"/>
              <a:t>).</a:t>
            </a:r>
          </a:p>
          <a:p>
            <a:endParaRPr lang="en-US" sz="800" dirty="0" smtClean="0"/>
          </a:p>
          <a:p>
            <a:r>
              <a:rPr lang="en-US" sz="2400" dirty="0" smtClean="0"/>
              <a:t>That could be </a:t>
            </a:r>
            <a:r>
              <a:rPr lang="en-US" sz="2400" dirty="0" smtClean="0">
                <a:solidFill>
                  <a:srgbClr val="C00000"/>
                </a:solidFill>
              </a:rPr>
              <a:t>any double-well curve </a:t>
            </a:r>
            <a:r>
              <a:rPr lang="en-US" sz="2400" dirty="0" smtClean="0"/>
              <a:t>for the energy to give rise </a:t>
            </a:r>
            <a:br>
              <a:rPr lang="en-US" sz="2400" dirty="0" smtClean="0"/>
            </a:br>
            <a:r>
              <a:rPr lang="en-US" sz="2400" dirty="0" smtClean="0"/>
              <a:t>to a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C-IC transition – the experimental fact.</a:t>
            </a:r>
          </a:p>
          <a:p>
            <a:endParaRPr lang="en-US" sz="800" dirty="0" smtClean="0"/>
          </a:p>
          <a:p>
            <a:r>
              <a:rPr lang="en-US" sz="2400" dirty="0" smtClean="0"/>
              <a:t>We narrow the choice applying the  qualitative theory for incommensurable </a:t>
            </a:r>
            <a:r>
              <a:rPr lang="en-US" sz="2400" dirty="0" err="1" smtClean="0"/>
              <a:t>superlattices</a:t>
            </a:r>
            <a:r>
              <a:rPr lang="en-US" sz="2400" dirty="0" smtClean="0"/>
              <a:t> by </a:t>
            </a:r>
            <a:r>
              <a:rPr lang="en-US" sz="2400" dirty="0" err="1" smtClean="0"/>
              <a:t>Bak</a:t>
            </a:r>
            <a:r>
              <a:rPr lang="en-US" sz="2400" dirty="0" smtClean="0"/>
              <a:t> and Villain where </a:t>
            </a:r>
            <a:br>
              <a:rPr lang="en-US" sz="2400" dirty="0" smtClean="0"/>
            </a:br>
            <a:r>
              <a:rPr lang="en-US" sz="2400" dirty="0" smtClean="0"/>
              <a:t>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is explained as effect of crossings of domain walls.</a:t>
            </a:r>
            <a:endParaRPr lang="en-US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4149080"/>
            <a:ext cx="4608512" cy="21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</a:t>
            </a:r>
            <a:r>
              <a:rPr lang="en-US" sz="2400" b="1" baseline="-25000" dirty="0" err="1" smtClean="0"/>
              <a:t>d</a:t>
            </a:r>
            <a:r>
              <a:rPr lang="en-US" sz="2400" dirty="0" smtClean="0"/>
              <a:t>  and the chemical potential </a:t>
            </a:r>
            <a:r>
              <a:rPr lang="el-GR" sz="2400" b="1" dirty="0" smtClean="0"/>
              <a:t>μ</a:t>
            </a:r>
            <a:r>
              <a:rPr lang="en-US" sz="2400" b="1" baseline="-25000" dirty="0" smtClean="0"/>
              <a:t>d</a:t>
            </a:r>
            <a:r>
              <a:rPr lang="en-US" sz="2400" b="1" dirty="0" smtClean="0"/>
              <a:t>=</a:t>
            </a:r>
            <a:r>
              <a:rPr lang="en-US" sz="2400" b="1" dirty="0" err="1" smtClean="0"/>
              <a:t>dF</a:t>
            </a:r>
            <a:r>
              <a:rPr lang="en-US" sz="2400" b="1" baseline="-25000" dirty="0" err="1" smtClean="0"/>
              <a:t>d</a:t>
            </a:r>
            <a:r>
              <a:rPr lang="en-US" sz="2400" b="1" dirty="0" smtClean="0"/>
              <a:t> /</a:t>
            </a:r>
            <a:r>
              <a:rPr lang="en-US" sz="2400" b="1" dirty="0" err="1" smtClean="0"/>
              <a:t>dn</a:t>
            </a:r>
            <a:r>
              <a:rPr lang="en-US" sz="2400" b="1" baseline="-25000" dirty="0" err="1" smtClean="0"/>
              <a:t>d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 </a:t>
            </a:r>
            <a:r>
              <a:rPr lang="en-US" sz="2400" dirty="0" smtClean="0"/>
              <a:t>as functions of defects concentration.	       Notice the cusp – not the generic smooth minimum at </a:t>
            </a:r>
            <a:r>
              <a:rPr lang="en-US" sz="2400" b="1" dirty="0" smtClean="0"/>
              <a:t>n</a:t>
            </a:r>
            <a:r>
              <a:rPr lang="en-US" sz="2400" b="1" baseline="-25000" dirty="0" smtClean="0"/>
              <a:t>d</a:t>
            </a:r>
            <a:r>
              <a:rPr lang="en-US" sz="2400" dirty="0" smtClean="0">
                <a:sym typeface="Wingdings" pitchFamily="2" charset="2"/>
              </a:rPr>
              <a:t>0</a:t>
            </a:r>
            <a:r>
              <a:rPr lang="en-US" sz="2400" dirty="0" smtClean="0"/>
              <a:t> – initial doping of C phase</a:t>
            </a:r>
            <a:br>
              <a:rPr lang="en-US" sz="2400" dirty="0" smtClean="0"/>
            </a:br>
            <a:endParaRPr lang="en-US" sz="2400" b="1" baseline="-25000" dirty="0" smtClean="0"/>
          </a:p>
        </p:txBody>
      </p:sp>
      <p:grpSp>
        <p:nvGrpSpPr>
          <p:cNvPr id="3" name="Groupe 7"/>
          <p:cNvGrpSpPr/>
          <p:nvPr/>
        </p:nvGrpSpPr>
        <p:grpSpPr>
          <a:xfrm>
            <a:off x="4689673" y="3615407"/>
            <a:ext cx="3914775" cy="2837929"/>
            <a:chOff x="4689673" y="3615407"/>
            <a:chExt cx="3914775" cy="2837929"/>
          </a:xfrm>
        </p:grpSpPr>
        <p:pic>
          <p:nvPicPr>
            <p:cNvPr id="3993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89673" y="3645024"/>
              <a:ext cx="39147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7668344" y="3615407"/>
              <a:ext cx="430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F</a:t>
              </a:r>
              <a:r>
                <a:rPr lang="en-US" sz="2400" b="1" baseline="-25000" dirty="0" err="1" smtClean="0"/>
                <a:t>d</a:t>
              </a:r>
              <a:endParaRPr lang="en-US" sz="2400" b="1" baseline="-250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076056" y="5877272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Times New Roman"/>
                  <a:cs typeface="Times New Roman"/>
                </a:rPr>
                <a:t>μ</a:t>
              </a:r>
              <a:r>
                <a:rPr lang="en-US" sz="2400" b="1" baseline="-25000" dirty="0" err="1" smtClean="0"/>
                <a:t>d</a:t>
              </a:r>
              <a:endParaRPr lang="en-US" sz="2400" b="1" baseline="-25000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539552" y="0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Modeling of the optical route to the hidden phase in TaS2.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51520" y="188640"/>
            <a:ext cx="855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</a:rPr>
              <a:t>F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 (</a:t>
            </a:r>
            <a:r>
              <a:rPr lang="en-US" sz="2400" b="1" dirty="0" err="1" smtClean="0">
                <a:solidFill>
                  <a:prstClr val="black"/>
                </a:solidFill>
              </a:rPr>
              <a:t>n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d</a:t>
            </a:r>
            <a:r>
              <a:rPr lang="en-US" sz="2400" b="1" dirty="0" smtClean="0">
                <a:solidFill>
                  <a:prstClr val="black"/>
                </a:solidFill>
              </a:rPr>
              <a:t>) </a:t>
            </a:r>
            <a:r>
              <a:rPr lang="en-US" sz="2400" dirty="0" smtClean="0">
                <a:solidFill>
                  <a:prstClr val="black"/>
                </a:solidFill>
              </a:rPr>
              <a:t>is the basic energy of the </a:t>
            </a:r>
            <a:r>
              <a:rPr lang="en-US" sz="2400" b="1" dirty="0" smtClean="0">
                <a:solidFill>
                  <a:prstClr val="black"/>
                </a:solidFill>
              </a:rPr>
              <a:t>NC</a:t>
            </a:r>
            <a:r>
              <a:rPr lang="en-US" sz="2400" dirty="0" smtClean="0">
                <a:solidFill>
                  <a:prstClr val="black"/>
                </a:solidFill>
              </a:rPr>
              <a:t> state with respect to the </a:t>
            </a:r>
            <a:r>
              <a:rPr lang="en-US" sz="2400" b="1" dirty="0" smtClean="0">
                <a:solidFill>
                  <a:prstClr val="black"/>
                </a:solidFill>
              </a:rPr>
              <a:t>C</a:t>
            </a:r>
            <a:r>
              <a:rPr lang="en-US" sz="2400" dirty="0" smtClean="0">
                <a:solidFill>
                  <a:prstClr val="black"/>
                </a:solidFill>
              </a:rPr>
              <a:t> one.</a:t>
            </a:r>
            <a:endParaRPr lang="en-US" dirty="0"/>
          </a:p>
        </p:txBody>
      </p:sp>
      <p:grpSp>
        <p:nvGrpSpPr>
          <p:cNvPr id="2" name="Groupe 27"/>
          <p:cNvGrpSpPr/>
          <p:nvPr/>
        </p:nvGrpSpPr>
        <p:grpSpPr>
          <a:xfrm>
            <a:off x="179512" y="764704"/>
            <a:ext cx="8839370" cy="1685801"/>
            <a:chOff x="179512" y="764704"/>
            <a:chExt cx="8839370" cy="168580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412776"/>
              <a:ext cx="8136904" cy="4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179512" y="764704"/>
              <a:ext cx="4744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C</a:t>
              </a:r>
              <a:r>
                <a:rPr lang="en-US" sz="2400" b="1" baseline="-25000" dirty="0" smtClean="0">
                  <a:solidFill>
                    <a:srgbClr val="C00000"/>
                  </a:solidFill>
                </a:rPr>
                <a:t>0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&lt;1</a:t>
              </a:r>
              <a:r>
                <a:rPr lang="en-US" sz="2400" dirty="0" smtClean="0">
                  <a:solidFill>
                    <a:srgbClr val="C00000"/>
                  </a:solidFill>
                </a:rPr>
                <a:t> drives the 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NC</a:t>
              </a:r>
              <a:r>
                <a:rPr lang="en-US" sz="2400" dirty="0" smtClean="0">
                  <a:solidFill>
                    <a:srgbClr val="C00000"/>
                  </a:solidFill>
                </a:rPr>
                <a:t> instability at 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C</a:t>
              </a:r>
              <a:r>
                <a:rPr lang="en-US" sz="2400" b="1" baseline="-25000" dirty="0" smtClean="0">
                  <a:solidFill>
                    <a:srgbClr val="C00000"/>
                  </a:solidFill>
                </a:rPr>
                <a:t>0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&lt;0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860032" y="764704"/>
              <a:ext cx="3922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C1 -- stabilizing </a:t>
              </a:r>
              <a:r>
                <a:rPr lang="en-US" sz="2400" dirty="0" err="1" smtClean="0">
                  <a:solidFill>
                    <a:schemeClr val="accent6">
                      <a:lumMod val="75000"/>
                    </a:schemeClr>
                  </a:solidFill>
                </a:rPr>
                <a:t>DWs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accent6">
                      <a:lumMod val="75000"/>
                    </a:schemeClr>
                  </a:solidFill>
                </a:rPr>
                <a:t>repultion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2627784" y="1196752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4716016" y="1196752"/>
              <a:ext cx="576064" cy="288032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2555776" y="1988840"/>
              <a:ext cx="3541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Energy &lt;0  of </a:t>
              </a:r>
              <a:r>
                <a:rPr lang="en-US" sz="2400" dirty="0" err="1" smtClean="0">
                  <a:solidFill>
                    <a:srgbClr val="C00000"/>
                  </a:solidFill>
                </a:rPr>
                <a:t>DW</a:t>
              </a:r>
              <a:r>
                <a:rPr lang="en-US" sz="2400" dirty="0" smtClean="0">
                  <a:solidFill>
                    <a:srgbClr val="C00000"/>
                  </a:solidFill>
                </a:rPr>
                <a:t> crossings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084168" y="1988840"/>
              <a:ext cx="2934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Repulsion of crossings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7812360" y="1844824"/>
              <a:ext cx="72008" cy="216024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flipV="1">
              <a:off x="5868144" y="1844824"/>
              <a:ext cx="648072" cy="21602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38"/>
          <p:cNvGrpSpPr/>
          <p:nvPr/>
        </p:nvGrpSpPr>
        <p:grpSpPr>
          <a:xfrm>
            <a:off x="1259632" y="2708920"/>
            <a:ext cx="3096344" cy="1872208"/>
            <a:chOff x="1259632" y="3645024"/>
            <a:chExt cx="3096344" cy="1872208"/>
          </a:xfrm>
        </p:grpSpPr>
        <p:cxnSp>
          <p:nvCxnSpPr>
            <p:cNvPr id="19" name="Connecteur droit 18"/>
            <p:cNvCxnSpPr/>
            <p:nvPr/>
          </p:nvCxnSpPr>
          <p:spPr>
            <a:xfrm flipH="1">
              <a:off x="1547664" y="3645024"/>
              <a:ext cx="1872208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>
              <a:off x="1835696" y="3797424"/>
              <a:ext cx="1736576" cy="1359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2123728" y="3949824"/>
              <a:ext cx="1600944" cy="1279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2339752" y="4102224"/>
              <a:ext cx="1537320" cy="1198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2555776" y="4254624"/>
              <a:ext cx="1473696" cy="11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2843808" y="4407024"/>
              <a:ext cx="1338064" cy="10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>
              <a:off x="3059832" y="4559424"/>
              <a:ext cx="1274440" cy="957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2123728" y="3861048"/>
              <a:ext cx="2232248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1988096" y="4077072"/>
              <a:ext cx="2151856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2051720" y="4309864"/>
              <a:ext cx="1872208" cy="703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1907704" y="4462264"/>
              <a:ext cx="1872208" cy="6949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1691680" y="4614664"/>
              <a:ext cx="1872208" cy="686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1259632" y="4725144"/>
              <a:ext cx="2088232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2555776" y="2636912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40" name="ZoneTexte 39"/>
          <p:cNvSpPr txBox="1"/>
          <p:nvPr/>
        </p:nvSpPr>
        <p:spPr>
          <a:xfrm>
            <a:off x="1455336" y="350100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395536" y="5085184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Here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n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d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is the concentration of voids aggregated into walls.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Otherwise, in the IC phase, </a:t>
            </a:r>
            <a:r>
              <a:rPr lang="en-US" sz="2400" b="1" dirty="0" err="1" smtClean="0">
                <a:solidFill>
                  <a:prstClr val="black"/>
                </a:solidFill>
              </a:rPr>
              <a:t>n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 =n(voids) – n(interstitials).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In any case, the conservation law of electrons: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n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e</a:t>
            </a:r>
            <a:r>
              <a:rPr lang="en-US" sz="2400" b="1" dirty="0" smtClean="0">
                <a:solidFill>
                  <a:prstClr val="black"/>
                </a:solidFill>
              </a:rPr>
              <a:t>-</a:t>
            </a:r>
            <a:r>
              <a:rPr lang="en-US" sz="2400" b="1" dirty="0" err="1" smtClean="0">
                <a:solidFill>
                  <a:prstClr val="black"/>
                </a:solidFill>
              </a:rPr>
              <a:t>n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h</a:t>
            </a:r>
            <a:r>
              <a:rPr lang="en-US" sz="2400" b="1" dirty="0" smtClean="0">
                <a:solidFill>
                  <a:prstClr val="black"/>
                </a:solidFill>
              </a:rPr>
              <a:t> = </a:t>
            </a:r>
            <a:r>
              <a:rPr lang="en-US" sz="2400" b="1" dirty="0" err="1" smtClean="0">
                <a:solidFill>
                  <a:prstClr val="black"/>
                </a:solidFill>
              </a:rPr>
              <a:t>n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v</a:t>
            </a:r>
            <a:r>
              <a:rPr lang="en-US" sz="2400" b="1" dirty="0" err="1" smtClean="0">
                <a:solidFill>
                  <a:prstClr val="black"/>
                </a:solidFill>
              </a:rPr>
              <a:t>-n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i</a:t>
            </a:r>
            <a:r>
              <a:rPr lang="en-US" sz="2400" b="1" dirty="0" smtClean="0">
                <a:solidFill>
                  <a:prstClr val="black"/>
                </a:solidFill>
              </a:rPr>
              <a:t>= </a:t>
            </a:r>
            <a:r>
              <a:rPr lang="en-US" sz="2400" b="1" dirty="0" err="1" smtClean="0">
                <a:solidFill>
                  <a:prstClr val="black"/>
                </a:solidFill>
              </a:rPr>
              <a:t>n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d</a:t>
            </a:r>
            <a:endParaRPr lang="en-US" sz="2400" b="1" baseline="-25000" dirty="0" smtClean="0">
              <a:solidFill>
                <a:prstClr val="black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2771800" y="3140968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1907704" y="3789040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/>
          <p:cNvSpPr/>
          <p:nvPr/>
        </p:nvSpPr>
        <p:spPr>
          <a:xfrm>
            <a:off x="1691680" y="3933056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2195736" y="3861048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1979712" y="4005064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865790" cy="64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79512" y="260648"/>
            <a:ext cx="8955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Quasi-equilibrium states and rates of equilibration are determined by </a:t>
            </a:r>
          </a:p>
          <a:p>
            <a:r>
              <a:rPr lang="en-US" sz="2400" dirty="0" smtClean="0"/>
              <a:t>the game of partial chemical potentials for each reservoir of electrons.</a:t>
            </a:r>
          </a:p>
          <a:p>
            <a:r>
              <a:rPr lang="en-US" sz="2400" dirty="0" smtClean="0"/>
              <a:t>For band states near rims of the band gap – free 2D electrons:</a:t>
            </a:r>
            <a:endParaRPr lang="en-US" sz="2400" dirty="0"/>
          </a:p>
        </p:txBody>
      </p:sp>
      <p:grpSp>
        <p:nvGrpSpPr>
          <p:cNvPr id="5" name="Groupe 31"/>
          <p:cNvGrpSpPr/>
          <p:nvPr/>
        </p:nvGrpSpPr>
        <p:grpSpPr>
          <a:xfrm>
            <a:off x="2915816" y="2924944"/>
            <a:ext cx="6228184" cy="2380332"/>
            <a:chOff x="2915816" y="2924944"/>
            <a:chExt cx="6228184" cy="2380332"/>
          </a:xfrm>
        </p:grpSpPr>
        <p:sp>
          <p:nvSpPr>
            <p:cNvPr id="4" name="ZoneTexte 3"/>
            <p:cNvSpPr txBox="1"/>
            <p:nvPr/>
          </p:nvSpPr>
          <p:spPr>
            <a:xfrm>
              <a:off x="6228184" y="2996952"/>
              <a:ext cx="29158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Example:</a:t>
              </a:r>
            </a:p>
            <a:p>
              <a:r>
                <a:rPr lang="el-GR" sz="2400" b="1" dirty="0" smtClean="0"/>
                <a:t>μ</a:t>
              </a:r>
              <a:r>
                <a:rPr lang="en-US" sz="2400" b="1" baseline="-25000" dirty="0" smtClean="0"/>
                <a:t>e</a:t>
              </a:r>
              <a:r>
                <a:rPr lang="en-US" sz="2400" dirty="0" smtClean="0"/>
                <a:t>&gt;</a:t>
              </a:r>
              <a:r>
                <a:rPr lang="el-GR" sz="2400" b="1" dirty="0" smtClean="0"/>
                <a:t> Δ</a:t>
              </a:r>
              <a:r>
                <a:rPr lang="en-US" sz="2400" b="1" baseline="-25000" dirty="0" smtClean="0"/>
                <a:t>e</a:t>
              </a:r>
              <a:r>
                <a:rPr lang="en-US" sz="2400" dirty="0" smtClean="0"/>
                <a:t> – degenerate Fermi gas of electrons </a:t>
              </a:r>
            </a:p>
            <a:p>
              <a:r>
                <a:rPr lang="en-US" sz="2400" dirty="0" smtClean="0"/>
                <a:t>|</a:t>
              </a:r>
              <a:r>
                <a:rPr lang="el-GR" sz="2400" b="1" dirty="0" smtClean="0"/>
                <a:t>μ</a:t>
              </a:r>
              <a:r>
                <a:rPr lang="en-US" sz="2400" b="1" baseline="-25000" dirty="0" smtClean="0"/>
                <a:t>h</a:t>
              </a:r>
              <a:r>
                <a:rPr lang="en-US" sz="2400" dirty="0" smtClean="0"/>
                <a:t>|&lt;</a:t>
              </a:r>
              <a:r>
                <a:rPr lang="el-GR" sz="2400" b="1" dirty="0" smtClean="0"/>
                <a:t> Δ</a:t>
              </a:r>
              <a:r>
                <a:rPr lang="en-US" sz="2400" b="1" baseline="-25000" dirty="0" smtClean="0"/>
                <a:t>h</a:t>
              </a:r>
              <a:r>
                <a:rPr lang="en-US" sz="2400" dirty="0" smtClean="0"/>
                <a:t> -- thermal activation, Boltzmann gas of holes</a:t>
              </a:r>
              <a:endParaRPr lang="en-US" sz="2400" dirty="0"/>
            </a:p>
          </p:txBody>
        </p:sp>
        <p:grpSp>
          <p:nvGrpSpPr>
            <p:cNvPr id="6" name="Groupe 31"/>
            <p:cNvGrpSpPr/>
            <p:nvPr/>
          </p:nvGrpSpPr>
          <p:grpSpPr>
            <a:xfrm>
              <a:off x="2915816" y="2924944"/>
              <a:ext cx="3160072" cy="2045841"/>
              <a:chOff x="323528" y="3861048"/>
              <a:chExt cx="3160072" cy="2045841"/>
            </a:xfrm>
          </p:grpSpPr>
          <p:grpSp>
            <p:nvGrpSpPr>
              <p:cNvPr id="8" name="Groupe 18"/>
              <p:cNvGrpSpPr/>
              <p:nvPr/>
            </p:nvGrpSpPr>
            <p:grpSpPr>
              <a:xfrm>
                <a:off x="323528" y="3861048"/>
                <a:ext cx="3160072" cy="2045841"/>
                <a:chOff x="1187624" y="4077072"/>
                <a:chExt cx="3160072" cy="2045841"/>
              </a:xfrm>
            </p:grpSpPr>
            <p:cxnSp>
              <p:nvCxnSpPr>
                <p:cNvPr id="7" name="Connecteur droit 6"/>
                <p:cNvCxnSpPr/>
                <p:nvPr/>
              </p:nvCxnSpPr>
              <p:spPr>
                <a:xfrm>
                  <a:off x="1259632" y="4797152"/>
                  <a:ext cx="2448272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>
                  <a:off x="1187624" y="4365104"/>
                  <a:ext cx="2448272" cy="0"/>
                </a:xfrm>
                <a:prstGeom prst="line">
                  <a:avLst/>
                </a:prstGeom>
                <a:ln w="254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1259632" y="5445224"/>
                  <a:ext cx="2448272" cy="0"/>
                </a:xfrm>
                <a:prstGeom prst="line">
                  <a:avLst/>
                </a:prstGeom>
                <a:ln w="254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/>
                <p:cNvCxnSpPr/>
                <p:nvPr/>
              </p:nvCxnSpPr>
              <p:spPr>
                <a:xfrm>
                  <a:off x="1259632" y="5906889"/>
                  <a:ext cx="2448272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ZoneTexte 14"/>
                <p:cNvSpPr txBox="1"/>
                <p:nvPr/>
              </p:nvSpPr>
              <p:spPr>
                <a:xfrm>
                  <a:off x="3826792" y="4077072"/>
                  <a:ext cx="4571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b="1" dirty="0" smtClean="0"/>
                    <a:t>μ</a:t>
                  </a:r>
                  <a:r>
                    <a:rPr lang="en-US" sz="2400" b="1" baseline="-25000" dirty="0" smtClean="0"/>
                    <a:t>e</a:t>
                  </a:r>
                  <a:endParaRPr lang="en-US" sz="2400" b="1" baseline="-25000" dirty="0"/>
                </a:p>
              </p:txBody>
            </p:sp>
            <p:sp>
              <p:nvSpPr>
                <p:cNvPr id="16" name="ZoneTexte 15"/>
                <p:cNvSpPr txBox="1"/>
                <p:nvPr/>
              </p:nvSpPr>
              <p:spPr>
                <a:xfrm>
                  <a:off x="3779912" y="5343599"/>
                  <a:ext cx="5629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-</a:t>
                  </a:r>
                  <a:r>
                    <a:rPr lang="el-GR" sz="2400" b="1" dirty="0" smtClean="0"/>
                    <a:t>μ</a:t>
                  </a:r>
                  <a:r>
                    <a:rPr lang="en-US" sz="2400" b="1" baseline="-25000" dirty="0" smtClean="0"/>
                    <a:t>h</a:t>
                  </a:r>
                  <a:endParaRPr lang="en-US" sz="2400" b="1" baseline="-25000" dirty="0"/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3860304" y="4551511"/>
                  <a:ext cx="4651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b="1" dirty="0" smtClean="0"/>
                    <a:t>Δ</a:t>
                  </a:r>
                  <a:r>
                    <a:rPr lang="en-US" sz="2400" b="1" baseline="-25000" dirty="0" smtClean="0"/>
                    <a:t>e</a:t>
                  </a:r>
                  <a:endParaRPr lang="en-US" sz="2400" b="1" baseline="-25000" dirty="0"/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3779912" y="5661248"/>
                  <a:ext cx="5677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-</a:t>
                  </a:r>
                  <a:r>
                    <a:rPr lang="el-GR" sz="2400" b="1" dirty="0" smtClean="0"/>
                    <a:t>Δ</a:t>
                  </a:r>
                  <a:r>
                    <a:rPr lang="en-US" sz="2400" b="1" baseline="-25000" dirty="0" smtClean="0"/>
                    <a:t>h</a:t>
                  </a:r>
                  <a:endParaRPr lang="en-US" sz="2400" b="1" baseline="-25000" dirty="0"/>
                </a:p>
              </p:txBody>
            </p:sp>
          </p:grpSp>
          <p:cxnSp>
            <p:nvCxnSpPr>
              <p:cNvPr id="21" name="Connecteur droit 20"/>
              <p:cNvCxnSpPr/>
              <p:nvPr/>
            </p:nvCxnSpPr>
            <p:spPr>
              <a:xfrm flipV="1">
                <a:off x="395536" y="4149080"/>
                <a:ext cx="432048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V="1">
                <a:off x="547936" y="4149080"/>
                <a:ext cx="432048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V="1">
                <a:off x="700336" y="4149080"/>
                <a:ext cx="432048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V="1">
                <a:off x="852736" y="4149080"/>
                <a:ext cx="432048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V="1">
                <a:off x="1005136" y="4149080"/>
                <a:ext cx="432048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V="1">
                <a:off x="1157536" y="4149080"/>
                <a:ext cx="432048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rganigramme : Connecteur 26"/>
              <p:cNvSpPr/>
              <p:nvPr/>
            </p:nvSpPr>
            <p:spPr>
              <a:xfrm>
                <a:off x="395536" y="5762873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rganigramme : Connecteur 27"/>
              <p:cNvSpPr/>
              <p:nvPr/>
            </p:nvSpPr>
            <p:spPr>
              <a:xfrm>
                <a:off x="755576" y="5762873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rganigramme : Connecteur 28"/>
              <p:cNvSpPr/>
              <p:nvPr/>
            </p:nvSpPr>
            <p:spPr>
              <a:xfrm>
                <a:off x="1115616" y="5762873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rganigramme : Connecteur 29"/>
              <p:cNvSpPr/>
              <p:nvPr/>
            </p:nvSpPr>
            <p:spPr>
              <a:xfrm>
                <a:off x="1475656" y="5762873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rganigramme : Connecteur 30"/>
              <p:cNvSpPr/>
              <p:nvPr/>
            </p:nvSpPr>
            <p:spPr>
              <a:xfrm>
                <a:off x="1835696" y="5762873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ZoneTexte 35"/>
          <p:cNvSpPr txBox="1"/>
          <p:nvPr/>
        </p:nvSpPr>
        <p:spPr>
          <a:xfrm>
            <a:off x="6516216" y="220486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</a:t>
            </a:r>
            <a:endParaRPr lang="en-US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H="1" flipV="1">
            <a:off x="6444208" y="1916832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60648"/>
            <a:ext cx="43350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2"/>
          <p:cNvGrpSpPr/>
          <p:nvPr/>
        </p:nvGrpSpPr>
        <p:grpSpPr>
          <a:xfrm>
            <a:off x="5508104" y="476672"/>
            <a:ext cx="3390900" cy="2790825"/>
            <a:chOff x="5508104" y="476672"/>
            <a:chExt cx="3390900" cy="2790825"/>
          </a:xfrm>
        </p:grpSpPr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104" y="476672"/>
              <a:ext cx="3390900" cy="279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e 11"/>
            <p:cNvGrpSpPr/>
            <p:nvPr/>
          </p:nvGrpSpPr>
          <p:grpSpPr>
            <a:xfrm>
              <a:off x="6545716" y="1259468"/>
              <a:ext cx="834596" cy="873388"/>
              <a:chOff x="6545716" y="1259468"/>
              <a:chExt cx="834596" cy="873388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7072214" y="1763524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</a:t>
                </a:r>
                <a:endParaRPr lang="en-US" b="1" dirty="0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6545716" y="1259468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H</a:t>
                </a:r>
                <a:endParaRPr lang="en-US" b="1" dirty="0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6660232" y="1691516"/>
                <a:ext cx="335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U</a:t>
                </a:r>
                <a:endParaRPr lang="en-US" b="1" dirty="0"/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0" y="3429000"/>
            <a:ext cx="896448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Chemical potential surfaces </a:t>
            </a:r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r>
              <a:rPr lang="el-GR" sz="2400" b="1" dirty="0" smtClean="0">
                <a:solidFill>
                  <a:srgbClr val="002060"/>
                </a:solidFill>
              </a:rPr>
              <a:t>μ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e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</a:rPr>
              <a:t>n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e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r>
              <a:rPr lang="en-US" sz="2400" dirty="0" smtClean="0"/>
              <a:t>,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μ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en-US" sz="2400" b="1" baseline="-25000" dirty="0" err="1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sz="2400" dirty="0" smtClean="0"/>
              <a:t>),</a:t>
            </a:r>
            <a:r>
              <a:rPr lang="en-US" sz="2400" dirty="0" smtClean="0">
                <a:solidFill>
                  <a:srgbClr val="66FFFF"/>
                </a:solidFill>
              </a:rPr>
              <a:t>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μ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d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(n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4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err="1" smtClean="0"/>
              <a:t>C,U,H</a:t>
            </a:r>
            <a:r>
              <a:rPr lang="en-US" sz="2400" dirty="0" smtClean="0"/>
              <a:t> are triple intersections where </a:t>
            </a:r>
            <a:r>
              <a:rPr lang="en-US" sz="2400" b="1" dirty="0" smtClean="0"/>
              <a:t>-</a:t>
            </a:r>
            <a:r>
              <a:rPr lang="el-GR" sz="2400" b="1" dirty="0" smtClean="0"/>
              <a:t>μ</a:t>
            </a:r>
            <a:r>
              <a:rPr lang="en-US" sz="2400" b="1" baseline="-25000" dirty="0" smtClean="0"/>
              <a:t>e</a:t>
            </a:r>
            <a:r>
              <a:rPr lang="en-US" sz="2400" dirty="0" smtClean="0"/>
              <a:t>(</a:t>
            </a:r>
            <a:r>
              <a:rPr lang="en-US" sz="2400" b="1" dirty="0" smtClean="0"/>
              <a:t>n</a:t>
            </a:r>
            <a:r>
              <a:rPr lang="en-US" sz="2400" b="1" baseline="-25000" dirty="0" smtClean="0"/>
              <a:t>e</a:t>
            </a:r>
            <a:r>
              <a:rPr lang="en-US" sz="2400" dirty="0" smtClean="0"/>
              <a:t>)= </a:t>
            </a:r>
            <a:r>
              <a:rPr lang="el-GR" sz="2400" b="1" dirty="0" smtClean="0"/>
              <a:t>μ</a:t>
            </a:r>
            <a:r>
              <a:rPr lang="en-US" sz="2400" b="1" baseline="-25000" dirty="0" smtClean="0"/>
              <a:t>h</a:t>
            </a:r>
            <a:r>
              <a:rPr lang="en-US" sz="2400" dirty="0" smtClean="0"/>
              <a:t>(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h</a:t>
            </a:r>
            <a:r>
              <a:rPr lang="en-US" sz="2400" dirty="0" smtClean="0"/>
              <a:t>)=</a:t>
            </a:r>
            <a:r>
              <a:rPr lang="el-GR" sz="2400" b="1" dirty="0" smtClean="0"/>
              <a:t>μ</a:t>
            </a:r>
            <a:r>
              <a:rPr lang="en-US" sz="2400" b="1" baseline="-25000" dirty="0" smtClean="0"/>
              <a:t>d </a:t>
            </a:r>
            <a:r>
              <a:rPr lang="en-US" sz="2400" b="1" dirty="0" smtClean="0"/>
              <a:t>(n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h</a:t>
            </a:r>
            <a:r>
              <a:rPr lang="en-US" sz="2400" b="1" dirty="0" smtClean="0"/>
              <a:t>)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 and H are local equilibriums under constraint </a:t>
            </a:r>
            <a:r>
              <a:rPr lang="en-US" sz="2400" b="1" dirty="0" smtClean="0"/>
              <a:t>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h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d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In </a:t>
            </a:r>
            <a:r>
              <a:rPr lang="en-US" sz="2400" b="1" dirty="0" smtClean="0"/>
              <a:t>C</a:t>
            </a:r>
            <a:r>
              <a:rPr lang="en-US" sz="2400" dirty="0" smtClean="0"/>
              <a:t>,  </a:t>
            </a:r>
            <a:r>
              <a:rPr lang="en-US" sz="2400" b="1" dirty="0" smtClean="0"/>
              <a:t>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=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h</a:t>
            </a:r>
            <a:r>
              <a:rPr lang="en-US" sz="2400" b="1" baseline="-25000" dirty="0" smtClean="0"/>
              <a:t> , 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d</a:t>
            </a:r>
            <a:r>
              <a:rPr lang="en-US" sz="2400" b="1" dirty="0" smtClean="0"/>
              <a:t>=0</a:t>
            </a:r>
            <a:r>
              <a:rPr lang="en-US" sz="2400" dirty="0" smtClean="0"/>
              <a:t>; points </a:t>
            </a:r>
            <a:r>
              <a:rPr lang="en-US" sz="2400" b="1" dirty="0" smtClean="0"/>
              <a:t>H</a:t>
            </a:r>
            <a:r>
              <a:rPr lang="en-US" sz="2400" dirty="0" smtClean="0"/>
              <a:t> and </a:t>
            </a:r>
            <a:r>
              <a:rPr lang="en-US" sz="2400" b="1" dirty="0" smtClean="0"/>
              <a:t>U</a:t>
            </a:r>
            <a:r>
              <a:rPr lang="en-US" sz="2400" dirty="0" smtClean="0"/>
              <a:t> are </a:t>
            </a:r>
            <a:r>
              <a:rPr lang="en-US" sz="2400" b="1" dirty="0" smtClean="0"/>
              <a:t>IC</a:t>
            </a:r>
            <a:r>
              <a:rPr lang="en-US" sz="2400" dirty="0" smtClean="0"/>
              <a:t> states, </a:t>
            </a:r>
          </a:p>
          <a:p>
            <a:r>
              <a:rPr lang="en-US" sz="2400" dirty="0" smtClean="0"/>
              <a:t>Point </a:t>
            </a:r>
            <a:r>
              <a:rPr lang="en-US" sz="2400" b="1" dirty="0" smtClean="0"/>
              <a:t>U</a:t>
            </a:r>
            <a:r>
              <a:rPr lang="en-US" sz="2400" dirty="0" smtClean="0"/>
              <a:t> of the energy maximum is repulsive.</a:t>
            </a:r>
          </a:p>
          <a:p>
            <a:endParaRPr lang="en-US" sz="2400" dirty="0" smtClean="0"/>
          </a:p>
          <a:p>
            <a:r>
              <a:rPr lang="en-US" sz="2400" dirty="0" smtClean="0"/>
              <a:t>Variations of parameters and temperature </a:t>
            </a:r>
            <a:br>
              <a:rPr lang="en-US" sz="2400" dirty="0" smtClean="0"/>
            </a:br>
            <a:r>
              <a:rPr lang="en-US" sz="2400" dirty="0" smtClean="0"/>
              <a:t>can change plot's topology.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5" y="4725144"/>
            <a:ext cx="3024336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5847520" y="476672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μ</a:t>
            </a:r>
            <a:r>
              <a:rPr lang="en-US" b="1" baseline="-25000" dirty="0" smtClean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n</a:t>
            </a:r>
            <a:r>
              <a:rPr lang="en-US" b="1" baseline="-25000" dirty="0" smtClean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)=-</a:t>
            </a:r>
            <a:r>
              <a:rPr lang="el-GR" b="1" dirty="0" smtClean="0">
                <a:solidFill>
                  <a:srgbClr val="0070C0"/>
                </a:solidFill>
              </a:rPr>
              <a:t>μ</a:t>
            </a:r>
            <a:r>
              <a:rPr lang="en-US" b="1" baseline="-25000" dirty="0" smtClean="0">
                <a:solidFill>
                  <a:srgbClr val="0070C0"/>
                </a:solidFill>
              </a:rPr>
              <a:t>h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</a:rPr>
              <a:t>n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h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08304" y="4797152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C-phase</a:t>
            </a:r>
            <a:endParaRPr lang="en-US" sz="2000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283968" y="6165304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008477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384894" y="6488668"/>
            <a:ext cx="375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slide from A. </a:t>
            </a:r>
            <a:r>
              <a:rPr lang="en-US" dirty="0" err="1" smtClean="0"/>
              <a:t>Tsui</a:t>
            </a:r>
            <a:r>
              <a:rPr lang="en-US" dirty="0" smtClean="0"/>
              <a:t> @ IMPACT-2016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683452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51520" y="44624"/>
            <a:ext cx="8484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Rates </a:t>
            </a:r>
            <a:r>
              <a:rPr lang="en-US" sz="2400" dirty="0" err="1" smtClean="0"/>
              <a:t>eqs</a:t>
            </a:r>
            <a:r>
              <a:rPr lang="en-US" sz="2400" dirty="0" smtClean="0"/>
              <a:t>. for concentrations are designed </a:t>
            </a:r>
            <a:r>
              <a:rPr lang="en-US" sz="2400" dirty="0" err="1" smtClean="0"/>
              <a:t>minimalistically</a:t>
            </a:r>
            <a:r>
              <a:rPr lang="en-US" sz="2400" dirty="0" smtClean="0"/>
              <a:t>  -</a:t>
            </a:r>
            <a:br>
              <a:rPr lang="en-US" sz="2400" dirty="0" smtClean="0"/>
            </a:br>
            <a:r>
              <a:rPr lang="en-US" sz="2400" dirty="0" smtClean="0"/>
              <a:t>just to satisfy the requirement that binary rates pass through zero when chemical potentials become equal.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285293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ij</a:t>
            </a:r>
            <a:r>
              <a:rPr lang="en-US" sz="2400" dirty="0" smtClean="0"/>
              <a:t> are just constants but they may be </a:t>
            </a:r>
            <a:r>
              <a:rPr lang="en-US" sz="2400" b="1" dirty="0" smtClean="0"/>
              <a:t>T</a:t>
            </a:r>
            <a:r>
              <a:rPr lang="en-US" sz="2400" dirty="0" smtClean="0"/>
              <a:t>-dependent.</a:t>
            </a:r>
          </a:p>
          <a:p>
            <a:r>
              <a:rPr lang="el-GR" sz="2400" b="1" dirty="0" smtClean="0"/>
              <a:t>μ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=</a:t>
            </a:r>
            <a:r>
              <a:rPr lang="el-GR" sz="2400" b="1" dirty="0" smtClean="0"/>
              <a:t> μ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i</a:t>
            </a:r>
            <a:r>
              <a:rPr lang="en-US" sz="2400" b="1" dirty="0" err="1" smtClean="0"/>
              <a:t>,T</a:t>
            </a:r>
            <a:r>
              <a:rPr lang="en-US" sz="2400" b="1" dirty="0" smtClean="0"/>
              <a:t>)</a:t>
            </a:r>
            <a:r>
              <a:rPr lang="en-US" sz="2400" dirty="0" smtClean="0"/>
              <a:t> are </a:t>
            </a:r>
            <a:r>
              <a:rPr lang="en-US" sz="2400" b="1" dirty="0" smtClean="0"/>
              <a:t>T</a:t>
            </a:r>
            <a:r>
              <a:rPr lang="en-US" sz="2400" dirty="0" smtClean="0"/>
              <a:t>-dependent for sure, so a need to add an eq. for the evolution of </a:t>
            </a:r>
            <a:r>
              <a:rPr lang="en-US" sz="2400" b="1" dirty="0" err="1" smtClean="0"/>
              <a:t>T</a:t>
            </a:r>
            <a:r>
              <a:rPr lang="en-US" sz="2400" b="1" dirty="0" err="1" smtClean="0">
                <a:sym typeface="Wingdings" pitchFamily="2" charset="2"/>
              </a:rPr>
              <a:t>T</a:t>
            </a:r>
            <a:r>
              <a:rPr lang="en-US" sz="2400" b="1" baseline="-25000" dirty="0" err="1" smtClean="0">
                <a:sym typeface="Wingdings" pitchFamily="2" charset="2"/>
              </a:rPr>
              <a:t>e</a:t>
            </a:r>
            <a:r>
              <a:rPr lang="en-US" sz="2400" b="1" dirty="0" smtClean="0"/>
              <a:t>(t)</a:t>
            </a:r>
            <a:r>
              <a:rPr lang="en-US" sz="2400" dirty="0" smtClean="0"/>
              <a:t> – the electronic temperature.</a:t>
            </a:r>
          </a:p>
          <a:p>
            <a:r>
              <a:rPr lang="en-US" sz="2400" b="1" dirty="0" smtClean="0"/>
              <a:t>T</a:t>
            </a:r>
            <a:r>
              <a:rPr lang="en-US" sz="2400" dirty="0" smtClean="0"/>
              <a:t>  branches to the electronic T</a:t>
            </a:r>
            <a:r>
              <a:rPr lang="en-US" sz="2400" baseline="-25000" dirty="0" smtClean="0"/>
              <a:t>e </a:t>
            </a:r>
            <a:r>
              <a:rPr lang="en-US" sz="2400" dirty="0" smtClean="0"/>
              <a:t>for </a:t>
            </a:r>
            <a:r>
              <a:rPr lang="el-GR" sz="2400" b="1" dirty="0" smtClean="0"/>
              <a:t>μ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 , </a:t>
            </a:r>
            <a:r>
              <a:rPr lang="el-GR" sz="2400" b="1" dirty="0" smtClean="0"/>
              <a:t>μ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 </a:t>
            </a:r>
            <a:r>
              <a:rPr lang="en-US" sz="2400" dirty="0" smtClean="0"/>
              <a:t>and the lattice one for </a:t>
            </a:r>
            <a:r>
              <a:rPr lang="el-GR" sz="2400" b="1" dirty="0" smtClean="0"/>
              <a:t>μ</a:t>
            </a:r>
            <a:r>
              <a:rPr lang="en-US" sz="2400" b="1" baseline="-25000" dirty="0" smtClean="0"/>
              <a:t>d</a:t>
            </a:r>
            <a:r>
              <a:rPr lang="en-US" sz="2400" b="1" dirty="0" smtClean="0"/>
              <a:t> </a:t>
            </a:r>
            <a:endParaRPr lang="en-US" sz="2400" b="1" baseline="-25000" dirty="0"/>
          </a:p>
        </p:txBody>
      </p:sp>
      <p:sp>
        <p:nvSpPr>
          <p:cNvPr id="6" name="ZoneTexte 5"/>
          <p:cNvSpPr txBox="1"/>
          <p:nvPr/>
        </p:nvSpPr>
        <p:spPr>
          <a:xfrm>
            <a:off x="111676" y="4869160"/>
            <a:ext cx="88884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To cover shorter times, these rates </a:t>
            </a:r>
            <a:r>
              <a:rPr lang="en-US" sz="2200" dirty="0" err="1" smtClean="0"/>
              <a:t>eqs</a:t>
            </a:r>
            <a:r>
              <a:rPr lang="en-US" sz="2200" dirty="0" smtClean="0"/>
              <a:t>. should be generalized to kinetic eqs.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99695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/>
              <a:t>Trajectories - parametric plots of </a:t>
            </a:r>
            <a:r>
              <a:rPr lang="en-US" sz="2400" b="1" dirty="0" smtClean="0"/>
              <a:t>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(t)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h</a:t>
            </a:r>
            <a:r>
              <a:rPr lang="en-US" sz="2400" b="1" dirty="0" smtClean="0"/>
              <a:t>(t) </a:t>
            </a:r>
            <a:r>
              <a:rPr lang="en-US" sz="2400" dirty="0" smtClean="0"/>
              <a:t>superimposed on lines</a:t>
            </a:r>
          </a:p>
          <a:p>
            <a:pPr marL="342900" indent="-342900"/>
            <a:r>
              <a:rPr lang="en-US" sz="2400" dirty="0" smtClean="0"/>
              <a:t>of partial equilibriums given by intersections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μ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=-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μ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, </a:t>
            </a:r>
            <a:r>
              <a:rPr lang="el-GR" sz="2400" b="1" dirty="0" smtClean="0">
                <a:solidFill>
                  <a:srgbClr val="002060"/>
                </a:solidFill>
              </a:rPr>
              <a:t>μ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h</a:t>
            </a:r>
            <a:r>
              <a:rPr lang="en-US" sz="2400" dirty="0" smtClean="0">
                <a:solidFill>
                  <a:srgbClr val="002060"/>
                </a:solidFill>
              </a:rPr>
              <a:t> =</a:t>
            </a:r>
            <a:r>
              <a:rPr lang="el-GR" sz="2400" b="1" dirty="0" smtClean="0">
                <a:solidFill>
                  <a:srgbClr val="002060"/>
                </a:solidFill>
              </a:rPr>
              <a:t> μ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d </a:t>
            </a:r>
            <a:r>
              <a:rPr lang="en-US" sz="2400" dirty="0" smtClean="0"/>
              <a:t> , </a:t>
            </a:r>
            <a:r>
              <a:rPr lang="el-GR" sz="2400" b="1" dirty="0" smtClean="0">
                <a:solidFill>
                  <a:srgbClr val="66CCFF"/>
                </a:solidFill>
              </a:rPr>
              <a:t>μ</a:t>
            </a:r>
            <a:r>
              <a:rPr lang="en-US" sz="2400" b="1" baseline="-25000" dirty="0" smtClean="0">
                <a:solidFill>
                  <a:srgbClr val="66CCFF"/>
                </a:solidFill>
              </a:rPr>
              <a:t>e </a:t>
            </a:r>
            <a:r>
              <a:rPr lang="en-US" sz="2400" b="1" dirty="0" smtClean="0">
                <a:solidFill>
                  <a:srgbClr val="66CCFF"/>
                </a:solidFill>
              </a:rPr>
              <a:t>=</a:t>
            </a:r>
            <a:r>
              <a:rPr lang="el-GR" sz="2400" b="1" dirty="0" smtClean="0">
                <a:solidFill>
                  <a:srgbClr val="66CCFF"/>
                </a:solidFill>
              </a:rPr>
              <a:t> </a:t>
            </a:r>
            <a:r>
              <a:rPr lang="en-US" sz="2400" b="1" dirty="0" smtClean="0">
                <a:solidFill>
                  <a:srgbClr val="66CCFF"/>
                </a:solidFill>
              </a:rPr>
              <a:t>-</a:t>
            </a:r>
            <a:r>
              <a:rPr lang="el-GR" sz="2400" b="1" dirty="0" smtClean="0">
                <a:solidFill>
                  <a:srgbClr val="66CCFF"/>
                </a:solidFill>
              </a:rPr>
              <a:t>μ</a:t>
            </a:r>
            <a:r>
              <a:rPr lang="en-US" sz="2400" b="1" baseline="-25000" dirty="0" smtClean="0">
                <a:solidFill>
                  <a:srgbClr val="66CCFF"/>
                </a:solidFill>
              </a:rPr>
              <a:t>h</a:t>
            </a:r>
          </a:p>
          <a:p>
            <a:pPr marL="342900" indent="-342900"/>
            <a:r>
              <a:rPr lang="en-US" sz="2400" dirty="0" smtClean="0"/>
              <a:t>- </a:t>
            </a:r>
            <a:r>
              <a:rPr lang="en-US" sz="2400" i="1" dirty="0" smtClean="0"/>
              <a:t>drawn for the final temperature after the system has stabilized</a:t>
            </a:r>
            <a:r>
              <a:rPr lang="en-US" sz="2400" dirty="0" smtClean="0"/>
              <a:t>.</a:t>
            </a:r>
          </a:p>
          <a:p>
            <a:pPr marL="342900" indent="-342900"/>
            <a:endParaRPr lang="en-US" sz="800" dirty="0" smtClean="0"/>
          </a:p>
          <a:p>
            <a:pPr marL="342900" indent="-342900"/>
            <a:r>
              <a:rPr lang="en-US" sz="2400" dirty="0" smtClean="0"/>
              <a:t>A: Above the switching threshold </a:t>
            </a:r>
            <a:r>
              <a:rPr lang="en-US" sz="2400" b="1" dirty="0" smtClean="0"/>
              <a:t>U&gt;U</a:t>
            </a:r>
            <a:r>
              <a:rPr lang="en-US" sz="2400" b="1" baseline="-25000" dirty="0" smtClean="0"/>
              <a:t>T</a:t>
            </a:r>
            <a:r>
              <a:rPr lang="en-US" sz="2400" dirty="0" smtClean="0"/>
              <a:t>  - reaching the </a:t>
            </a:r>
            <a:r>
              <a:rPr lang="en-US" sz="2400" b="1" dirty="0" smtClean="0"/>
              <a:t>H</a:t>
            </a:r>
            <a:r>
              <a:rPr lang="en-US" sz="2400" dirty="0" smtClean="0"/>
              <a:t>-state</a:t>
            </a:r>
          </a:p>
          <a:p>
            <a:pPr marL="342900" indent="-342900"/>
            <a:endParaRPr lang="en-US" sz="800" dirty="0" smtClean="0"/>
          </a:p>
          <a:p>
            <a:pPr marL="342900" indent="-342900"/>
            <a:r>
              <a:rPr lang="en-US" sz="2400" dirty="0" smtClean="0"/>
              <a:t>B: Below threshold </a:t>
            </a:r>
            <a:r>
              <a:rPr lang="en-US" sz="2400" b="1" dirty="0" smtClean="0"/>
              <a:t>U&lt;</a:t>
            </a:r>
            <a:r>
              <a:rPr lang="en-US" sz="2400" b="1" dirty="0" err="1" smtClean="0"/>
              <a:t>U</a:t>
            </a:r>
            <a:r>
              <a:rPr lang="en-US" sz="2400" b="1" baseline="-25000" dirty="0" err="1" smtClean="0"/>
              <a:t>T</a:t>
            </a:r>
            <a:r>
              <a:rPr lang="en-US" sz="2400" dirty="0" err="1" smtClean="0"/>
              <a:t>.</a:t>
            </a:r>
            <a:r>
              <a:rPr lang="en-US" sz="2400" dirty="0" smtClean="0"/>
              <a:t> The system returns to the C state.</a:t>
            </a:r>
          </a:p>
          <a:p>
            <a:pPr marL="342900" indent="-342900"/>
            <a:endParaRPr lang="en-US" sz="800" dirty="0" smtClean="0"/>
          </a:p>
          <a:p>
            <a:pPr marL="342900" indent="-342900"/>
            <a:r>
              <a:rPr lang="en-US" sz="2400" dirty="0" smtClean="0"/>
              <a:t>C: Erasure by heating in the </a:t>
            </a:r>
            <a:r>
              <a:rPr lang="en-US" sz="2400" b="1" dirty="0" smtClean="0"/>
              <a:t>H</a:t>
            </a:r>
            <a:r>
              <a:rPr lang="en-US" sz="2400" dirty="0" smtClean="0"/>
              <a:t>-state . </a:t>
            </a:r>
          </a:p>
          <a:p>
            <a:pPr marL="342900" indent="-342900"/>
            <a:r>
              <a:rPr lang="en-US" sz="2400" dirty="0" smtClean="0"/>
              <a:t>Trajectory first leaves the </a:t>
            </a:r>
            <a:r>
              <a:rPr lang="en-US" sz="2400" b="1" dirty="0" smtClean="0"/>
              <a:t>H</a:t>
            </a:r>
            <a:r>
              <a:rPr lang="en-US" sz="2400" dirty="0" smtClean="0"/>
              <a:t>-point, then joins the commensurate line.</a:t>
            </a:r>
          </a:p>
          <a:p>
            <a:pPr marL="342900" indent="-342900"/>
            <a:r>
              <a:rPr lang="en-US" sz="2400" dirty="0" smtClean="0"/>
              <a:t>After reaching a maximum </a:t>
            </a:r>
            <a:r>
              <a:rPr lang="en-US" sz="2400" b="1" dirty="0" smtClean="0"/>
              <a:t>C'</a:t>
            </a:r>
            <a:r>
              <a:rPr lang="en-US" sz="2400" dirty="0" smtClean="0"/>
              <a:t>, on cooling the system returns to point </a:t>
            </a:r>
            <a:r>
              <a:rPr lang="en-US" sz="2400" b="1" dirty="0" smtClean="0"/>
              <a:t>C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6516216" y="2420888"/>
            <a:ext cx="19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Switching</a:t>
            </a:r>
            <a:endParaRPr lang="en-US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5496" y="2309971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Below threshold: </a:t>
            </a:r>
            <a:r>
              <a:rPr lang="en-US" sz="2400" b="1" dirty="0" err="1" smtClean="0">
                <a:solidFill>
                  <a:srgbClr val="002060"/>
                </a:solidFill>
              </a:rPr>
              <a:t>n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e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n</a:t>
            </a:r>
            <a:r>
              <a:rPr lang="en-US" sz="2400" b="1" baseline="-25000" dirty="0" err="1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sz="2400" dirty="0" smtClean="0"/>
              <a:t> ,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4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0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627784" y="620688"/>
            <a:ext cx="41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e</a:t>
            </a:r>
            <a:endParaRPr lang="en-US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30624"/>
            <a:ext cx="5400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116632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moment of truth: </a:t>
            </a:r>
            <a:br>
              <a:rPr lang="en-US" sz="2400" dirty="0" smtClean="0"/>
            </a:br>
            <a:r>
              <a:rPr lang="en-US" sz="2400" dirty="0" err="1" smtClean="0"/>
              <a:t>tr</a:t>
            </a:r>
            <a:r>
              <a:rPr lang="en-US" sz="2400" dirty="0" smtClean="0"/>
              <a:t>-ARPES of the H phase, </a:t>
            </a:r>
            <a:br>
              <a:rPr lang="en-US" sz="2400" dirty="0" smtClean="0"/>
            </a:br>
            <a:r>
              <a:rPr lang="en-US" sz="2400" dirty="0" smtClean="0"/>
              <a:t>after Patrick S </a:t>
            </a:r>
            <a:r>
              <a:rPr lang="en-US" sz="2400" dirty="0" err="1" smtClean="0"/>
              <a:t>Kirchmann</a:t>
            </a:r>
            <a:r>
              <a:rPr lang="en-US" sz="2400" dirty="0" smtClean="0"/>
              <a:t> </a:t>
            </a:r>
            <a:r>
              <a:rPr lang="en-US" sz="2400" b="1" dirty="0" smtClean="0"/>
              <a:t>(</a:t>
            </a:r>
            <a:r>
              <a:rPr lang="en-US" sz="2400" dirty="0" smtClean="0"/>
              <a:t>Stanford, unpublished)</a:t>
            </a:r>
            <a:endParaRPr lang="en-US" sz="20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216" y="2678450"/>
            <a:ext cx="3335784" cy="319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661899"/>
            <a:ext cx="471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en-US" sz="2400" dirty="0" err="1" smtClean="0">
                <a:solidFill>
                  <a:srgbClr val="C00000"/>
                </a:solidFill>
              </a:rPr>
              <a:t>trARPES</a:t>
            </a:r>
            <a:r>
              <a:rPr lang="en-US" sz="2400" dirty="0" smtClean="0">
                <a:solidFill>
                  <a:srgbClr val="C00000"/>
                </a:solidFill>
              </a:rPr>
              <a:t> suggest that e-h imbalance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drives switching”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2952328" cy="250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373216"/>
            <a:ext cx="4249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8864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Switching by voltage pulses. </a:t>
            </a:r>
            <a:r>
              <a:rPr lang="en-US" sz="2800" dirty="0" err="1" smtClean="0"/>
              <a:t>Mihailovic</a:t>
            </a:r>
            <a:r>
              <a:rPr lang="en-US" sz="2800" dirty="0" smtClean="0"/>
              <a:t> and </a:t>
            </a:r>
            <a:r>
              <a:rPr lang="en-US" sz="2800" dirty="0" err="1" smtClean="0"/>
              <a:t>Iwasa</a:t>
            </a:r>
            <a:r>
              <a:rPr lang="en-US" sz="2800" dirty="0" smtClean="0"/>
              <a:t> groups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687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	Fast non-thermal current-induced switching between </a:t>
            </a:r>
          </a:p>
          <a:p>
            <a:r>
              <a:rPr lang="en-US" sz="2400" b="1" dirty="0" smtClean="0"/>
              <a:t>	charge ordered many body quantum states in TaS2.</a:t>
            </a:r>
          </a:p>
          <a:p>
            <a:r>
              <a:rPr lang="en-US" sz="2400" dirty="0" smtClean="0"/>
              <a:t>		D. </a:t>
            </a:r>
            <a:r>
              <a:rPr lang="en-US" sz="2400" dirty="0" err="1" smtClean="0"/>
              <a:t>Mihailovic</a:t>
            </a:r>
            <a:r>
              <a:rPr lang="en-US" sz="2400" dirty="0" smtClean="0"/>
              <a:t> group, Nat. Comm. 2016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7822"/>
            <a:ext cx="3167925" cy="269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51558"/>
            <a:ext cx="367240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3954" y="188640"/>
            <a:ext cx="262757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71800" y="116632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T=14 K, thickness=80 nm, </a:t>
            </a:r>
            <a:br>
              <a:rPr lang="en-US" sz="2000" dirty="0" smtClean="0"/>
            </a:br>
            <a:r>
              <a:rPr lang="en-US" sz="2000" dirty="0" smtClean="0"/>
              <a:t>contacts spacing 8 </a:t>
            </a:r>
            <a:r>
              <a:rPr lang="en-US" sz="2000" dirty="0" err="1" smtClean="0"/>
              <a:t>μm</a:t>
            </a:r>
            <a:endParaRPr lang="en-US" sz="20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680174" y="2313036"/>
            <a:ext cx="4176144" cy="439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82262" y="-82061"/>
            <a:ext cx="2689498" cy="380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51520" y="342900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Write: no dependence on pulse durations down to 40ps: leading edge effect</a:t>
            </a:r>
          </a:p>
          <a:p>
            <a:endParaRPr lang="en-US" sz="2000" dirty="0" smtClean="0"/>
          </a:p>
          <a:p>
            <a:r>
              <a:rPr lang="en-US" sz="2000" dirty="0" smtClean="0"/>
              <a:t>Read: need pulse &gt; 0.1 sec</a:t>
            </a:r>
            <a:endParaRPr lang="en-US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4392488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07504" y="5013176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Iwasa</a:t>
            </a:r>
            <a:r>
              <a:rPr lang="en-US" sz="2400" dirty="0" smtClean="0"/>
              <a:t> group. Sci. Adv. 2015</a:t>
            </a:r>
          </a:p>
          <a:p>
            <a:r>
              <a:rPr lang="en-US" sz="2400" dirty="0" smtClean="0"/>
              <a:t>Thin samples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C-phase suppressed, NC phase relaxation prolonged,</a:t>
            </a:r>
          </a:p>
          <a:p>
            <a:r>
              <a:rPr lang="en-US" sz="2400" dirty="0" smtClean="0"/>
              <a:t>Switching first to more insulating and then to metallic states.</a:t>
            </a:r>
          </a:p>
          <a:p>
            <a:r>
              <a:rPr lang="en-US" sz="2400" dirty="0" smtClean="0"/>
              <a:t>Similar in-plane voltages </a:t>
            </a:r>
            <a:r>
              <a:rPr lang="en-US" sz="2400" dirty="0" err="1" smtClean="0"/>
              <a:t>E~V</a:t>
            </a:r>
            <a:r>
              <a:rPr lang="en-US" sz="2400" dirty="0" smtClean="0"/>
              <a:t>/</a:t>
            </a:r>
            <a:r>
              <a:rPr lang="en-US" sz="2400" dirty="0" err="1" smtClean="0"/>
              <a:t>mkm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Theory attempt: </a:t>
            </a:r>
            <a:br>
              <a:rPr lang="en-US" sz="2400" b="1" i="1" dirty="0" smtClean="0">
                <a:solidFill>
                  <a:srgbClr val="C00000"/>
                </a:solidFill>
              </a:rPr>
            </a:br>
            <a:r>
              <a:rPr lang="en-US" sz="2400" b="1" i="1" dirty="0" smtClean="0">
                <a:solidFill>
                  <a:srgbClr val="C00000"/>
                </a:solidFill>
              </a:rPr>
              <a:t>Instability towards stripe formation in 1T-TaS2 after charge injection.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628800"/>
            <a:ext cx="9144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generic </a:t>
            </a:r>
            <a:r>
              <a:rPr lang="en-US" sz="2400" dirty="0" err="1" smtClean="0"/>
              <a:t>bistable</a:t>
            </a:r>
            <a:r>
              <a:rPr lang="en-US" sz="2400" dirty="0" smtClean="0"/>
              <a:t> system in between two contacts.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Commonly, a potential applied to a sample is expected </a:t>
            </a:r>
            <a:br>
              <a:rPr lang="en-US" sz="2400" dirty="0" smtClean="0"/>
            </a:br>
            <a:r>
              <a:rPr lang="en-US" sz="2400" dirty="0" smtClean="0"/>
              <a:t>to concentrate the local charge density at the contacts </a:t>
            </a:r>
            <a:br>
              <a:rPr lang="en-US" sz="2400" dirty="0" smtClean="0"/>
            </a:br>
            <a:r>
              <a:rPr lang="en-US" sz="2400" dirty="0" smtClean="0"/>
              <a:t>so that the applied field is screened.</a:t>
            </a:r>
          </a:p>
          <a:p>
            <a:endParaRPr lang="en-US" sz="2400" dirty="0" smtClean="0"/>
          </a:p>
          <a:p>
            <a:r>
              <a:rPr lang="en-US" sz="2400" dirty="0" smtClean="0"/>
              <a:t>In our special situation the charge penetrates into a </a:t>
            </a:r>
            <a:r>
              <a:rPr lang="en-US" sz="2400" dirty="0" err="1" smtClean="0"/>
              <a:t>bistable</a:t>
            </a:r>
            <a:r>
              <a:rPr lang="en-US" sz="2400" dirty="0" smtClean="0"/>
              <a:t> medium in which the competition of phases is controlled by the particle density n.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653136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dirty="0" smtClean="0">
              <a:latin typeface="Cambria"/>
            </a:endParaRPr>
          </a:p>
          <a:p>
            <a:pPr marL="457200" indent="-457200"/>
            <a:endParaRPr lang="en-US" sz="800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79513" y="2204864"/>
            <a:ext cx="417646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/>
              </a:rPr>
              <a:t>a: approaching a generic </a:t>
            </a:r>
            <a:br>
              <a:rPr lang="en-US" sz="2400" dirty="0" smtClean="0">
                <a:solidFill>
                  <a:prstClr val="black"/>
                </a:solidFill>
                <a:latin typeface="Cambria"/>
              </a:rPr>
            </a:br>
            <a:r>
              <a:rPr lang="en-US" sz="2400" dirty="0" smtClean="0">
                <a:solidFill>
                  <a:prstClr val="black"/>
                </a:solidFill>
                <a:latin typeface="Cambria"/>
              </a:rPr>
              <a:t>1</a:t>
            </a:r>
            <a:r>
              <a:rPr lang="en-US" sz="2400" baseline="30000" dirty="0" smtClean="0">
                <a:solidFill>
                  <a:prstClr val="black"/>
                </a:solidFill>
                <a:latin typeface="Cambria"/>
              </a:rPr>
              <a:t>st</a:t>
            </a:r>
            <a:r>
              <a:rPr lang="en-US" sz="2400" dirty="0" smtClean="0">
                <a:solidFill>
                  <a:prstClr val="black"/>
                </a:solidFill>
                <a:latin typeface="Cambria"/>
              </a:rPr>
              <a:t> order transition.</a:t>
            </a:r>
          </a:p>
          <a:p>
            <a:r>
              <a:rPr lang="en-US" sz="2200" dirty="0" smtClean="0">
                <a:latin typeface="Cambria"/>
              </a:rPr>
              <a:t>Thermodynamic quantities as functions of concentration </a:t>
            </a:r>
            <a:r>
              <a:rPr lang="en-US" sz="2200" b="1" i="1" dirty="0" smtClean="0">
                <a:latin typeface="Cambria"/>
              </a:rPr>
              <a:t>n</a:t>
            </a:r>
            <a:r>
              <a:rPr lang="en-US" sz="2200" dirty="0" smtClean="0">
                <a:latin typeface="Cambria"/>
              </a:rPr>
              <a:t> for bi-stable systems near the 1st order phase transition: </a:t>
            </a:r>
            <a:br>
              <a:rPr lang="en-US" sz="2200" dirty="0" smtClean="0">
                <a:latin typeface="Cambria"/>
              </a:rPr>
            </a:br>
            <a:r>
              <a:rPr lang="en-US" sz="2200" dirty="0" smtClean="0">
                <a:latin typeface="Cambria"/>
              </a:rPr>
              <a:t>free energy </a:t>
            </a:r>
            <a:r>
              <a:rPr lang="en-US" sz="2200" b="1" i="1" dirty="0" smtClean="0">
                <a:solidFill>
                  <a:schemeClr val="accent6">
                    <a:lumMod val="50000"/>
                  </a:schemeClr>
                </a:solidFill>
                <a:latin typeface="Cambria"/>
              </a:rPr>
              <a:t>E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Cambria"/>
              </a:rPr>
              <a:t> (brown), </a:t>
            </a:r>
            <a:b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Cambria"/>
              </a:rPr>
            </a:br>
            <a:r>
              <a:rPr lang="en-US" sz="2200" dirty="0" smtClean="0">
                <a:latin typeface="Cambria"/>
              </a:rPr>
              <a:t>chemical potential </a:t>
            </a:r>
            <a:r>
              <a:rPr lang="en-US" sz="2200" b="1" i="1" dirty="0" smtClean="0">
                <a:solidFill>
                  <a:srgbClr val="FF0000"/>
                </a:solidFill>
                <a:latin typeface="TimesNewRomanPSMT"/>
              </a:rPr>
              <a:t>μ</a:t>
            </a:r>
            <a:r>
              <a:rPr lang="en-US" sz="2200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ambria"/>
              </a:rPr>
              <a:t>(red</a:t>
            </a:r>
            <a:r>
              <a:rPr lang="en-US" sz="2200" dirty="0" smtClean="0">
                <a:latin typeface="Cambria"/>
              </a:rPr>
              <a:t>), </a:t>
            </a:r>
            <a:br>
              <a:rPr lang="en-US" sz="2200" dirty="0" smtClean="0">
                <a:latin typeface="Cambria"/>
              </a:rPr>
            </a:br>
            <a:r>
              <a:rPr lang="en-US" sz="2200" dirty="0" smtClean="0">
                <a:latin typeface="Cambria"/>
              </a:rPr>
              <a:t>its derivative </a:t>
            </a:r>
            <a:r>
              <a:rPr lang="en-US" sz="2200" b="1" i="1" dirty="0" smtClean="0">
                <a:solidFill>
                  <a:srgbClr val="0070C0"/>
                </a:solidFill>
                <a:latin typeface="Cambria"/>
              </a:rPr>
              <a:t>k</a:t>
            </a:r>
            <a:r>
              <a:rPr lang="en-US" sz="2200" dirty="0" smtClean="0">
                <a:solidFill>
                  <a:srgbClr val="0070C0"/>
                </a:solidFill>
                <a:latin typeface="Cambria"/>
              </a:rPr>
              <a:t> (blue-dashed</a:t>
            </a:r>
            <a:r>
              <a:rPr lang="en-US" sz="2200" dirty="0" smtClean="0">
                <a:latin typeface="Cambria"/>
              </a:rPr>
              <a:t>).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16017" y="2204864"/>
            <a:ext cx="46805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/>
              </a:rPr>
              <a:t>b: the 1</a:t>
            </a:r>
            <a:r>
              <a:rPr lang="en-US" sz="2400" baseline="30000" dirty="0" smtClean="0">
                <a:solidFill>
                  <a:prstClr val="black"/>
                </a:solidFill>
                <a:latin typeface="Cambria"/>
              </a:rPr>
              <a:t>st</a:t>
            </a:r>
            <a:r>
              <a:rPr lang="en-US" sz="2400" dirty="0" smtClean="0">
                <a:solidFill>
                  <a:prstClr val="black"/>
                </a:solidFill>
                <a:latin typeface="Cambria"/>
              </a:rPr>
              <a:t> order transition </a:t>
            </a:r>
            <a:br>
              <a:rPr lang="en-US" sz="2400" dirty="0" smtClean="0">
                <a:solidFill>
                  <a:prstClr val="black"/>
                </a:solidFill>
                <a:latin typeface="Cambria"/>
              </a:rPr>
            </a:br>
            <a:r>
              <a:rPr lang="en-US" sz="2400" dirty="0" smtClean="0">
                <a:solidFill>
                  <a:prstClr val="black"/>
                </a:solidFill>
                <a:latin typeface="Cambria"/>
              </a:rPr>
              <a:t>of commensurability .</a:t>
            </a:r>
          </a:p>
          <a:p>
            <a:r>
              <a:rPr lang="en-US" sz="2200" b="1" dirty="0" smtClean="0"/>
              <a:t>𝐸(𝑛) </a:t>
            </a:r>
            <a:r>
              <a:rPr lang="en-US" sz="2200" dirty="0" smtClean="0"/>
              <a:t>at small </a:t>
            </a:r>
            <a:r>
              <a:rPr lang="en-US" sz="2200" b="1" i="1" dirty="0" smtClean="0"/>
              <a:t>n</a:t>
            </a:r>
            <a:r>
              <a:rPr lang="en-US" sz="2200" dirty="0" smtClean="0"/>
              <a:t> has a cusp, it starts </a:t>
            </a:r>
            <a:br>
              <a:rPr lang="en-US" sz="2200" dirty="0" smtClean="0"/>
            </a:br>
            <a:r>
              <a:rPr lang="en-US" sz="2200" dirty="0" smtClean="0"/>
              <a:t>as </a:t>
            </a:r>
            <a:r>
              <a:rPr lang="en-US" sz="2200" b="1" i="1" dirty="0" smtClean="0"/>
              <a:t>E</a:t>
            </a:r>
            <a:r>
              <a:rPr lang="en-US" sz="2200" b="1" i="1" dirty="0" smtClean="0">
                <a:sym typeface="Symbol"/>
              </a:rPr>
              <a:t></a:t>
            </a:r>
            <a:r>
              <a:rPr lang="en-US" sz="2200" b="1" i="1" dirty="0" smtClean="0"/>
              <a:t>𝑛 </a:t>
            </a:r>
            <a:r>
              <a:rPr lang="en-US" sz="2200" dirty="0" smtClean="0"/>
              <a:t>and then slows down. </a:t>
            </a:r>
            <a:br>
              <a:rPr lang="en-US" sz="2200" dirty="0" smtClean="0"/>
            </a:br>
            <a:r>
              <a:rPr lang="en-US" sz="2200" b="1" i="1" dirty="0" smtClean="0"/>
              <a:t>E(𝑛) </a:t>
            </a:r>
            <a:r>
              <a:rPr lang="en-US" sz="2200" dirty="0" smtClean="0"/>
              <a:t>is concave around the low </a:t>
            </a:r>
            <a:r>
              <a:rPr lang="en-US" sz="2200" b="1" i="1" dirty="0" smtClean="0"/>
              <a:t>n</a:t>
            </a:r>
            <a:r>
              <a:rPr lang="en-US" sz="2200" dirty="0" smtClean="0"/>
              <a:t> phase: </a:t>
            </a:r>
            <a:br>
              <a:rPr lang="en-US" sz="2200" dirty="0" smtClean="0"/>
            </a:br>
            <a:r>
              <a:rPr lang="en-US" sz="2200" dirty="0" smtClean="0"/>
              <a:t>the compressibility is negative </a:t>
            </a:r>
            <a:br>
              <a:rPr lang="en-US" sz="2200" dirty="0" smtClean="0"/>
            </a:br>
            <a:r>
              <a:rPr lang="en-US" sz="2200" b="1" dirty="0" smtClean="0"/>
              <a:t>𝑘 = 𝑑𝜇/𝑑𝑛 &lt; 0 </a:t>
            </a:r>
            <a:r>
              <a:rPr lang="en-US" sz="2200" dirty="0" smtClean="0"/>
              <a:t>for all </a:t>
            </a:r>
            <a:r>
              <a:rPr lang="en-US" sz="2200" b="1" i="1" dirty="0" smtClean="0"/>
              <a:t>n</a:t>
            </a:r>
            <a:r>
              <a:rPr lang="en-US" sz="2200" i="1" dirty="0" smtClean="0"/>
              <a:t> up to the inflection point of </a:t>
            </a:r>
            <a:r>
              <a:rPr lang="en-US" sz="2200" b="1" i="1" dirty="0" smtClean="0"/>
              <a:t>E(𝑛) 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dirty="0" smtClean="0"/>
              <a:t>which lies between the barrier </a:t>
            </a:r>
            <a:br>
              <a:rPr lang="en-US" sz="2200" dirty="0" smtClean="0"/>
            </a:br>
            <a:r>
              <a:rPr lang="en-US" sz="2200" dirty="0" smtClean="0"/>
              <a:t>and the high </a:t>
            </a:r>
            <a:r>
              <a:rPr lang="en-US" sz="2200" b="1" i="1" dirty="0" smtClean="0"/>
              <a:t>n</a:t>
            </a:r>
            <a:r>
              <a:rPr lang="en-US" sz="2200" i="1" dirty="0" smtClean="0"/>
              <a:t> minimum. </a:t>
            </a: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625"/>
            <a:ext cx="3600450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2420888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1T-TiSe2 : 2</a:t>
            </a:r>
            <a:r>
              <a:rPr lang="en-US" sz="2200" baseline="30000" dirty="0" smtClean="0">
                <a:solidFill>
                  <a:srgbClr val="7030A0"/>
                </a:solidFill>
              </a:rPr>
              <a:t>nd</a:t>
            </a:r>
            <a:r>
              <a:rPr lang="en-US" sz="2200" dirty="0" smtClean="0">
                <a:solidFill>
                  <a:srgbClr val="7030A0"/>
                </a:solidFill>
              </a:rPr>
              <a:t> order transition at 202 K to a </a:t>
            </a:r>
            <a:r>
              <a:rPr lang="en-US" sz="2200" b="1" dirty="0" smtClean="0">
                <a:solidFill>
                  <a:srgbClr val="7030A0"/>
                </a:solidFill>
              </a:rPr>
              <a:t>commensurate C</a:t>
            </a:r>
            <a:r>
              <a:rPr lang="en-US" sz="2200" dirty="0" smtClean="0">
                <a:solidFill>
                  <a:srgbClr val="7030A0"/>
                </a:solidFill>
              </a:rPr>
              <a:t> state 2 × 2 × 2</a:t>
            </a:r>
          </a:p>
          <a:p>
            <a:endParaRPr lang="en-US" sz="800" dirty="0" smtClean="0"/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2H-TaSe2 : 2</a:t>
            </a:r>
            <a:r>
              <a:rPr lang="en-US" sz="2400" baseline="30000" dirty="0" smtClean="0">
                <a:solidFill>
                  <a:schemeClr val="accent6">
                    <a:lumMod val="50000"/>
                  </a:schemeClr>
                </a:solidFill>
              </a:rPr>
              <a:t>nd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order transition at 122 K to an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incommensurate IC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phase close to a 3 × 3 reconstruction, 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400" baseline="30000" dirty="0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order lock-in transition at 90 K to the 3 × 3 C state.</a:t>
            </a:r>
          </a:p>
          <a:p>
            <a:endParaRPr lang="en-US" sz="800" dirty="0" smtClean="0"/>
          </a:p>
          <a:p>
            <a:r>
              <a:rPr lang="en-US" sz="2200" dirty="0" smtClean="0">
                <a:solidFill>
                  <a:srgbClr val="C00000"/>
                </a:solidFill>
              </a:rPr>
              <a:t>1T-TaS2 : IC: incommensurate CDW between 543 and 352 K,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nearly commensurate NC</a:t>
            </a:r>
            <a:r>
              <a:rPr lang="en-US" sz="2200" dirty="0" smtClean="0">
                <a:solidFill>
                  <a:srgbClr val="C00000"/>
                </a:solidFill>
              </a:rPr>
              <a:t> state at 352 - 183 K (221 - 355 K upon heating),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C-state below 183 K – with √13 ×√13 periodicity </a:t>
            </a:r>
          </a:p>
          <a:p>
            <a:endParaRPr lang="en-US" sz="800" dirty="0" smtClean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-27384"/>
            <a:ext cx="4429125" cy="209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0" y="5517232"/>
            <a:ext cx="8026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Versatility reason (?): adaptation of 5d </a:t>
            </a:r>
            <a:r>
              <a:rPr lang="en-US" sz="2200" dirty="0" err="1" smtClean="0"/>
              <a:t>orbitals</a:t>
            </a:r>
            <a:r>
              <a:rPr lang="en-US" sz="2200" dirty="0" smtClean="0"/>
              <a:t> (z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, </a:t>
            </a:r>
            <a:r>
              <a:rPr lang="en-US" sz="2200" dirty="0" err="1" smtClean="0"/>
              <a:t>xy</a:t>
            </a:r>
            <a:r>
              <a:rPr lang="en-US" sz="2200" dirty="0" smtClean="0"/>
              <a:t>, 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-y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) with </a:t>
            </a:r>
            <a:br>
              <a:rPr lang="en-US" sz="2200" dirty="0" smtClean="0"/>
            </a:br>
            <a:r>
              <a:rPr lang="en-US" sz="2200" dirty="0" smtClean="0"/>
              <a:t>strong spin-orbit interactions to changing environment of </a:t>
            </a:r>
            <a:r>
              <a:rPr lang="en-US" sz="2200" dirty="0" err="1" smtClean="0"/>
              <a:t>S,Se</a:t>
            </a:r>
            <a:r>
              <a:rPr lang="en-US" sz="2200" dirty="0" smtClean="0"/>
              <a:t> cages </a:t>
            </a:r>
            <a:endParaRPr lang="en-US" sz="22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4779218"/>
            <a:ext cx="11144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96" y="162880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</a:t>
            </a:r>
            <a:r>
              <a:rPr lang="en-US" sz="2400" b="1" dirty="0" smtClean="0"/>
              <a:t> 𝑙</a:t>
            </a:r>
            <a:r>
              <a:rPr lang="en-US" sz="2400" b="1" baseline="-25000" dirty="0" smtClean="0"/>
              <a:t>𝑠𝑐𝑟 </a:t>
            </a:r>
            <a:r>
              <a:rPr lang="en-US" sz="2400" dirty="0" smtClean="0"/>
              <a:t>  becomes </a:t>
            </a:r>
            <a:r>
              <a:rPr lang="en-US" sz="2400" dirty="0" smtClean="0">
                <a:solidFill>
                  <a:srgbClr val="C00000"/>
                </a:solidFill>
              </a:rPr>
              <a:t>imaginary</a:t>
            </a:r>
            <a:r>
              <a:rPr lang="en-US" sz="2400" dirty="0" smtClean="0"/>
              <a:t>. That leads to oscillations </a:t>
            </a:r>
            <a:br>
              <a:rPr lang="en-US" sz="2400" dirty="0" smtClean="0"/>
            </a:br>
            <a:r>
              <a:rPr lang="en-US" sz="2400" dirty="0" smtClean="0"/>
              <a:t>instead of the conventional exponential decay with distance, </a:t>
            </a:r>
            <a:br>
              <a:rPr lang="en-US" sz="2400" dirty="0" smtClean="0"/>
            </a:br>
            <a:r>
              <a:rPr lang="en-US" sz="2400" dirty="0" smtClean="0"/>
              <a:t>resulting in phase separation and stripes formation.</a:t>
            </a:r>
            <a:endParaRPr lang="en-US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653136"/>
            <a:ext cx="774566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652864"/>
            <a:ext cx="5829005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2656"/>
            <a:ext cx="30243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5496" y="40466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 charged system, this violation of the stability criterion means that the screening length square becomes negative</a:t>
            </a:r>
            <a:endParaRPr lang="en-US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3284984"/>
            <a:ext cx="8915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our nonlinear system, this feature is hidden in eqs. for the density </a:t>
            </a:r>
            <a:br>
              <a:rPr lang="en-US" sz="2400" dirty="0" smtClean="0"/>
            </a:br>
            <a:r>
              <a:rPr lang="en-US" sz="2400" b="1" i="1" dirty="0" smtClean="0"/>
              <a:t>n(x)</a:t>
            </a:r>
            <a:r>
              <a:rPr lang="en-US" sz="2400" dirty="0" smtClean="0"/>
              <a:t> and the electric potential </a:t>
            </a:r>
            <a:r>
              <a:rPr lang="en-US" sz="2400" b="1" i="1" dirty="0" smtClean="0">
                <a:sym typeface="Symbol"/>
              </a:rPr>
              <a:t>(x)</a:t>
            </a:r>
            <a:r>
              <a:rPr lang="en-US" sz="2400" dirty="0" smtClean="0">
                <a:sym typeface="Symbol"/>
              </a:rPr>
              <a:t> which we solve numerically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39338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995936" y="476672"/>
            <a:ext cx="51480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Undulations between “hole-doped” and “electron-doped” domains, </a:t>
            </a:r>
            <a:br>
              <a:rPr lang="en-US" sz="2400" dirty="0" smtClean="0"/>
            </a:br>
            <a:r>
              <a:rPr lang="en-US" sz="2400" b="1" i="1" dirty="0" smtClean="0"/>
              <a:t>𝑛 &gt; 0 </a:t>
            </a:r>
            <a:r>
              <a:rPr lang="en-US" sz="2400" dirty="0" smtClean="0"/>
              <a:t>and </a:t>
            </a:r>
            <a:r>
              <a:rPr lang="en-US" sz="2400" b="1" i="1" dirty="0" smtClean="0"/>
              <a:t>𝑛 &lt; 0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> With increasing </a:t>
            </a:r>
            <a:r>
              <a:rPr lang="en-US" sz="2400" b="1" i="1" dirty="0" smtClean="0"/>
              <a:t>j</a:t>
            </a:r>
            <a:r>
              <a:rPr lang="en-US" sz="2400" dirty="0" smtClean="0"/>
              <a:t>, patterns evolve from a nearly sinusoidal shape to sharp domains whose number decreases progressively, until the last strong one remains near the contact at </a:t>
            </a:r>
            <a:r>
              <a:rPr lang="en-US" sz="2400" b="1" i="1" dirty="0" smtClean="0"/>
              <a:t>𝑥 =1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b="1" i="1" dirty="0" smtClean="0"/>
              <a:t>𝑥 = 0 </a:t>
            </a:r>
            <a:r>
              <a:rPr lang="en-US" sz="2400" dirty="0" smtClean="0"/>
              <a:t>is the middle of the sample) </a:t>
            </a:r>
            <a:br>
              <a:rPr lang="en-US" sz="2400" dirty="0" smtClean="0"/>
            </a:br>
            <a:r>
              <a:rPr lang="en-US" sz="2400" dirty="0" smtClean="0"/>
              <a:t>while the bulk is converted to a highly conducting state with smooth and weak undulations. </a:t>
            </a:r>
            <a:br>
              <a:rPr lang="en-US" sz="2400" dirty="0" smtClean="0"/>
            </a:br>
            <a:r>
              <a:rPr lang="en-US" sz="2400" dirty="0" smtClean="0"/>
              <a:t>At low </a:t>
            </a:r>
            <a:r>
              <a:rPr lang="en-US" sz="2400" b="1" i="1" dirty="0" smtClean="0"/>
              <a:t>j</a:t>
            </a:r>
            <a:r>
              <a:rPr lang="en-US" sz="2400" dirty="0" smtClean="0"/>
              <a:t>, the period does not vary much with </a:t>
            </a:r>
            <a:r>
              <a:rPr lang="en-US" sz="2400" b="1" i="1" dirty="0" smtClean="0"/>
              <a:t>j</a:t>
            </a:r>
            <a:r>
              <a:rPr lang="en-US" sz="2400" dirty="0" smtClean="0"/>
              <a:t> and stays close to the intrinsic value </a:t>
            </a:r>
            <a:r>
              <a:rPr lang="en-US" sz="2400" b="1" dirty="0" smtClean="0"/>
              <a:t>∼ 2𝜋𝑙</a:t>
            </a:r>
            <a:r>
              <a:rPr lang="en-US" sz="2400" b="1" baseline="-25000" dirty="0" smtClean="0"/>
              <a:t>𝑠𝑐𝑟</a:t>
            </a:r>
            <a:r>
              <a:rPr lang="en-US" sz="2400" b="1" dirty="0" smtClean="0"/>
              <a:t> 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488668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𝑥 = 0</a:t>
            </a:r>
            <a:r>
              <a:rPr lang="en-US" sz="2000" dirty="0" smtClean="0"/>
              <a:t>, sample’s middle </a:t>
            </a:r>
            <a:endParaRPr lang="en-US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863592" y="6453336"/>
            <a:ext cx="2284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𝑥 = 1,</a:t>
            </a:r>
            <a:r>
              <a:rPr lang="en-US" sz="2000" dirty="0" smtClean="0"/>
              <a:t> sample’s edge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487025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Summary for TaS2.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TaS2 as a self-tuned, phase-separated, always filled, Mott state of a Wigner crystal of polarons, swallowing excited holes as vacancies, 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then expelling them out to form the net of domain walls. </a:t>
            </a:r>
          </a:p>
          <a:p>
            <a:endParaRPr lang="en-US" sz="8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Mutual </a:t>
            </a:r>
            <a:r>
              <a:rPr lang="en-US" sz="2400" dirty="0">
                <a:solidFill>
                  <a:srgbClr val="002060"/>
                </a:solidFill>
              </a:rPr>
              <a:t>transformations among the three </a:t>
            </a:r>
            <a:r>
              <a:rPr lang="en-US" sz="2400" dirty="0" smtClean="0">
                <a:solidFill>
                  <a:srgbClr val="002060"/>
                </a:solidFill>
              </a:rPr>
              <a:t>reservoirs:  electrons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smtClean="0">
                <a:solidFill>
                  <a:srgbClr val="002060"/>
                </a:solidFill>
              </a:rPr>
              <a:t>holes, defects are </a:t>
            </a:r>
            <a:r>
              <a:rPr lang="en-US" sz="2400" dirty="0">
                <a:solidFill>
                  <a:srgbClr val="002060"/>
                </a:solidFill>
              </a:rPr>
              <a:t>dictated by </a:t>
            </a:r>
            <a:r>
              <a:rPr lang="en-US" sz="2400" dirty="0" smtClean="0">
                <a:solidFill>
                  <a:srgbClr val="002060"/>
                </a:solidFill>
              </a:rPr>
              <a:t>imbalances of </a:t>
            </a:r>
            <a:r>
              <a:rPr lang="en-US" sz="2400" dirty="0">
                <a:solidFill>
                  <a:srgbClr val="002060"/>
                </a:solidFill>
              </a:rPr>
              <a:t>partial chemical potentials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The e-h compensated just pumped C state evolves into the </a:t>
            </a:r>
            <a:r>
              <a:rPr lang="en-US" sz="2400" dirty="0" err="1" smtClean="0">
                <a:solidFill>
                  <a:srgbClr val="002060"/>
                </a:solidFill>
              </a:rPr>
              <a:t>noncompensated</a:t>
            </a:r>
            <a:r>
              <a:rPr lang="en-US" sz="2400" dirty="0" smtClean="0">
                <a:solidFill>
                  <a:srgbClr val="002060"/>
                </a:solidFill>
              </a:rPr>
              <a:t> (self-doped) H state.</a:t>
            </a:r>
          </a:p>
          <a:p>
            <a:endParaRPr lang="en-US" sz="8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Walls crossings are responsible for the free energy form yielding the 1</a:t>
            </a:r>
            <a:r>
              <a:rPr lang="en-US" sz="2400" baseline="30000" dirty="0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order phase transition and the screening instability: undulating penetration of the electric field into the bulk under the applied current.</a:t>
            </a:r>
          </a:p>
          <a:p>
            <a:endParaRPr lang="en-US" sz="8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Incompleteness of the presented phenomenological approach</a:t>
            </a:r>
            <a:r>
              <a:rPr lang="en-US" sz="2400" dirty="0" smtClean="0">
                <a:solidFill>
                  <a:srgbClr val="7030A0"/>
                </a:solidFill>
              </a:rPr>
              <a:t>: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It is over-coarse-grained, averaged over the network of domain walls.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Need to descend to the single-wall, single-node level.</a:t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Descriptions of optically- and current-induced routs </a:t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to the hidden phase are not well connected yet.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332656"/>
            <a:ext cx="90364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Theories of temporal processes in out-of equilibrium </a:t>
            </a:r>
          </a:p>
          <a:p>
            <a:pPr algn="ctr"/>
            <a:r>
              <a:rPr lang="en-US" sz="2400" b="1" dirty="0" smtClean="0"/>
              <a:t>strongly correlated electronic systems: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i="1" dirty="0" smtClean="0">
                <a:solidFill>
                  <a:srgbClr val="002060"/>
                </a:solidFill>
              </a:rPr>
              <a:t>1. </a:t>
            </a:r>
            <a:r>
              <a:rPr lang="en-US" sz="2400" i="1" dirty="0" err="1" smtClean="0">
                <a:solidFill>
                  <a:srgbClr val="002060"/>
                </a:solidFill>
              </a:rPr>
              <a:t>Ab</a:t>
            </a:r>
            <a:r>
              <a:rPr lang="en-US" sz="2400" i="1" dirty="0" smtClean="0">
                <a:solidFill>
                  <a:srgbClr val="002060"/>
                </a:solidFill>
              </a:rPr>
              <a:t> initio</a:t>
            </a:r>
            <a:r>
              <a:rPr lang="en-US" sz="2400" dirty="0" smtClean="0">
                <a:solidFill>
                  <a:srgbClr val="002060"/>
                </a:solidFill>
              </a:rPr>
              <a:t> calculations or many-body approximations for microscopic</a:t>
            </a:r>
          </a:p>
          <a:p>
            <a:pPr marL="457200" indent="-457200"/>
            <a:r>
              <a:rPr lang="en-US" sz="2400" dirty="0" smtClean="0">
                <a:solidFill>
                  <a:srgbClr val="002060"/>
                </a:solidFill>
              </a:rPr>
              <a:t>models: highly challenging difficulties, great efforts, very useful results.</a:t>
            </a:r>
          </a:p>
          <a:p>
            <a:pPr marL="457200" indent="-457200"/>
            <a:r>
              <a:rPr lang="en-US" sz="2400" dirty="0" smtClean="0">
                <a:solidFill>
                  <a:srgbClr val="002060"/>
                </a:solidFill>
              </a:rPr>
              <a:t>Limitation to small # of particles even in 1D, problem of energy release.</a:t>
            </a:r>
          </a:p>
          <a:p>
            <a:pPr marL="342900" indent="-342900"/>
            <a:endParaRPr lang="en-GB" sz="2400" dirty="0" smtClean="0"/>
          </a:p>
          <a:p>
            <a:pPr marL="342900" indent="-342900"/>
            <a:r>
              <a:rPr lang="en-GB" sz="2400" dirty="0" smtClean="0"/>
              <a:t>2. Phenomenological approach  </a:t>
            </a:r>
            <a:r>
              <a:rPr lang="en-US" sz="2400" dirty="0" smtClean="0"/>
              <a:t>for regimes governed by collective</a:t>
            </a:r>
          </a:p>
          <a:p>
            <a:pPr marL="342900" indent="-342900"/>
            <a:r>
              <a:rPr lang="en-US" sz="2400" dirty="0" smtClean="0"/>
              <a:t>variables like order parameters for electrons and lattice deformations. </a:t>
            </a:r>
          </a:p>
          <a:p>
            <a:pPr marL="342900" indent="-342900"/>
            <a:r>
              <a:rPr lang="en-GB" sz="2400" dirty="0" smtClean="0">
                <a:solidFill>
                  <a:srgbClr val="7030A0"/>
                </a:solidFill>
              </a:rPr>
              <a:t>It becomes indispensible for spacio-inhomogeneous regimes with</a:t>
            </a:r>
          </a:p>
          <a:p>
            <a:pPr marL="342900" indent="-342900"/>
            <a:r>
              <a:rPr lang="en-GB" sz="2400" dirty="0" smtClean="0">
                <a:solidFill>
                  <a:srgbClr val="7030A0"/>
                </a:solidFill>
              </a:rPr>
              <a:t>patterns formation. </a:t>
            </a:r>
          </a:p>
          <a:p>
            <a:pPr marL="342900" indent="-34290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It allows to approach coherent dynamics of macroscopic electronic</a:t>
            </a:r>
          </a:p>
          <a:p>
            <a:pPr marL="342900" indent="-34290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order through a symmetry breaking transition, to recover</a:t>
            </a:r>
          </a:p>
          <a:p>
            <a:pPr marL="342900" indent="-34290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dynamical symmetry breaking, stratification in domains, etc.</a:t>
            </a:r>
          </a:p>
          <a:p>
            <a:pPr marL="342900" indent="-342900"/>
            <a:r>
              <a:rPr lang="en-US" sz="2400" dirty="0" smtClean="0"/>
              <a:t>It is always correct within its applicability, </a:t>
            </a:r>
            <a:r>
              <a:rPr lang="en-US" sz="2400" b="1" dirty="0" smtClean="0"/>
              <a:t>but it may not come rightly</a:t>
            </a:r>
            <a:r>
              <a:rPr lang="en-US" sz="2400" dirty="0" smtClean="0"/>
              <a:t>:</a:t>
            </a:r>
          </a:p>
          <a:p>
            <a:pPr marL="342900" indent="-342900"/>
            <a:r>
              <a:rPr lang="en-US" sz="2400" dirty="0" smtClean="0">
                <a:solidFill>
                  <a:srgbClr val="C00000"/>
                </a:solidFill>
              </a:rPr>
              <a:t>the quasi-equilibrium regimes may be reached only after </a:t>
            </a:r>
          </a:p>
          <a:p>
            <a:pPr marL="342900" indent="-342900"/>
            <a:r>
              <a:rPr lang="en-US" sz="2400" dirty="0" smtClean="0">
                <a:solidFill>
                  <a:srgbClr val="C00000"/>
                </a:solidFill>
              </a:rPr>
              <a:t>the most interesting events had happened.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AutoShape 3"/>
          <p:cNvSpPr>
            <a:spLocks noChangeAspect="1" noChangeArrowheads="1"/>
          </p:cNvSpPr>
          <p:nvPr/>
        </p:nvSpPr>
        <p:spPr bwMode="auto">
          <a:xfrm>
            <a:off x="3563218" y="694581"/>
            <a:ext cx="25209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836712"/>
            <a:ext cx="4476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068960"/>
            <a:ext cx="4355976" cy="216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572000" y="836712"/>
            <a:ext cx="4653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Profile along the defected chain</a:t>
            </a:r>
          </a:p>
          <a:p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its nearest neighbor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99992" y="40770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Defected chain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theory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CDW is perforated here and there by nodes of amplitude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2396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28424">
            <a:off x="6206357" y="596244"/>
            <a:ext cx="1363716" cy="497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 rot="5400000">
            <a:off x="6840252" y="2528900"/>
            <a:ext cx="792088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9617" name="Object 1"/>
          <p:cNvGraphicFramePr>
            <a:graphicFrameLocks noChangeAspect="1"/>
          </p:cNvGraphicFramePr>
          <p:nvPr/>
        </p:nvGraphicFramePr>
        <p:xfrm>
          <a:off x="5220072" y="4581128"/>
          <a:ext cx="3816424" cy="1008112"/>
        </p:xfrm>
        <a:graphic>
          <a:graphicData uri="http://schemas.openxmlformats.org/presentationml/2006/ole">
            <p:oleObj spid="_x0000_s62466" name="Équation" r:id="rId6" imgW="1562040" imgH="431640" progId="Equation.3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-36512" y="5661248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Phase stretching by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π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over long tails allows the amplitude kink to adapt to a long range 3D order.    </a:t>
            </a:r>
            <a:r>
              <a:rPr lang="en-US" sz="2400" dirty="0" smtClean="0">
                <a:solidFill>
                  <a:srgbClr val="C00000"/>
                </a:solidFill>
              </a:rPr>
              <a:t>General concept: topologically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bound complex of the kink core and the half-integer vortex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644008" y="5445224"/>
            <a:ext cx="25202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624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Observation of a soliton in a 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ruly 1D physics,  </a:t>
            </a:r>
            <a:r>
              <a:rPr lang="en-US" sz="2400" i="1" dirty="0" smtClean="0"/>
              <a:t>Han </a:t>
            </a:r>
            <a:r>
              <a:rPr lang="en-US" sz="2400" i="1" dirty="0" err="1" smtClean="0"/>
              <a:t>Woong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Yeom</a:t>
            </a:r>
            <a:r>
              <a:rPr lang="en-US" sz="2400" i="1" dirty="0" smtClean="0"/>
              <a:t>, Pohang</a:t>
            </a:r>
            <a:endParaRPr lang="en-US" sz="800" i="1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The array of Indium chains at  Si 111 surface</a:t>
            </a:r>
            <a:r>
              <a:rPr lang="en-US" sz="2400" dirty="0" smtClean="0"/>
              <a:t>.</a:t>
            </a:r>
          </a:p>
          <a:p>
            <a:endParaRPr lang="en-US" sz="800" dirty="0" smtClean="0"/>
          </a:p>
          <a:p>
            <a:r>
              <a:rPr lang="en-US" sz="2400" dirty="0" smtClean="0"/>
              <a:t>Ground state: 2-fold commensurate CDW,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discrete Z</a:t>
            </a:r>
            <a:r>
              <a:rPr lang="en-US" sz="24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symmetry of dimerization. </a:t>
            </a:r>
            <a:r>
              <a:rPr lang="en-US" sz="2400" dirty="0" smtClean="0"/>
              <a:t>Realization of the Gross-</a:t>
            </a:r>
            <a:r>
              <a:rPr lang="en-US" sz="2400" dirty="0" err="1" smtClean="0"/>
              <a:t>Neveu</a:t>
            </a:r>
            <a:r>
              <a:rPr lang="en-US" sz="2400" dirty="0" smtClean="0"/>
              <a:t> model and </a:t>
            </a:r>
            <a:r>
              <a:rPr lang="en-US" sz="2400" dirty="0" err="1" smtClean="0"/>
              <a:t>KdV</a:t>
            </a:r>
            <a:r>
              <a:rPr lang="en-US" sz="2400" dirty="0" smtClean="0"/>
              <a:t>.</a:t>
            </a:r>
          </a:p>
          <a:p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/>
              <a:t> </a:t>
            </a:r>
          </a:p>
        </p:txBody>
      </p:sp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5205555" cy="27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avec flèche 16"/>
          <p:cNvCxnSpPr/>
          <p:nvPr/>
        </p:nvCxnSpPr>
        <p:spPr>
          <a:xfrm>
            <a:off x="2339752" y="3645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92896"/>
            <a:ext cx="38519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63"/>
          <p:cNvGrpSpPr/>
          <p:nvPr/>
        </p:nvGrpSpPr>
        <p:grpSpPr>
          <a:xfrm>
            <a:off x="251520" y="4824536"/>
            <a:ext cx="7981950" cy="1844824"/>
            <a:chOff x="251520" y="4869160"/>
            <a:chExt cx="7981950" cy="1844824"/>
          </a:xfrm>
        </p:grpSpPr>
        <p:grpSp>
          <p:nvGrpSpPr>
            <p:cNvPr id="3" name="Group 1079"/>
            <p:cNvGrpSpPr>
              <a:grpSpLocks/>
            </p:cNvGrpSpPr>
            <p:nvPr/>
          </p:nvGrpSpPr>
          <p:grpSpPr bwMode="auto">
            <a:xfrm>
              <a:off x="251520" y="4869160"/>
              <a:ext cx="7981950" cy="1844824"/>
              <a:chOff x="2241" y="7601"/>
              <a:chExt cx="12569" cy="3030"/>
            </a:xfrm>
          </p:grpSpPr>
          <p:sp>
            <p:nvSpPr>
              <p:cNvPr id="30" name="Text Box 1080"/>
              <p:cNvSpPr txBox="1">
                <a:spLocks noChangeArrowheads="1"/>
              </p:cNvSpPr>
              <p:nvPr/>
            </p:nvSpPr>
            <p:spPr bwMode="auto">
              <a:xfrm>
                <a:off x="12496" y="7601"/>
                <a:ext cx="426" cy="3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it-IT" sz="1200" b="0"/>
                  <a:t>E</a:t>
                </a:r>
              </a:p>
            </p:txBody>
          </p:sp>
          <p:grpSp>
            <p:nvGrpSpPr>
              <p:cNvPr id="4" name="Group 1081"/>
              <p:cNvGrpSpPr>
                <a:grpSpLocks/>
              </p:cNvGrpSpPr>
              <p:nvPr/>
            </p:nvGrpSpPr>
            <p:grpSpPr bwMode="auto">
              <a:xfrm>
                <a:off x="2241" y="7650"/>
                <a:ext cx="12569" cy="2981"/>
                <a:chOff x="2272" y="7650"/>
                <a:chExt cx="12569" cy="2981"/>
              </a:xfrm>
            </p:grpSpPr>
            <p:sp>
              <p:nvSpPr>
                <p:cNvPr id="32" name="Line 1082"/>
                <p:cNvSpPr>
                  <a:spLocks noChangeShapeType="1"/>
                </p:cNvSpPr>
                <p:nvPr/>
              </p:nvSpPr>
              <p:spPr bwMode="auto">
                <a:xfrm>
                  <a:off x="7526" y="9431"/>
                  <a:ext cx="99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083"/>
                <p:cNvSpPr>
                  <a:spLocks noChangeShapeType="1"/>
                </p:cNvSpPr>
                <p:nvPr/>
              </p:nvSpPr>
              <p:spPr bwMode="auto">
                <a:xfrm>
                  <a:off x="2414" y="9922"/>
                  <a:ext cx="42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084"/>
                <p:cNvSpPr>
                  <a:spLocks noChangeShapeType="1"/>
                </p:cNvSpPr>
                <p:nvPr/>
              </p:nvSpPr>
              <p:spPr bwMode="auto">
                <a:xfrm>
                  <a:off x="4402" y="7650"/>
                  <a:ext cx="0" cy="22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Arc 1085"/>
                <p:cNvSpPr>
                  <a:spLocks/>
                </p:cNvSpPr>
                <p:nvPr/>
              </p:nvSpPr>
              <p:spPr bwMode="auto">
                <a:xfrm flipV="1">
                  <a:off x="4401" y="8761"/>
                  <a:ext cx="1136" cy="1162"/>
                </a:xfrm>
                <a:custGeom>
                  <a:avLst/>
                  <a:gdLst>
                    <a:gd name="T0" fmla="*/ 0 w 21600"/>
                    <a:gd name="T1" fmla="*/ 0 h 21626"/>
                    <a:gd name="T2" fmla="*/ 1136 w 21600"/>
                    <a:gd name="T3" fmla="*/ 1162 h 21626"/>
                    <a:gd name="T4" fmla="*/ 0 w 21600"/>
                    <a:gd name="T5" fmla="*/ 1161 h 2162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26"/>
                    <a:gd name="T11" fmla="*/ 21600 w 21600"/>
                    <a:gd name="T12" fmla="*/ 21626 h 216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26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08"/>
                        <a:pt x="21599" y="21617"/>
                        <a:pt x="21599" y="21625"/>
                      </a:cubicBezTo>
                    </a:path>
                    <a:path w="21600" h="21626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08"/>
                        <a:pt x="21599" y="21617"/>
                        <a:pt x="21599" y="2162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Arc 1086"/>
                <p:cNvSpPr>
                  <a:spLocks/>
                </p:cNvSpPr>
                <p:nvPr/>
              </p:nvSpPr>
              <p:spPr bwMode="auto">
                <a:xfrm rot="5400000" flipH="1" flipV="1">
                  <a:off x="5449" y="7846"/>
                  <a:ext cx="1171" cy="993"/>
                </a:xfrm>
                <a:custGeom>
                  <a:avLst/>
                  <a:gdLst>
                    <a:gd name="T0" fmla="*/ 0 w 21600"/>
                    <a:gd name="T1" fmla="*/ 0 h 21600"/>
                    <a:gd name="T2" fmla="*/ 1171 w 21600"/>
                    <a:gd name="T3" fmla="*/ 993 h 21600"/>
                    <a:gd name="T4" fmla="*/ 0 w 21600"/>
                    <a:gd name="T5" fmla="*/ 9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Arc 1087"/>
                <p:cNvSpPr>
                  <a:spLocks/>
                </p:cNvSpPr>
                <p:nvPr/>
              </p:nvSpPr>
              <p:spPr bwMode="auto">
                <a:xfrm flipH="1" flipV="1">
                  <a:off x="3266" y="8739"/>
                  <a:ext cx="1135" cy="1184"/>
                </a:xfrm>
                <a:custGeom>
                  <a:avLst/>
                  <a:gdLst>
                    <a:gd name="T0" fmla="*/ 0 w 21596"/>
                    <a:gd name="T1" fmla="*/ 0 h 21600"/>
                    <a:gd name="T2" fmla="*/ 1135 w 21596"/>
                    <a:gd name="T3" fmla="*/ 1162 h 21600"/>
                    <a:gd name="T4" fmla="*/ 0 w 21596"/>
                    <a:gd name="T5" fmla="*/ 1184 h 21600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600"/>
                    <a:gd name="T11" fmla="*/ 21596 w 215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600" fill="none" extrusionOk="0">
                      <a:moveTo>
                        <a:pt x="-1" y="0"/>
                      </a:moveTo>
                      <a:cubicBezTo>
                        <a:pt x="11776" y="0"/>
                        <a:pt x="21382" y="9432"/>
                        <a:pt x="21596" y="21206"/>
                      </a:cubicBezTo>
                    </a:path>
                    <a:path w="21596" h="21600" stroke="0" extrusionOk="0">
                      <a:moveTo>
                        <a:pt x="-1" y="0"/>
                      </a:moveTo>
                      <a:cubicBezTo>
                        <a:pt x="11776" y="0"/>
                        <a:pt x="21382" y="9432"/>
                        <a:pt x="21596" y="2120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Arc 1088"/>
                <p:cNvSpPr>
                  <a:spLocks/>
                </p:cNvSpPr>
                <p:nvPr/>
              </p:nvSpPr>
              <p:spPr bwMode="auto">
                <a:xfrm rot="16200000" flipV="1">
                  <a:off x="2183" y="7845"/>
                  <a:ext cx="1171" cy="993"/>
                </a:xfrm>
                <a:custGeom>
                  <a:avLst/>
                  <a:gdLst>
                    <a:gd name="T0" fmla="*/ 0 w 21600"/>
                    <a:gd name="T1" fmla="*/ 0 h 21600"/>
                    <a:gd name="T2" fmla="*/ 1171 w 21600"/>
                    <a:gd name="T3" fmla="*/ 993 h 21600"/>
                    <a:gd name="T4" fmla="*/ 0 w 21600"/>
                    <a:gd name="T5" fmla="*/ 9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1089"/>
                <p:cNvSpPr>
                  <a:spLocks noChangeShapeType="1"/>
                </p:cNvSpPr>
                <p:nvPr/>
              </p:nvSpPr>
              <p:spPr bwMode="auto">
                <a:xfrm>
                  <a:off x="2840" y="8786"/>
                  <a:ext cx="298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090"/>
                <p:cNvSpPr>
                  <a:spLocks noChangeShapeType="1"/>
                </p:cNvSpPr>
                <p:nvPr/>
              </p:nvSpPr>
              <p:spPr bwMode="auto">
                <a:xfrm>
                  <a:off x="5538" y="8786"/>
                  <a:ext cx="0" cy="1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1091"/>
                <p:cNvSpPr>
                  <a:spLocks noChangeShapeType="1"/>
                </p:cNvSpPr>
                <p:nvPr/>
              </p:nvSpPr>
              <p:spPr bwMode="auto">
                <a:xfrm>
                  <a:off x="3266" y="8786"/>
                  <a:ext cx="0" cy="1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Text Box 1092"/>
                <p:cNvSpPr txBox="1">
                  <a:spLocks noChangeArrowheads="1"/>
                </p:cNvSpPr>
                <p:nvPr/>
              </p:nvSpPr>
              <p:spPr bwMode="auto">
                <a:xfrm>
                  <a:off x="2982" y="10063"/>
                  <a:ext cx="666" cy="56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-k</a:t>
                  </a:r>
                  <a:r>
                    <a:rPr lang="it-IT" sz="1200" b="0" baseline="-25000"/>
                    <a:t>F</a:t>
                  </a:r>
                  <a:endParaRPr lang="it-IT" sz="1200" b="0"/>
                </a:p>
              </p:txBody>
            </p:sp>
            <p:sp>
              <p:nvSpPr>
                <p:cNvPr id="43" name="Text Box 1093"/>
                <p:cNvSpPr txBox="1">
                  <a:spLocks noChangeArrowheads="1"/>
                </p:cNvSpPr>
                <p:nvPr/>
              </p:nvSpPr>
              <p:spPr bwMode="auto">
                <a:xfrm>
                  <a:off x="5396" y="10106"/>
                  <a:ext cx="524" cy="5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k</a:t>
                  </a:r>
                  <a:r>
                    <a:rPr lang="it-IT" sz="1200" b="0" baseline="-25000"/>
                    <a:t>F</a:t>
                  </a:r>
                  <a:endParaRPr lang="it-IT" sz="1200" b="0"/>
                </a:p>
              </p:txBody>
            </p:sp>
            <p:sp>
              <p:nvSpPr>
                <p:cNvPr id="44" name="Text Box 1094"/>
                <p:cNvSpPr txBox="1">
                  <a:spLocks noChangeArrowheads="1"/>
                </p:cNvSpPr>
                <p:nvPr/>
              </p:nvSpPr>
              <p:spPr bwMode="auto">
                <a:xfrm>
                  <a:off x="4544" y="7704"/>
                  <a:ext cx="426" cy="36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E</a:t>
                  </a:r>
                </a:p>
              </p:txBody>
            </p:sp>
            <p:sp>
              <p:nvSpPr>
                <p:cNvPr id="45" name="Line 1095"/>
                <p:cNvSpPr>
                  <a:spLocks noChangeShapeType="1"/>
                </p:cNvSpPr>
                <p:nvPr/>
              </p:nvSpPr>
              <p:spPr bwMode="auto">
                <a:xfrm>
                  <a:off x="11218" y="8502"/>
                  <a:ext cx="0" cy="14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096"/>
                <p:cNvSpPr>
                  <a:spLocks noChangeShapeType="1"/>
                </p:cNvSpPr>
                <p:nvPr/>
              </p:nvSpPr>
              <p:spPr bwMode="auto">
                <a:xfrm flipV="1">
                  <a:off x="10792" y="8840"/>
                  <a:ext cx="2982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1097"/>
                <p:cNvGrpSpPr>
                  <a:grpSpLocks/>
                </p:cNvGrpSpPr>
                <p:nvPr/>
              </p:nvGrpSpPr>
              <p:grpSpPr bwMode="auto">
                <a:xfrm flipH="1" flipV="1">
                  <a:off x="13618" y="7846"/>
                  <a:ext cx="1223" cy="710"/>
                  <a:chOff x="11786" y="9235"/>
                  <a:chExt cx="2929" cy="1037"/>
                </a:xfrm>
              </p:grpSpPr>
              <p:sp>
                <p:nvSpPr>
                  <p:cNvPr id="61" name="Arc 1098"/>
                  <p:cNvSpPr>
                    <a:spLocks/>
                  </p:cNvSpPr>
                  <p:nvPr/>
                </p:nvSpPr>
                <p:spPr bwMode="auto">
                  <a:xfrm flipV="1">
                    <a:off x="11786" y="9656"/>
                    <a:ext cx="1577" cy="616"/>
                  </a:xfrm>
                  <a:custGeom>
                    <a:avLst/>
                    <a:gdLst>
                      <a:gd name="T0" fmla="*/ 0 w 21419"/>
                      <a:gd name="T1" fmla="*/ 0 h 21600"/>
                      <a:gd name="T2" fmla="*/ 1577 w 21419"/>
                      <a:gd name="T3" fmla="*/ 536 h 21600"/>
                      <a:gd name="T4" fmla="*/ 0 w 21419"/>
                      <a:gd name="T5" fmla="*/ 616 h 21600"/>
                      <a:gd name="T6" fmla="*/ 0 60000 65536"/>
                      <a:gd name="T7" fmla="*/ 0 60000 65536"/>
                      <a:gd name="T8" fmla="*/ 0 60000 65536"/>
                      <a:gd name="T9" fmla="*/ 0 w 21419"/>
                      <a:gd name="T10" fmla="*/ 0 h 21600"/>
                      <a:gd name="T11" fmla="*/ 21419 w 2141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19" h="21600" fill="none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</a:path>
                      <a:path w="21419" h="21600" stroke="0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Arc 1099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13679" y="8904"/>
                    <a:ext cx="705" cy="1367"/>
                  </a:xfrm>
                  <a:custGeom>
                    <a:avLst/>
                    <a:gdLst>
                      <a:gd name="T0" fmla="*/ 133 w 21589"/>
                      <a:gd name="T1" fmla="*/ 0 h 21215"/>
                      <a:gd name="T2" fmla="*/ 705 w 21589"/>
                      <a:gd name="T3" fmla="*/ 1323 h 21215"/>
                      <a:gd name="T4" fmla="*/ 0 w 21589"/>
                      <a:gd name="T5" fmla="*/ 1367 h 21215"/>
                      <a:gd name="T6" fmla="*/ 0 60000 65536"/>
                      <a:gd name="T7" fmla="*/ 0 60000 65536"/>
                      <a:gd name="T8" fmla="*/ 0 60000 65536"/>
                      <a:gd name="T9" fmla="*/ 0 w 21589"/>
                      <a:gd name="T10" fmla="*/ 0 h 21215"/>
                      <a:gd name="T11" fmla="*/ 21589 w 21589"/>
                      <a:gd name="T12" fmla="*/ 21215 h 2121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9" h="21215" fill="none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</a:path>
                      <a:path w="21589" h="21215" stroke="0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  <a:lnTo>
                          <a:pt x="0" y="212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1100"/>
                <p:cNvGrpSpPr>
                  <a:grpSpLocks/>
                </p:cNvGrpSpPr>
                <p:nvPr/>
              </p:nvGrpSpPr>
              <p:grpSpPr bwMode="auto">
                <a:xfrm flipV="1">
                  <a:off x="10120" y="7846"/>
                  <a:ext cx="1121" cy="733"/>
                  <a:chOff x="11786" y="9235"/>
                  <a:chExt cx="2929" cy="1037"/>
                </a:xfrm>
              </p:grpSpPr>
              <p:sp>
                <p:nvSpPr>
                  <p:cNvPr id="59" name="Arc 1101"/>
                  <p:cNvSpPr>
                    <a:spLocks/>
                  </p:cNvSpPr>
                  <p:nvPr/>
                </p:nvSpPr>
                <p:spPr bwMode="auto">
                  <a:xfrm flipV="1">
                    <a:off x="11786" y="9656"/>
                    <a:ext cx="1577" cy="616"/>
                  </a:xfrm>
                  <a:custGeom>
                    <a:avLst/>
                    <a:gdLst>
                      <a:gd name="T0" fmla="*/ 0 w 21419"/>
                      <a:gd name="T1" fmla="*/ 0 h 21600"/>
                      <a:gd name="T2" fmla="*/ 1577 w 21419"/>
                      <a:gd name="T3" fmla="*/ 536 h 21600"/>
                      <a:gd name="T4" fmla="*/ 0 w 21419"/>
                      <a:gd name="T5" fmla="*/ 616 h 21600"/>
                      <a:gd name="T6" fmla="*/ 0 60000 65536"/>
                      <a:gd name="T7" fmla="*/ 0 60000 65536"/>
                      <a:gd name="T8" fmla="*/ 0 60000 65536"/>
                      <a:gd name="T9" fmla="*/ 0 w 21419"/>
                      <a:gd name="T10" fmla="*/ 0 h 21600"/>
                      <a:gd name="T11" fmla="*/ 21419 w 2141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19" h="21600" fill="none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</a:path>
                      <a:path w="21419" h="21600" stroke="0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Arc 1102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13679" y="8904"/>
                    <a:ext cx="705" cy="1367"/>
                  </a:xfrm>
                  <a:custGeom>
                    <a:avLst/>
                    <a:gdLst>
                      <a:gd name="T0" fmla="*/ 133 w 21589"/>
                      <a:gd name="T1" fmla="*/ 0 h 21215"/>
                      <a:gd name="T2" fmla="*/ 705 w 21589"/>
                      <a:gd name="T3" fmla="*/ 1323 h 21215"/>
                      <a:gd name="T4" fmla="*/ 0 w 21589"/>
                      <a:gd name="T5" fmla="*/ 1367 h 21215"/>
                      <a:gd name="T6" fmla="*/ 0 60000 65536"/>
                      <a:gd name="T7" fmla="*/ 0 60000 65536"/>
                      <a:gd name="T8" fmla="*/ 0 60000 65536"/>
                      <a:gd name="T9" fmla="*/ 0 w 21589"/>
                      <a:gd name="T10" fmla="*/ 0 h 21215"/>
                      <a:gd name="T11" fmla="*/ 21589 w 21589"/>
                      <a:gd name="T12" fmla="*/ 21215 h 2121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9" h="21215" fill="none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</a:path>
                      <a:path w="21589" h="21215" stroke="0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  <a:lnTo>
                          <a:pt x="0" y="212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9" name="Text Box 1103"/>
                <p:cNvSpPr txBox="1">
                  <a:spLocks noChangeArrowheads="1"/>
                </p:cNvSpPr>
                <p:nvPr/>
              </p:nvSpPr>
              <p:spPr bwMode="auto">
                <a:xfrm>
                  <a:off x="13064" y="10118"/>
                  <a:ext cx="568" cy="4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k</a:t>
                  </a:r>
                  <a:r>
                    <a:rPr lang="it-IT" sz="1200" b="0" baseline="-25000"/>
                    <a:t>F</a:t>
                  </a:r>
                  <a:r>
                    <a:rPr lang="it-IT" sz="1200" b="0"/>
                    <a:t> </a:t>
                  </a:r>
                </a:p>
              </p:txBody>
            </p:sp>
            <p:sp>
              <p:nvSpPr>
                <p:cNvPr id="50" name="Text Box 1104"/>
                <p:cNvSpPr txBox="1">
                  <a:spLocks noChangeArrowheads="1"/>
                </p:cNvSpPr>
                <p:nvPr/>
              </p:nvSpPr>
              <p:spPr bwMode="auto">
                <a:xfrm>
                  <a:off x="11076" y="10118"/>
                  <a:ext cx="671" cy="4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-k</a:t>
                  </a:r>
                  <a:r>
                    <a:rPr lang="it-IT" sz="1200" b="0" baseline="-25000"/>
                    <a:t>F</a:t>
                  </a:r>
                  <a:endParaRPr lang="it-IT" sz="1200" b="0"/>
                </a:p>
              </p:txBody>
            </p:sp>
            <p:sp>
              <p:nvSpPr>
                <p:cNvPr id="51" name="Text Box 1105"/>
                <p:cNvSpPr txBox="1">
                  <a:spLocks noChangeArrowheads="1"/>
                </p:cNvSpPr>
                <p:nvPr/>
              </p:nvSpPr>
              <p:spPr bwMode="auto">
                <a:xfrm>
                  <a:off x="13916" y="8556"/>
                  <a:ext cx="489" cy="4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600" dirty="0" smtClean="0"/>
                    <a:t>E</a:t>
                  </a:r>
                  <a:r>
                    <a:rPr lang="it-IT" sz="1600" baseline="-25000" dirty="0" smtClean="0"/>
                    <a:t>F</a:t>
                  </a:r>
                  <a:endParaRPr lang="it-IT" sz="1100" b="0" baseline="-25000" dirty="0"/>
                </a:p>
                <a:p>
                  <a:pPr eaLnBrk="0" hangingPunct="0"/>
                  <a:endParaRPr lang="it-IT" sz="1200" b="0" dirty="0"/>
                </a:p>
              </p:txBody>
            </p:sp>
            <p:grpSp>
              <p:nvGrpSpPr>
                <p:cNvPr id="8" name="Group 1106"/>
                <p:cNvGrpSpPr>
                  <a:grpSpLocks/>
                </p:cNvGrpSpPr>
                <p:nvPr/>
              </p:nvGrpSpPr>
              <p:grpSpPr bwMode="auto">
                <a:xfrm>
                  <a:off x="11247" y="9119"/>
                  <a:ext cx="1076" cy="897"/>
                  <a:chOff x="11241" y="9365"/>
                  <a:chExt cx="1165" cy="896"/>
                </a:xfrm>
              </p:grpSpPr>
              <p:sp>
                <p:nvSpPr>
                  <p:cNvPr id="57" name="Arc 1107"/>
                  <p:cNvSpPr>
                    <a:spLocks/>
                  </p:cNvSpPr>
                  <p:nvPr/>
                </p:nvSpPr>
                <p:spPr bwMode="auto">
                  <a:xfrm flipH="1" flipV="1">
                    <a:off x="11596" y="9561"/>
                    <a:ext cx="810" cy="700"/>
                  </a:xfrm>
                  <a:custGeom>
                    <a:avLst/>
                    <a:gdLst>
                      <a:gd name="T0" fmla="*/ 0 w 21600"/>
                      <a:gd name="T1" fmla="*/ 0 h 22380"/>
                      <a:gd name="T2" fmla="*/ 809 w 21600"/>
                      <a:gd name="T3" fmla="*/ 700 h 22380"/>
                      <a:gd name="T4" fmla="*/ 0 w 21600"/>
                      <a:gd name="T5" fmla="*/ 676 h 2238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2380"/>
                      <a:gd name="T11" fmla="*/ 21600 w 21600"/>
                      <a:gd name="T12" fmla="*/ 22380 h 223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238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60"/>
                          <a:pt x="21595" y="22120"/>
                          <a:pt x="21585" y="22379"/>
                        </a:cubicBezTo>
                      </a:path>
                      <a:path w="21600" h="2238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60"/>
                          <a:pt x="21595" y="22120"/>
                          <a:pt x="21585" y="2237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Arc 1108"/>
                  <p:cNvSpPr>
                    <a:spLocks/>
                  </p:cNvSpPr>
                  <p:nvPr/>
                </p:nvSpPr>
                <p:spPr bwMode="auto">
                  <a:xfrm>
                    <a:off x="11241" y="9365"/>
                    <a:ext cx="360" cy="242"/>
                  </a:xfrm>
                  <a:custGeom>
                    <a:avLst/>
                    <a:gdLst>
                      <a:gd name="T0" fmla="*/ 0 w 21600"/>
                      <a:gd name="T1" fmla="*/ 0 h 23178"/>
                      <a:gd name="T2" fmla="*/ 359 w 21600"/>
                      <a:gd name="T3" fmla="*/ 242 h 23178"/>
                      <a:gd name="T4" fmla="*/ 0 w 21600"/>
                      <a:gd name="T5" fmla="*/ 226 h 23178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3178"/>
                      <a:gd name="T11" fmla="*/ 21600 w 21600"/>
                      <a:gd name="T12" fmla="*/ 23178 h 2317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317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126"/>
                          <a:pt x="21580" y="22652"/>
                          <a:pt x="21542" y="23178"/>
                        </a:cubicBezTo>
                      </a:path>
                      <a:path w="21600" h="2317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126"/>
                          <a:pt x="21580" y="22652"/>
                          <a:pt x="21542" y="2317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Arc 1110"/>
                <p:cNvSpPr>
                  <a:spLocks/>
                </p:cNvSpPr>
                <p:nvPr/>
              </p:nvSpPr>
              <p:spPr bwMode="auto">
                <a:xfrm flipV="1">
                  <a:off x="12321" y="9302"/>
                  <a:ext cx="846" cy="714"/>
                </a:xfrm>
                <a:custGeom>
                  <a:avLst/>
                  <a:gdLst>
                    <a:gd name="T0" fmla="*/ 0 w 21516"/>
                    <a:gd name="T1" fmla="*/ 0 h 21600"/>
                    <a:gd name="T2" fmla="*/ 897 w 21516"/>
                    <a:gd name="T3" fmla="*/ 659 h 21600"/>
                    <a:gd name="T4" fmla="*/ 0 w 21516"/>
                    <a:gd name="T5" fmla="*/ 723 h 21600"/>
                    <a:gd name="T6" fmla="*/ 0 60000 65536"/>
                    <a:gd name="T7" fmla="*/ 0 60000 65536"/>
                    <a:gd name="T8" fmla="*/ 0 60000 65536"/>
                    <a:gd name="T9" fmla="*/ 0 w 21516"/>
                    <a:gd name="T10" fmla="*/ 0 h 21600"/>
                    <a:gd name="T11" fmla="*/ 21516 w 215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16" h="21600" fill="none" extrusionOk="0">
                      <a:moveTo>
                        <a:pt x="-1" y="0"/>
                      </a:moveTo>
                      <a:cubicBezTo>
                        <a:pt x="11192" y="0"/>
                        <a:pt x="20530" y="8549"/>
                        <a:pt x="21516" y="19697"/>
                      </a:cubicBezTo>
                    </a:path>
                    <a:path w="21516" h="21600" stroke="0" extrusionOk="0">
                      <a:moveTo>
                        <a:pt x="-1" y="0"/>
                      </a:moveTo>
                      <a:cubicBezTo>
                        <a:pt x="11192" y="0"/>
                        <a:pt x="20530" y="8549"/>
                        <a:pt x="21516" y="1969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112"/>
                <p:cNvSpPr>
                  <a:spLocks noChangeShapeType="1"/>
                </p:cNvSpPr>
                <p:nvPr/>
              </p:nvSpPr>
              <p:spPr bwMode="auto">
                <a:xfrm>
                  <a:off x="10521" y="10019"/>
                  <a:ext cx="43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12321" y="7679"/>
                  <a:ext cx="0" cy="23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114"/>
                <p:cNvSpPr>
                  <a:spLocks noChangeShapeType="1"/>
                </p:cNvSpPr>
                <p:nvPr/>
              </p:nvSpPr>
              <p:spPr bwMode="auto">
                <a:xfrm>
                  <a:off x="13581" y="8579"/>
                  <a:ext cx="0" cy="14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3" name="Arc 1108"/>
            <p:cNvSpPr>
              <a:spLocks/>
            </p:cNvSpPr>
            <p:nvPr/>
          </p:nvSpPr>
          <p:spPr bwMode="auto">
            <a:xfrm flipH="1">
              <a:off x="7164288" y="5805264"/>
              <a:ext cx="279725" cy="107806"/>
            </a:xfrm>
            <a:custGeom>
              <a:avLst/>
              <a:gdLst>
                <a:gd name="T0" fmla="*/ 0 w 21600"/>
                <a:gd name="T1" fmla="*/ 0 h 23178"/>
                <a:gd name="T2" fmla="*/ 359 w 21600"/>
                <a:gd name="T3" fmla="*/ 242 h 23178"/>
                <a:gd name="T4" fmla="*/ 0 w 21600"/>
                <a:gd name="T5" fmla="*/ 226 h 231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178"/>
                <a:gd name="T11" fmla="*/ 21600 w 21600"/>
                <a:gd name="T12" fmla="*/ 23178 h 23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17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26"/>
                    <a:pt x="21580" y="22652"/>
                    <a:pt x="21542" y="23178"/>
                  </a:cubicBezTo>
                </a:path>
                <a:path w="21600" h="2317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26"/>
                    <a:pt x="21580" y="22652"/>
                    <a:pt x="21542" y="2317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1916832"/>
            <a:ext cx="44279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37338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355976" y="2420888"/>
            <a:ext cx="4600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Excellent fitting similar to NbSe3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with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ξ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= 3.4 nm=9a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932040" y="3501008"/>
          <a:ext cx="3911724" cy="505395"/>
        </p:xfrm>
        <a:graphic>
          <a:graphicData uri="http://schemas.openxmlformats.org/presentationml/2006/ole">
            <p:oleObj spid="_x0000_s63490" name="Équation" r:id="rId5" imgW="1422360" imgH="203040" progId="Equation.3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55172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Hopping of  solitons’ was noticed – mobile intrinsic defect </a:t>
            </a:r>
            <a:r>
              <a:rPr lang="en-US" sz="2400" dirty="0" smtClean="0"/>
              <a:t>! </a:t>
            </a:r>
            <a:endParaRPr lang="en-US" sz="24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923928" y="27809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355976" y="3284984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4195" name="Object 3"/>
          <p:cNvGraphicFramePr>
            <a:graphicFrameLocks noChangeAspect="1"/>
          </p:cNvGraphicFramePr>
          <p:nvPr/>
        </p:nvGraphicFramePr>
        <p:xfrm>
          <a:off x="7308304" y="2852936"/>
          <a:ext cx="931604" cy="432048"/>
        </p:xfrm>
        <a:graphic>
          <a:graphicData uri="http://schemas.openxmlformats.org/presentationml/2006/ole">
            <p:oleObj spid="_x0000_s63491" name="Équation" r:id="rId6" imgW="558720" imgH="203040" progId="Equation.3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427984" y="476672"/>
            <a:ext cx="471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Strong defect immobilizes 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at a below chain</a:t>
            </a:r>
            <a:endParaRPr lang="en-US" sz="2800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203848" y="764704"/>
            <a:ext cx="1296144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3779912" y="1700808"/>
            <a:ext cx="576064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051720" y="1628800"/>
            <a:ext cx="7200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932040" y="4365104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Amplified central view</a:t>
            </a:r>
            <a:endParaRPr lang="en-US" sz="24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339752" y="2780928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4355976" y="393305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Shape 211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7000"/>
            </a:pPr>
            <a:r>
              <a:rPr lang="en-US" sz="3200" b="1" i="1" dirty="0" smtClean="0"/>
              <a:t/>
            </a:r>
            <a:br>
              <a:rPr lang="en-US" sz="3200" b="1" i="1" dirty="0" smtClean="0"/>
            </a:br>
            <a:endParaRPr sz="3200" b="1" baseline="-5999" dirty="0"/>
          </a:p>
        </p:txBody>
      </p:sp>
      <p:grpSp>
        <p:nvGrpSpPr>
          <p:cNvPr id="5" name="Group 2119"/>
          <p:cNvGrpSpPr/>
          <p:nvPr/>
        </p:nvGrpSpPr>
        <p:grpSpPr>
          <a:xfrm>
            <a:off x="-1188640" y="3019728"/>
            <a:ext cx="4393792" cy="2929552"/>
            <a:chOff x="-2" y="-716336"/>
            <a:chExt cx="6248948" cy="4166474"/>
          </a:xfrm>
        </p:grpSpPr>
        <p:pic>
          <p:nvPicPr>
            <p:cNvPr id="2117" name="DSC_0141.JPG"/>
            <p:cNvPicPr>
              <a:picLocks noChangeAspect="1"/>
            </p:cNvPicPr>
            <p:nvPr/>
          </p:nvPicPr>
          <p:blipFill>
            <a:blip r:embed="rId2" cstate="print">
              <a:alphaModFix amt="78302"/>
              <a:extLst/>
            </a:blip>
            <a:stretch>
              <a:fillRect/>
            </a:stretch>
          </p:blipFill>
          <p:spPr>
            <a:xfrm>
              <a:off x="-2" y="-716336"/>
              <a:ext cx="6248948" cy="41664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8" name="Shape 2118"/>
            <p:cNvSpPr/>
            <p:nvPr/>
          </p:nvSpPr>
          <p:spPr>
            <a:xfrm>
              <a:off x="2253031" y="2562874"/>
              <a:ext cx="2849874" cy="58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sz="2000" dirty="0" smtClean="0"/>
                <a:t>Crystal</a:t>
              </a:r>
              <a:r>
                <a:rPr lang="en-US" sz="2000" dirty="0"/>
                <a:t>s</a:t>
              </a:r>
              <a:r>
                <a:rPr sz="2000" dirty="0" smtClean="0"/>
                <a:t> </a:t>
              </a:r>
              <a:r>
                <a:rPr sz="2000" dirty="0"/>
                <a:t>of </a:t>
              </a:r>
              <a:r>
                <a:rPr sz="2000" dirty="0" smtClean="0"/>
                <a:t>1T-TaS</a:t>
              </a:r>
              <a:r>
                <a:rPr sz="2000" baseline="-5999" dirty="0" smtClean="0"/>
                <a:t>2</a:t>
              </a:r>
              <a:endParaRPr sz="2000" dirty="0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948596" y="4479483"/>
            <a:ext cx="5480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2912288"/>
            <a:ext cx="631578" cy="372696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000" dirty="0" smtClean="0"/>
              <a:t>1 cm</a:t>
            </a:r>
            <a:endParaRPr lang="en-US" sz="2000" dirty="0"/>
          </a:p>
        </p:txBody>
      </p:sp>
      <p:sp>
        <p:nvSpPr>
          <p:cNvPr id="9" name="Shape 2269"/>
          <p:cNvSpPr/>
          <p:nvPr/>
        </p:nvSpPr>
        <p:spPr>
          <a:xfrm>
            <a:off x="251520" y="564813"/>
            <a:ext cx="8681557" cy="228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ctr">
              <a:defRPr sz="1800"/>
            </a:lvl1pPr>
          </a:lstStyle>
          <a:p>
            <a:r>
              <a:rPr sz="2400" dirty="0"/>
              <a:t>A system with </a:t>
            </a:r>
            <a:r>
              <a:rPr lang="en-US" sz="2400" dirty="0" smtClean="0"/>
              <a:t>simultaneous effects of: </a:t>
            </a:r>
            <a:br>
              <a:rPr lang="en-US" sz="2400" dirty="0" smtClean="0"/>
            </a:br>
            <a:r>
              <a:rPr lang="en-US" sz="2400" dirty="0" smtClean="0"/>
              <a:t>1D-2D-3D coexisting regimes,</a:t>
            </a:r>
            <a:br>
              <a:rPr lang="en-US" sz="2400" dirty="0" smtClean="0"/>
            </a:br>
            <a:r>
              <a:rPr lang="en-US" sz="2400" dirty="0" smtClean="0"/>
              <a:t>charge density wave CDW, </a:t>
            </a:r>
            <a:br>
              <a:rPr lang="en-US" sz="2400" dirty="0" smtClean="0"/>
            </a:br>
            <a:r>
              <a:rPr lang="en-US" sz="2400" dirty="0" err="1" smtClean="0"/>
              <a:t>polaronic</a:t>
            </a:r>
            <a:r>
              <a:rPr lang="en-US" sz="2400" dirty="0" smtClean="0"/>
              <a:t> lattice, Wigner crystal, Mott insulator, </a:t>
            </a:r>
            <a:br>
              <a:rPr lang="en-US" sz="2400" dirty="0" smtClean="0"/>
            </a:br>
            <a:r>
              <a:rPr lang="en-US" sz="2400" dirty="0" smtClean="0"/>
              <a:t>multiple thermodynamic and hidden phases, </a:t>
            </a:r>
            <a:br>
              <a:rPr lang="en-US" sz="2400" dirty="0" smtClean="0"/>
            </a:br>
            <a:r>
              <a:rPr lang="en-US" sz="2400" dirty="0" smtClean="0"/>
              <a:t>states switching by optical and electric pulses</a:t>
            </a:r>
            <a:endParaRPr dirty="0"/>
          </a:p>
        </p:txBody>
      </p:sp>
      <p:sp>
        <p:nvSpPr>
          <p:cNvPr id="11" name="Titre 12"/>
          <p:cNvSpPr txBox="1">
            <a:spLocks/>
          </p:cNvSpPr>
          <p:nvPr/>
        </p:nvSpPr>
        <p:spPr>
          <a:xfrm>
            <a:off x="827584" y="0"/>
            <a:ext cx="77724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i="1" dirty="0" smtClean="0"/>
              <a:t>1T</a:t>
            </a:r>
            <a:r>
              <a:rPr lang="en-US" sz="2400" b="1" dirty="0" smtClean="0"/>
              <a:t>-TaS</a:t>
            </a:r>
            <a:r>
              <a:rPr lang="en-US" sz="2400" b="1" baseline="-5999" dirty="0" smtClean="0"/>
              <a:t>2 </a:t>
            </a:r>
            <a:r>
              <a:rPr lang="en-US" sz="2400" b="1" dirty="0" smtClean="0"/>
              <a:t> -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 years old mystery and the recent progress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507291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2868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2"/>
          <p:cNvGrpSpPr/>
          <p:nvPr/>
        </p:nvGrpSpPr>
        <p:grpSpPr>
          <a:xfrm>
            <a:off x="179512" y="116632"/>
            <a:ext cx="4320480" cy="3551714"/>
            <a:chOff x="179512" y="3980550"/>
            <a:chExt cx="4320480" cy="2904833"/>
          </a:xfrm>
        </p:grpSpPr>
        <p:grpSp>
          <p:nvGrpSpPr>
            <p:cNvPr id="3" name="Groupe 9"/>
            <p:cNvGrpSpPr/>
            <p:nvPr/>
          </p:nvGrpSpPr>
          <p:grpSpPr>
            <a:xfrm>
              <a:off x="179512" y="3980550"/>
              <a:ext cx="4320480" cy="2904833"/>
              <a:chOff x="179512" y="3980550"/>
              <a:chExt cx="4320480" cy="2904833"/>
            </a:xfrm>
          </p:grpSpPr>
          <p:pic>
            <p:nvPicPr>
              <p:cNvPr id="38913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9512" y="3980550"/>
                <a:ext cx="4320480" cy="2904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3347864" y="4437112"/>
                <a:ext cx="10845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TaS</a:t>
                </a:r>
                <a:r>
                  <a:rPr lang="en-US" sz="2000" b="1" baseline="-25000" dirty="0" smtClean="0">
                    <a:solidFill>
                      <a:srgbClr val="C00000"/>
                    </a:solidFill>
                  </a:rPr>
                  <a:t>2-x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Se</a:t>
                </a:r>
                <a:r>
                  <a:rPr lang="en-US" sz="2000" b="1" baseline="-25000" dirty="0" smtClean="0">
                    <a:solidFill>
                      <a:srgbClr val="C00000"/>
                    </a:solidFill>
                  </a:rPr>
                  <a:t>x</a:t>
                </a:r>
                <a:endParaRPr lang="en-US" sz="2000" baseline="-25000" dirty="0"/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539552" y="4365104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ICDW</a:t>
              </a:r>
              <a:endParaRPr lang="en-US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" y="3789040"/>
            <a:ext cx="3779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similar phase diagram for </a:t>
            </a:r>
            <a:br>
              <a:rPr lang="en-US" sz="2400" dirty="0" smtClean="0"/>
            </a:br>
            <a:r>
              <a:rPr lang="en-US" sz="2400" dirty="0" smtClean="0"/>
              <a:t>Fe doping (both from China) and for the pristine 1T-TaS2 under pressure  </a:t>
            </a:r>
            <a:r>
              <a:rPr lang="en-US" sz="2400" i="1" dirty="0" smtClean="0"/>
              <a:t>EPFL, Swiss</a:t>
            </a:r>
            <a:endParaRPr lang="en-US" sz="2400" dirty="0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897139" cy="252028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68960"/>
            <a:ext cx="33478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835696" y="5661248"/>
            <a:ext cx="4298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Another direction of monitoring:</a:t>
            </a:r>
          </a:p>
          <a:p>
            <a:r>
              <a:rPr lang="en-US" sz="2200" dirty="0" smtClean="0"/>
              <a:t>film thickness (</a:t>
            </a:r>
            <a:r>
              <a:rPr lang="en-US" sz="2200" dirty="0" err="1" smtClean="0"/>
              <a:t>Iwasa</a:t>
            </a:r>
            <a:r>
              <a:rPr lang="en-US" sz="2200" dirty="0" smtClean="0"/>
              <a:t> group)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9"/>
          <p:cNvGrpSpPr>
            <a:grpSpLocks/>
          </p:cNvGrpSpPr>
          <p:nvPr/>
        </p:nvGrpSpPr>
        <p:grpSpPr bwMode="auto">
          <a:xfrm>
            <a:off x="3707904" y="3575446"/>
            <a:ext cx="5616624" cy="3381946"/>
            <a:chOff x="2857488" y="1285289"/>
            <a:chExt cx="5300279" cy="3381970"/>
          </a:xfrm>
        </p:grpSpPr>
        <p:pic>
          <p:nvPicPr>
            <p:cNvPr id="3" name="Image 10" descr="m58_p1.bmp"/>
            <p:cNvPicPr>
              <a:picLocks noChangeAspect="1"/>
            </p:cNvPicPr>
            <p:nvPr/>
          </p:nvPicPr>
          <p:blipFill>
            <a:blip r:embed="rId2" cstate="print"/>
            <a:srcRect t="11458"/>
            <a:stretch>
              <a:fillRect/>
            </a:stretch>
          </p:blipFill>
          <p:spPr bwMode="auto">
            <a:xfrm>
              <a:off x="2857488" y="1428736"/>
              <a:ext cx="3429024" cy="3036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11"/>
            <p:cNvSpPr txBox="1">
              <a:spLocks noChangeArrowheads="1"/>
            </p:cNvSpPr>
            <p:nvPr/>
          </p:nvSpPr>
          <p:spPr bwMode="auto">
            <a:xfrm>
              <a:off x="6643702" y="2714620"/>
              <a:ext cx="1350979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fr-FR" sz="2400" dirty="0">
                <a:solidFill>
                  <a:schemeClr val="accent2"/>
                </a:solidFill>
              </a:endParaRPr>
            </a:p>
          </p:txBody>
        </p:sp>
        <p:cxnSp>
          <p:nvCxnSpPr>
            <p:cNvPr id="5" name="Connecteur droit avec flèche 4"/>
            <p:cNvCxnSpPr/>
            <p:nvPr/>
          </p:nvCxnSpPr>
          <p:spPr bwMode="auto">
            <a:xfrm rot="5400000" flipH="1" flipV="1">
              <a:off x="6072124" y="1857372"/>
              <a:ext cx="928694" cy="78580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037389" y="1285289"/>
              <a:ext cx="1120378" cy="120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rgbClr val="3333CC"/>
                  </a:solidFill>
                </a:rPr>
                <a:t>CDW</a:t>
              </a:r>
              <a:r>
                <a:rPr lang="fr-FR" sz="1800" dirty="0">
                  <a:solidFill>
                    <a:srgbClr val="3333CC"/>
                  </a:solidFill>
                </a:rPr>
                <a:t> </a:t>
              </a:r>
              <a:endParaRPr lang="fr-FR" sz="1800" dirty="0" smtClean="0">
                <a:solidFill>
                  <a:srgbClr val="3333CC"/>
                </a:solidFill>
              </a:endParaRPr>
            </a:p>
            <a:p>
              <a:r>
                <a:rPr lang="fr-FR" sz="2400" dirty="0" err="1" smtClean="0">
                  <a:solidFill>
                    <a:srgbClr val="3333CC"/>
                  </a:solidFill>
                </a:rPr>
                <a:t>wave</a:t>
              </a:r>
              <a:r>
                <a:rPr lang="fr-FR" sz="2400" dirty="0" smtClean="0">
                  <a:solidFill>
                    <a:srgbClr val="3333CC"/>
                  </a:solidFill>
                </a:rPr>
                <a:t> </a:t>
              </a:r>
            </a:p>
            <a:p>
              <a:r>
                <a:rPr lang="fr-FR" sz="2400" dirty="0" smtClean="0">
                  <a:solidFill>
                    <a:srgbClr val="3333CC"/>
                  </a:solidFill>
                </a:rPr>
                <a:t>fronts</a:t>
              </a:r>
              <a:endParaRPr lang="fr-FR" dirty="0"/>
            </a:p>
          </p:txBody>
        </p:sp>
        <p:cxnSp>
          <p:nvCxnSpPr>
            <p:cNvPr id="7" name="Connecteur droit avec flèche 6"/>
            <p:cNvCxnSpPr/>
            <p:nvPr/>
          </p:nvCxnSpPr>
          <p:spPr bwMode="auto">
            <a:xfrm rot="5400000" flipH="1" flipV="1">
              <a:off x="5981637" y="1714496"/>
              <a:ext cx="947744" cy="7667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Connecteur droit avec flèche 7"/>
            <p:cNvCxnSpPr/>
            <p:nvPr/>
          </p:nvCxnSpPr>
          <p:spPr bwMode="auto">
            <a:xfrm rot="5400000" flipH="1" flipV="1">
              <a:off x="5867340" y="1590670"/>
              <a:ext cx="919169" cy="77627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6613193" y="4091191"/>
              <a:ext cx="1218403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dirty="0" err="1" smtClean="0">
                  <a:solidFill>
                    <a:srgbClr val="3333CC"/>
                  </a:solidFill>
                </a:rPr>
                <a:t>chains</a:t>
              </a:r>
              <a:endParaRPr lang="fr-FR" dirty="0"/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 rot="10800000">
              <a:off x="5643514" y="3857628"/>
              <a:ext cx="714365" cy="64294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Connecteur droit avec flèche 10"/>
            <p:cNvCxnSpPr/>
            <p:nvPr/>
          </p:nvCxnSpPr>
          <p:spPr bwMode="auto">
            <a:xfrm rot="10800000">
              <a:off x="5857823" y="3714752"/>
              <a:ext cx="714365" cy="64294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Connecteur droit avec flèche 11"/>
            <p:cNvCxnSpPr/>
            <p:nvPr/>
          </p:nvCxnSpPr>
          <p:spPr bwMode="auto">
            <a:xfrm rot="10800000">
              <a:off x="5448254" y="4024317"/>
              <a:ext cx="714365" cy="64294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50760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oneTexte 35"/>
          <p:cNvSpPr txBox="1"/>
          <p:nvPr/>
        </p:nvSpPr>
        <p:spPr>
          <a:xfrm>
            <a:off x="0" y="908720"/>
            <a:ext cx="3563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ARPES gives electrons’ spectral density, hence E(k) with the gap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Δ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formed by the CDW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0" y="3933056"/>
            <a:ext cx="3563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Scanning Tunneling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Microscopy STM shows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the CDW modulation in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atomic displacements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and the electronic density.</a:t>
            </a:r>
          </a:p>
          <a:p>
            <a:r>
              <a:rPr lang="en-US" sz="2200" i="1" dirty="0" err="1" smtClean="0"/>
              <a:t>Brun</a:t>
            </a:r>
            <a:r>
              <a:rPr lang="en-US" sz="2200" i="1" dirty="0" smtClean="0"/>
              <a:t>, Wang, </a:t>
            </a:r>
            <a:r>
              <a:rPr lang="en-US" sz="2200" i="1" dirty="0" err="1" smtClean="0"/>
              <a:t>Monceau</a:t>
            </a:r>
            <a:r>
              <a:rPr lang="en-US" sz="2200" i="1" dirty="0" smtClean="0"/>
              <a:t>, SB</a:t>
            </a:r>
            <a:endParaRPr lang="en-US" sz="2200" i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467544" y="0"/>
            <a:ext cx="848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Incommensurate ordered Charge Density Waves – CDW (in NbSe3)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520" y="914400"/>
            <a:ext cx="4464496" cy="2987675"/>
            <a:chOff x="2832" y="192"/>
            <a:chExt cx="2688" cy="188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832" y="192"/>
              <a:ext cx="2688" cy="1629"/>
              <a:chOff x="2400" y="240"/>
              <a:chExt cx="2688" cy="1629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400" y="240"/>
                <a:ext cx="2400" cy="1629"/>
                <a:chOff x="2928" y="192"/>
                <a:chExt cx="2400" cy="1629"/>
              </a:xfrm>
            </p:grpSpPr>
            <p:graphicFrame>
              <p:nvGraphicFramePr>
                <p:cNvPr id="93189" name="Object 5"/>
                <p:cNvGraphicFramePr>
                  <a:graphicFrameLocks noChangeAspect="1"/>
                </p:cNvGraphicFramePr>
                <p:nvPr/>
              </p:nvGraphicFramePr>
              <p:xfrm>
                <a:off x="2928" y="192"/>
                <a:ext cx="2400" cy="1629"/>
              </p:xfrm>
              <a:graphic>
                <a:graphicData uri="http://schemas.openxmlformats.org/presentationml/2006/ole">
                  <p:oleObj spid="_x0000_s61443" name="Image" r:id="rId4" imgW="2272721" imgH="1543347" progId="">
                    <p:embed/>
                  </p:oleObj>
                </a:graphicData>
              </a:graphic>
            </p:graphicFrame>
            <p:sp>
              <p:nvSpPr>
                <p:cNvPr id="93190" name="Oval 6"/>
                <p:cNvSpPr>
                  <a:spLocks noChangeArrowheads="1"/>
                </p:cNvSpPr>
                <p:nvPr/>
              </p:nvSpPr>
              <p:spPr bwMode="auto">
                <a:xfrm>
                  <a:off x="3312" y="912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91" name="Oval 7"/>
                <p:cNvSpPr>
                  <a:spLocks noChangeArrowheads="1"/>
                </p:cNvSpPr>
                <p:nvPr/>
              </p:nvSpPr>
              <p:spPr bwMode="auto">
                <a:xfrm>
                  <a:off x="3504" y="912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92" name="Oval 8"/>
                <p:cNvSpPr>
                  <a:spLocks noChangeArrowheads="1"/>
                </p:cNvSpPr>
                <p:nvPr/>
              </p:nvSpPr>
              <p:spPr bwMode="auto">
                <a:xfrm>
                  <a:off x="4128" y="912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93" name="Oval 9"/>
                <p:cNvSpPr>
                  <a:spLocks noChangeArrowheads="1"/>
                </p:cNvSpPr>
                <p:nvPr/>
              </p:nvSpPr>
              <p:spPr bwMode="auto">
                <a:xfrm>
                  <a:off x="4320" y="912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94" name="Oval 10"/>
                <p:cNvSpPr>
                  <a:spLocks noChangeArrowheads="1"/>
                </p:cNvSpPr>
                <p:nvPr/>
              </p:nvSpPr>
              <p:spPr bwMode="auto">
                <a:xfrm>
                  <a:off x="4848" y="912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95" name="AutoShape 11"/>
                <p:cNvSpPr>
                  <a:spLocks noChangeArrowheads="1"/>
                </p:cNvSpPr>
                <p:nvPr/>
              </p:nvSpPr>
              <p:spPr bwMode="auto">
                <a:xfrm>
                  <a:off x="4224" y="1056"/>
                  <a:ext cx="96" cy="240"/>
                </a:xfrm>
                <a:prstGeom prst="upArrow">
                  <a:avLst>
                    <a:gd name="adj1" fmla="val 50000"/>
                    <a:gd name="adj2" fmla="val 6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3196" name="Text Box 12"/>
              <p:cNvSpPr txBox="1">
                <a:spLocks noChangeArrowheads="1"/>
              </p:cNvSpPr>
              <p:nvPr/>
            </p:nvSpPr>
            <p:spPr bwMode="auto">
              <a:xfrm>
                <a:off x="3504" y="1296"/>
                <a:ext cx="1584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800" b="1" i="1" dirty="0">
                    <a:latin typeface="Arial" pitchFamily="34" charset="0"/>
                  </a:rPr>
                  <a:t>2 electrons </a:t>
                </a:r>
                <a:r>
                  <a:rPr lang="en-US" altLang="ja-JP" b="1" i="1" dirty="0" smtClean="0">
                    <a:latin typeface="Arial" pitchFamily="34" charset="0"/>
                  </a:rPr>
                  <a:t>per</a:t>
                </a:r>
                <a:r>
                  <a:rPr lang="en-US" altLang="ja-JP" sz="1800" b="1" i="1" dirty="0" smtClean="0">
                    <a:latin typeface="Arial" pitchFamily="34" charset="0"/>
                  </a:rPr>
                  <a:t> </a:t>
                </a:r>
                <a:r>
                  <a:rPr lang="en-US" altLang="ja-JP" sz="1800" b="1" i="1" dirty="0">
                    <a:latin typeface="Arial" pitchFamily="34" charset="0"/>
                  </a:rPr>
                  <a:t>period</a:t>
                </a:r>
              </a:p>
            </p:txBody>
          </p:sp>
        </p:grpSp>
        <p:sp>
          <p:nvSpPr>
            <p:cNvPr id="93197" name="Text Box 13"/>
            <p:cNvSpPr txBox="1">
              <a:spLocks noChangeArrowheads="1"/>
            </p:cNvSpPr>
            <p:nvPr/>
          </p:nvSpPr>
          <p:spPr bwMode="auto">
            <a:xfrm>
              <a:off x="3648" y="182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>
                  <a:latin typeface="Arial" pitchFamily="34" charset="0"/>
                </a:rPr>
                <a:t>2</a:t>
              </a:r>
              <a:r>
                <a:rPr lang="en-US" altLang="ja-JP" sz="2000" b="1" i="1" dirty="0">
                  <a:latin typeface="Arial" pitchFamily="34" charset="0"/>
                </a:rPr>
                <a:t>k</a:t>
              </a:r>
              <a:r>
                <a:rPr lang="en-US" altLang="ja-JP" sz="2000" b="1" baseline="-25000" dirty="0">
                  <a:latin typeface="Arial" pitchFamily="34" charset="0"/>
                </a:rPr>
                <a:t>F</a:t>
              </a:r>
              <a:r>
                <a:rPr lang="en-US" altLang="ja-JP" sz="2000" b="1" dirty="0">
                  <a:latin typeface="Arial" pitchFamily="34" charset="0"/>
                </a:rPr>
                <a:t> CDW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876800" y="914400"/>
            <a:ext cx="3871664" cy="3605213"/>
            <a:chOff x="3168" y="2208"/>
            <a:chExt cx="1872" cy="2271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168" y="2208"/>
              <a:ext cx="1872" cy="1735"/>
              <a:chOff x="3168" y="2016"/>
              <a:chExt cx="1872" cy="1735"/>
            </a:xfrm>
          </p:grpSpPr>
          <p:graphicFrame>
            <p:nvGraphicFramePr>
              <p:cNvPr id="93200" name="Object 16"/>
              <p:cNvGraphicFramePr>
                <a:graphicFrameLocks noChangeAspect="1"/>
              </p:cNvGraphicFramePr>
              <p:nvPr/>
            </p:nvGraphicFramePr>
            <p:xfrm>
              <a:off x="3168" y="2016"/>
              <a:ext cx="1872" cy="1735"/>
            </p:xfrm>
            <a:graphic>
              <a:graphicData uri="http://schemas.openxmlformats.org/presentationml/2006/ole">
                <p:oleObj spid="_x0000_s61442" name="Image" r:id="rId5" imgW="3130832" imgH="2456901" progId="">
                  <p:embed/>
                </p:oleObj>
              </a:graphicData>
            </a:graphic>
          </p:graphicFrame>
          <p:sp>
            <p:nvSpPr>
              <p:cNvPr id="93201" name="Oval 17"/>
              <p:cNvSpPr>
                <a:spLocks noChangeArrowheads="1"/>
              </p:cNvSpPr>
              <p:nvPr/>
            </p:nvSpPr>
            <p:spPr bwMode="auto">
              <a:xfrm>
                <a:off x="3312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2" name="Oval 18"/>
              <p:cNvSpPr>
                <a:spLocks noChangeArrowheads="1"/>
              </p:cNvSpPr>
              <p:nvPr/>
            </p:nvSpPr>
            <p:spPr bwMode="auto">
              <a:xfrm>
                <a:off x="3696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3" name="Oval 19"/>
              <p:cNvSpPr>
                <a:spLocks noChangeArrowheads="1"/>
              </p:cNvSpPr>
              <p:nvPr/>
            </p:nvSpPr>
            <p:spPr bwMode="auto">
              <a:xfrm>
                <a:off x="4128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4" name="Oval 20"/>
              <p:cNvSpPr>
                <a:spLocks noChangeArrowheads="1"/>
              </p:cNvSpPr>
              <p:nvPr/>
            </p:nvSpPr>
            <p:spPr bwMode="auto">
              <a:xfrm>
                <a:off x="4512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5" name="Oval 21"/>
              <p:cNvSpPr>
                <a:spLocks noChangeArrowheads="1"/>
              </p:cNvSpPr>
              <p:nvPr/>
            </p:nvSpPr>
            <p:spPr bwMode="auto">
              <a:xfrm>
                <a:off x="4896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206" name="Text Box 22"/>
            <p:cNvSpPr txBox="1">
              <a:spLocks noChangeArrowheads="1"/>
            </p:cNvSpPr>
            <p:nvPr/>
          </p:nvSpPr>
          <p:spPr bwMode="auto">
            <a:xfrm>
              <a:off x="4080" y="3936"/>
              <a:ext cx="816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>
                  <a:latin typeface="Arial" pitchFamily="34" charset="0"/>
                </a:rPr>
                <a:t>4</a:t>
              </a:r>
              <a:r>
                <a:rPr lang="en-US" altLang="ja-JP" sz="2000" b="1" i="1" dirty="0">
                  <a:latin typeface="Arial" pitchFamily="34" charset="0"/>
                </a:rPr>
                <a:t>k</a:t>
              </a:r>
              <a:r>
                <a:rPr lang="en-US" altLang="ja-JP" sz="2000" b="1" baseline="-25000" dirty="0">
                  <a:latin typeface="Arial" pitchFamily="34" charset="0"/>
                </a:rPr>
                <a:t>F</a:t>
              </a:r>
              <a:r>
                <a:rPr lang="en-US" altLang="ja-JP" sz="2000" b="1" dirty="0">
                  <a:latin typeface="Arial" pitchFamily="34" charset="0"/>
                </a:rPr>
                <a:t> </a:t>
              </a:r>
              <a:r>
                <a:rPr lang="en-US" altLang="ja-JP" sz="2000" b="1" dirty="0" smtClean="0">
                  <a:latin typeface="Arial" pitchFamily="34" charset="0"/>
                </a:rPr>
                <a:t>CDW =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2000" b="1" dirty="0" smtClean="0">
                  <a:latin typeface="Arial" pitchFamily="34" charset="0"/>
                </a:rPr>
                <a:t>Wigner Xl</a:t>
              </a:r>
              <a:endParaRPr lang="en-US" altLang="ja-JP" sz="2000" b="1" dirty="0">
                <a:latin typeface="Arial" pitchFamily="34" charset="0"/>
              </a:endParaRPr>
            </a:p>
          </p:txBody>
        </p:sp>
        <p:sp>
          <p:nvSpPr>
            <p:cNvPr id="93207" name="Text Box 23"/>
            <p:cNvSpPr txBox="1">
              <a:spLocks noChangeArrowheads="1"/>
            </p:cNvSpPr>
            <p:nvPr/>
          </p:nvSpPr>
          <p:spPr bwMode="auto">
            <a:xfrm>
              <a:off x="3168" y="3936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>
                  <a:latin typeface="Arial" pitchFamily="34" charset="0"/>
                </a:rPr>
                <a:t>2</a:t>
              </a:r>
              <a:r>
                <a:rPr lang="en-US" altLang="ja-JP" sz="2000" b="1" dirty="0">
                  <a:latin typeface="Symbol" pitchFamily="18" charset="2"/>
                </a:rPr>
                <a:t>p</a:t>
              </a:r>
              <a:r>
                <a:rPr lang="en-US" altLang="ja-JP" sz="2000" b="1" dirty="0">
                  <a:latin typeface="Arial" pitchFamily="34" charset="0"/>
                </a:rPr>
                <a:t>/4</a:t>
              </a:r>
              <a:r>
                <a:rPr lang="en-US" altLang="ja-JP" sz="2000" b="1" i="1" dirty="0">
                  <a:latin typeface="Arial" pitchFamily="34" charset="0"/>
                </a:rPr>
                <a:t>k</a:t>
              </a:r>
              <a:r>
                <a:rPr lang="en-US" altLang="ja-JP" sz="2000" b="1" baseline="-25000" dirty="0">
                  <a:latin typeface="Arial" pitchFamily="34" charset="0"/>
                </a:rPr>
                <a:t>F</a:t>
              </a:r>
            </a:p>
          </p:txBody>
        </p:sp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>
              <a:off x="3840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5715000" y="2590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i="1" dirty="0" smtClean="0">
                <a:latin typeface="Arial" pitchFamily="34" charset="0"/>
              </a:rPr>
              <a:t>1 electron per period</a:t>
            </a:r>
            <a:endParaRPr lang="en-US" altLang="ja-JP" sz="1800" b="1" i="1" dirty="0">
              <a:latin typeface="Arial" pitchFamily="34" charset="0"/>
            </a:endParaRPr>
          </a:p>
        </p:txBody>
      </p:sp>
      <p:sp>
        <p:nvSpPr>
          <p:cNvPr id="93210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4624"/>
            <a:ext cx="8686800" cy="6858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Arial" pitchFamily="34" charset="0"/>
              </a:rPr>
              <a:t>Conventional CDW versus Wigner crystal</a:t>
            </a:r>
            <a:endParaRPr lang="en-US" altLang="ja-JP" sz="28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bccf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520" y="764704"/>
            <a:ext cx="6210720" cy="202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395536" y="260648"/>
            <a:ext cx="7566216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 anchor="ctr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Wigner  </a:t>
            </a:r>
            <a:r>
              <a:rPr lang="en-GB" sz="2400" dirty="0">
                <a:solidFill>
                  <a:srgbClr val="000000"/>
                </a:solidFill>
              </a:rPr>
              <a:t>crystal </a:t>
            </a:r>
            <a:r>
              <a:rPr lang="en-GB" sz="2400" dirty="0" smtClean="0">
                <a:solidFill>
                  <a:srgbClr val="000000"/>
                </a:solidFill>
              </a:rPr>
              <a:t>state in a charged </a:t>
            </a:r>
            <a:r>
              <a:rPr lang="en-GB" sz="2400" dirty="0">
                <a:solidFill>
                  <a:srgbClr val="000000"/>
                </a:solidFill>
              </a:rPr>
              <a:t>colloidal dispersion. 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248157"/>
            <a:ext cx="2692212" cy="20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4869160"/>
            <a:ext cx="5868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Microscopic realizations: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Electrons trapped near the liquid He surface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Charge ordering in organic crystals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Superstructure of polarons in TaS2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580112" y="5517232"/>
            <a:ext cx="9361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1815</Words>
  <Application>Microsoft Office PowerPoint</Application>
  <PresentationFormat>Affichage à l'écran (4:3)</PresentationFormat>
  <Paragraphs>309</Paragraphs>
  <Slides>46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49" baseType="lpstr">
      <vt:lpstr>Thème Office</vt:lpstr>
      <vt:lpstr>Image</vt:lpstr>
      <vt:lpstr>Équation</vt:lpstr>
      <vt:lpstr>Diapositive 1</vt:lpstr>
      <vt:lpstr>Diapositive 2</vt:lpstr>
      <vt:lpstr>Diapositive 3</vt:lpstr>
      <vt:lpstr>Diapositive 4</vt:lpstr>
      <vt:lpstr> </vt:lpstr>
      <vt:lpstr>Diapositive 6</vt:lpstr>
      <vt:lpstr>Diapositive 7</vt:lpstr>
      <vt:lpstr>Conventional CDW versus Wigner crystal</vt:lpstr>
      <vt:lpstr>Diapositive 9</vt:lpstr>
      <vt:lpstr>Diapositive 10</vt:lpstr>
      <vt:lpstr>Diapositive 11</vt:lpstr>
      <vt:lpstr>The paradox of the TaS2: a good 1D physics in the inter-layers direction  of the apparently 2D system ?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Domains’ network after  optical  and STM switching  D. Mihailovic group 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evolution of a complex electronic system to an ordered hidden state:  application to optical quench in TaS2.</dc:title>
  <dc:creator>Brazovski</dc:creator>
  <cp:lastModifiedBy>Brazovski</cp:lastModifiedBy>
  <cp:revision>44</cp:revision>
  <dcterms:created xsi:type="dcterms:W3CDTF">2015-12-03T10:10:04Z</dcterms:created>
  <dcterms:modified xsi:type="dcterms:W3CDTF">2017-01-12T03:28:48Z</dcterms:modified>
</cp:coreProperties>
</file>