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461" r:id="rId2"/>
    <p:sldId id="412" r:id="rId3"/>
    <p:sldId id="468" r:id="rId4"/>
    <p:sldId id="444" r:id="rId5"/>
    <p:sldId id="463" r:id="rId6"/>
    <p:sldId id="442" r:id="rId7"/>
    <p:sldId id="443" r:id="rId8"/>
    <p:sldId id="464" r:id="rId9"/>
    <p:sldId id="465" r:id="rId10"/>
    <p:sldId id="466" r:id="rId11"/>
    <p:sldId id="467" r:id="rId12"/>
    <p:sldId id="469"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9671" autoAdjust="0"/>
    <p:restoredTop sz="94759" autoAdjust="0"/>
  </p:normalViewPr>
  <p:slideViewPr>
    <p:cSldViewPr>
      <p:cViewPr varScale="1">
        <p:scale>
          <a:sx n="58" d="100"/>
          <a:sy n="58" d="100"/>
        </p:scale>
        <p:origin x="-61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92"/>
    </p:cViewPr>
  </p:sorterViewPr>
  <p:notesViewPr>
    <p:cSldViewPr>
      <p:cViewPr varScale="1">
        <p:scale>
          <a:sx n="43" d="100"/>
          <a:sy n="43" d="100"/>
        </p:scale>
        <p:origin x="-1656" y="-8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D07784-D9D1-4A2D-97A8-9E386BAE0C5C}" type="datetimeFigureOut">
              <a:rPr lang="en-US" smtClean="0"/>
              <a:pPr/>
              <a:t>2/19/2024</a:t>
            </a:fld>
            <a:endParaRPr lang="en-US"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71D038-81EA-4D08-A045-C6E7917238FD}" type="slidenum">
              <a:rPr lang="en-US" smtClean="0"/>
              <a:pPr/>
              <a:t>‹#›</a:t>
            </a:fld>
            <a:endParaRPr lang="en-US" dirty="0"/>
          </a:p>
        </p:txBody>
      </p:sp>
    </p:spTree>
    <p:extLst>
      <p:ext uri="{BB962C8B-B14F-4D97-AF65-F5344CB8AC3E}">
        <p14:creationId xmlns:p14="http://schemas.microsoft.com/office/powerpoint/2010/main" val="19142161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DFEC9C-E582-43BC-83D4-0C9982F8EAB1}" type="datetimeFigureOut">
              <a:rPr lang="en-US" smtClean="0"/>
              <a:pPr/>
              <a:t>2/19/2024</a:t>
            </a:fld>
            <a:endParaRPr lang="en-US"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38E5F7-358D-42F4-8591-D0E5FF8E31DC}" type="slidenum">
              <a:rPr lang="en-US" smtClean="0"/>
              <a:pPr/>
              <a:t>‹#›</a:t>
            </a:fld>
            <a:endParaRPr lang="en-US" dirty="0"/>
          </a:p>
        </p:txBody>
      </p:sp>
    </p:spTree>
    <p:extLst>
      <p:ext uri="{BB962C8B-B14F-4D97-AF65-F5344CB8AC3E}">
        <p14:creationId xmlns:p14="http://schemas.microsoft.com/office/powerpoint/2010/main" val="2223613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99169E3A-9E20-461B-8CDA-F5CDC5B7717E}" type="datetime1">
              <a:rPr lang="en-US" smtClean="0"/>
              <a:pPr/>
              <a:t>2/19/2024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46B705DF-DF7A-4EB3-AF12-212F664098C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C856B452-3483-4525-90B5-DE01C7B79CA0}" type="datetime1">
              <a:rPr lang="en-US" smtClean="0"/>
              <a:pPr/>
              <a:t>2/19/2024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46B705DF-DF7A-4EB3-AF12-212F664098C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03C43A74-FC09-48D8-B20C-DACFB87060C3}" type="datetime1">
              <a:rPr lang="en-US" smtClean="0"/>
              <a:pPr/>
              <a:t>2/19/2024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46B705DF-DF7A-4EB3-AF12-212F664098C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882206B4-FB11-4B29-BE60-81B8FCDEFE6B}" type="datetime1">
              <a:rPr lang="en-US" smtClean="0"/>
              <a:pPr/>
              <a:t>2/19/2024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46B705DF-DF7A-4EB3-AF12-212F664098C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458F021-71A3-4F33-9D12-DA20A2AD52EA}" type="datetime1">
              <a:rPr lang="en-US" smtClean="0"/>
              <a:pPr/>
              <a:t>2/19/2024</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46B705DF-DF7A-4EB3-AF12-212F664098C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B95AB7CB-1DA5-445A-9677-C292662D56CC}" type="datetime1">
              <a:rPr lang="en-US" smtClean="0"/>
              <a:pPr/>
              <a:t>2/19/2024</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46B705DF-DF7A-4EB3-AF12-212F664098C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BFC2A45D-393B-4571-8FC8-33834D8DC428}" type="datetime1">
              <a:rPr lang="en-US" smtClean="0"/>
              <a:pPr/>
              <a:t>2/19/2024</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46B705DF-DF7A-4EB3-AF12-212F664098C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57B7AE39-B6DA-492B-931B-4891D490E2A1}" type="datetime1">
              <a:rPr lang="en-US" smtClean="0"/>
              <a:pPr/>
              <a:t>2/19/2024</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46B705DF-DF7A-4EB3-AF12-212F664098C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C6C7833-72A7-4982-9D02-157691102BB5}" type="datetime1">
              <a:rPr lang="en-US" smtClean="0"/>
              <a:pPr/>
              <a:t>2/19/2024</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46B705DF-DF7A-4EB3-AF12-212F664098C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A4B3A81-40EF-46D7-B132-A721C3086060}" type="datetime1">
              <a:rPr lang="en-US" smtClean="0"/>
              <a:pPr/>
              <a:t>2/19/2024</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46B705DF-DF7A-4EB3-AF12-212F664098C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9E0D951-9BA9-4F5C-9CAD-9A69B0A1F2BD}" type="datetime1">
              <a:rPr lang="en-US" smtClean="0"/>
              <a:pPr/>
              <a:t>2/19/2024</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46B705DF-DF7A-4EB3-AF12-212F664098C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A243E9-FEC9-4246-902C-997DAA741D23}" type="datetime1">
              <a:rPr lang="en-US" smtClean="0"/>
              <a:pPr/>
              <a:t>2/19/2024</a:t>
            </a:fld>
            <a:endParaRPr lang="en-US"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705DF-DF7A-4EB3-AF12-212F664098C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4.wmf"/><Relationship Id="rId2" Type="http://schemas.openxmlformats.org/officeDocument/2006/relationships/slideLayout" Target="../slideLayouts/slideLayout7.xml"/><Relationship Id="rId16" Type="http://schemas.openxmlformats.org/officeDocument/2006/relationships/image" Target="../media/image16.wmf"/><Relationship Id="rId1" Type="http://schemas.openxmlformats.org/officeDocument/2006/relationships/vmlDrawing" Target="../drawings/vmlDrawing5.vml"/><Relationship Id="rId6" Type="http://schemas.openxmlformats.org/officeDocument/2006/relationships/image" Target="../media/image11.wmf"/><Relationship Id="rId11" Type="http://schemas.openxmlformats.org/officeDocument/2006/relationships/oleObject" Target="../embeddings/oleObject12.bin"/><Relationship Id="rId5" Type="http://schemas.openxmlformats.org/officeDocument/2006/relationships/oleObject" Target="../embeddings/oleObject9.bin"/><Relationship Id="rId15" Type="http://schemas.openxmlformats.org/officeDocument/2006/relationships/oleObject" Target="../embeddings/oleObject14.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1.bin"/><Relationship Id="rId14"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8.wmf"/><Relationship Id="rId5" Type="http://schemas.openxmlformats.org/officeDocument/2006/relationships/oleObject" Target="../embeddings/oleObject16.bin"/><Relationship Id="rId4" Type="http://schemas.openxmlformats.org/officeDocument/2006/relationships/image" Target="../media/image17.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3933056"/>
            <a:ext cx="9144000" cy="2677656"/>
          </a:xfrm>
          <a:prstGeom prst="rect">
            <a:avLst/>
          </a:prstGeom>
          <a:noFill/>
        </p:spPr>
        <p:txBody>
          <a:bodyPr wrap="square" rtlCol="0">
            <a:spAutoFit/>
          </a:bodyPr>
          <a:lstStyle/>
          <a:p>
            <a:r>
              <a:rPr lang="en-US" sz="2400" dirty="0" smtClean="0">
                <a:solidFill>
                  <a:srgbClr val="002060"/>
                </a:solidFill>
              </a:rPr>
              <a:t>A time to cast away stones, and a time to gather stones; </a:t>
            </a:r>
          </a:p>
          <a:p>
            <a:r>
              <a:rPr lang="en-US" sz="2400" dirty="0" smtClean="0">
                <a:solidFill>
                  <a:srgbClr val="002060"/>
                </a:solidFill>
              </a:rPr>
              <a:t>A time to search and a time to give up, </a:t>
            </a:r>
          </a:p>
          <a:p>
            <a:r>
              <a:rPr lang="en-US" sz="2400" dirty="0" smtClean="0">
                <a:solidFill>
                  <a:srgbClr val="002060"/>
                </a:solidFill>
              </a:rPr>
              <a:t>A time to keep and a time to throw away</a:t>
            </a:r>
          </a:p>
          <a:p>
            <a:endParaRPr lang="en-US" sz="2400" dirty="0" smtClean="0">
              <a:solidFill>
                <a:srgbClr val="002060"/>
              </a:solidFill>
            </a:endParaRPr>
          </a:p>
          <a:p>
            <a:r>
              <a:rPr lang="en-US" sz="2400" dirty="0" smtClean="0"/>
              <a:t>Is there anything of which one can say,  “Look! This is something new”?</a:t>
            </a:r>
            <a:br>
              <a:rPr lang="en-US" sz="2400" dirty="0" smtClean="0"/>
            </a:br>
            <a:r>
              <a:rPr lang="en-US" sz="2400" dirty="0" smtClean="0"/>
              <a:t>It was here already, long ago; it was here before our time.</a:t>
            </a:r>
            <a:endParaRPr lang="en-US" sz="2400" dirty="0" smtClean="0">
              <a:solidFill>
                <a:srgbClr val="002060"/>
              </a:solidFill>
            </a:endParaRPr>
          </a:p>
          <a:p>
            <a:r>
              <a:rPr lang="en-US" sz="2400" i="1" dirty="0" smtClean="0"/>
              <a:t>Ecclesiastes 3:4-3:6</a:t>
            </a:r>
          </a:p>
        </p:txBody>
      </p:sp>
      <p:pic>
        <p:nvPicPr>
          <p:cNvPr id="203778" name="Picture 2" descr="C:\Users\Serguei_2\Desktop\stones1.jpg"/>
          <p:cNvPicPr>
            <a:picLocks noChangeArrowheads="1"/>
          </p:cNvPicPr>
          <p:nvPr/>
        </p:nvPicPr>
        <p:blipFill>
          <a:blip r:embed="rId2" cstate="print"/>
          <a:srcRect/>
          <a:stretch>
            <a:fillRect/>
          </a:stretch>
        </p:blipFill>
        <p:spPr bwMode="auto">
          <a:xfrm>
            <a:off x="4860032" y="25328"/>
            <a:ext cx="4320000" cy="3600000"/>
          </a:xfrm>
          <a:prstGeom prst="rect">
            <a:avLst/>
          </a:prstGeom>
          <a:noFill/>
        </p:spPr>
      </p:pic>
      <p:pic>
        <p:nvPicPr>
          <p:cNvPr id="203780" name="Picture 4" descr="C:\Users\Serguei_2\Desktop\stones0.jpg"/>
          <p:cNvPicPr>
            <a:picLocks noChangeArrowheads="1"/>
          </p:cNvPicPr>
          <p:nvPr/>
        </p:nvPicPr>
        <p:blipFill>
          <a:blip r:embed="rId3" cstate="print"/>
          <a:srcRect/>
          <a:stretch>
            <a:fillRect/>
          </a:stretch>
        </p:blipFill>
        <p:spPr bwMode="auto">
          <a:xfrm>
            <a:off x="179512" y="-2"/>
            <a:ext cx="4320000" cy="3600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46B705DF-DF7A-4EB3-AF12-212F664098C9}" type="slidenum">
              <a:rPr lang="en-US" smtClean="0"/>
              <a:pPr/>
              <a:t>10</a:t>
            </a:fld>
            <a:endParaRPr lang="en-US"/>
          </a:p>
        </p:txBody>
      </p:sp>
      <p:sp>
        <p:nvSpPr>
          <p:cNvPr id="3" name="ZoneTexte 2"/>
          <p:cNvSpPr txBox="1"/>
          <p:nvPr/>
        </p:nvSpPr>
        <p:spPr>
          <a:xfrm>
            <a:off x="179512" y="260648"/>
            <a:ext cx="8811066" cy="461665"/>
          </a:xfrm>
          <a:prstGeom prst="rect">
            <a:avLst/>
          </a:prstGeom>
          <a:noFill/>
        </p:spPr>
        <p:txBody>
          <a:bodyPr wrap="none" rtlCol="0">
            <a:spAutoFit/>
          </a:bodyPr>
          <a:lstStyle/>
          <a:p>
            <a:r>
              <a:rPr lang="en-US" sz="2400" dirty="0" smtClean="0"/>
              <a:t>For a universal long-wave Hamiltonian of fermions in the potential </a:t>
            </a:r>
            <a:r>
              <a:rPr lang="en-US" sz="2400" dirty="0" smtClean="0">
                <a:sym typeface="Symbol"/>
              </a:rPr>
              <a:t> </a:t>
            </a:r>
            <a:endParaRPr lang="en-US" sz="2400" dirty="0"/>
          </a:p>
        </p:txBody>
      </p:sp>
      <p:sp>
        <p:nvSpPr>
          <p:cNvPr id="4" name="ZoneTexte 3"/>
          <p:cNvSpPr txBox="1"/>
          <p:nvPr/>
        </p:nvSpPr>
        <p:spPr>
          <a:xfrm>
            <a:off x="3031984" y="836712"/>
            <a:ext cx="2600392" cy="584775"/>
          </a:xfrm>
          <a:prstGeom prst="rect">
            <a:avLst/>
          </a:prstGeom>
          <a:noFill/>
        </p:spPr>
        <p:txBody>
          <a:bodyPr wrap="none" rtlCol="0">
            <a:spAutoFit/>
          </a:bodyPr>
          <a:lstStyle/>
          <a:p>
            <a:r>
              <a:rPr lang="en-US" sz="3200" dirty="0" smtClean="0"/>
              <a:t>H</a:t>
            </a:r>
            <a:r>
              <a:rPr lang="en-US" sz="3200" baseline="-25000" dirty="0" smtClean="0"/>
              <a:t>LR</a:t>
            </a:r>
            <a:r>
              <a:rPr lang="en-US" sz="3200" dirty="0" smtClean="0"/>
              <a:t>=K</a:t>
            </a:r>
            <a:r>
              <a:rPr lang="en-US" sz="3200" dirty="0" smtClean="0">
                <a:sym typeface="Symbol"/>
              </a:rPr>
              <a:t></a:t>
            </a:r>
            <a:r>
              <a:rPr lang="en-US" sz="3200" baseline="30000" dirty="0" smtClean="0">
                <a:sym typeface="Symbol"/>
              </a:rPr>
              <a:t>2</a:t>
            </a:r>
            <a:r>
              <a:rPr lang="en-US" sz="3200" dirty="0"/>
              <a:t>/2</a:t>
            </a:r>
            <a:r>
              <a:rPr lang="en-US" sz="3200" dirty="0" smtClean="0">
                <a:sym typeface="Symbol"/>
              </a:rPr>
              <a:t>+</a:t>
            </a:r>
            <a:r>
              <a:rPr lang="en-US" sz="3200" dirty="0" smtClean="0">
                <a:sym typeface="Symbol"/>
              </a:rPr>
              <a:t></a:t>
            </a:r>
            <a:endParaRPr lang="en-US" sz="3200" dirty="0"/>
          </a:p>
        </p:txBody>
      </p:sp>
      <p:sp>
        <p:nvSpPr>
          <p:cNvPr id="5" name="ZoneTexte 4"/>
          <p:cNvSpPr txBox="1"/>
          <p:nvPr/>
        </p:nvSpPr>
        <p:spPr>
          <a:xfrm>
            <a:off x="539552" y="1700808"/>
            <a:ext cx="2342885" cy="461665"/>
          </a:xfrm>
          <a:prstGeom prst="rect">
            <a:avLst/>
          </a:prstGeom>
          <a:noFill/>
        </p:spPr>
        <p:txBody>
          <a:bodyPr wrap="none" rtlCol="0">
            <a:spAutoFit/>
          </a:bodyPr>
          <a:lstStyle/>
          <a:p>
            <a:r>
              <a:rPr lang="en-US" sz="2400" dirty="0" smtClean="0"/>
              <a:t>The commutator </a:t>
            </a:r>
            <a:endParaRPr lang="en-US" sz="2400" dirty="0"/>
          </a:p>
        </p:txBody>
      </p:sp>
      <p:graphicFrame>
        <p:nvGraphicFramePr>
          <p:cNvPr id="475138" name="Object 2"/>
          <p:cNvGraphicFramePr>
            <a:graphicFrameLocks noChangeAspect="1"/>
          </p:cNvGraphicFramePr>
          <p:nvPr/>
        </p:nvGraphicFramePr>
        <p:xfrm>
          <a:off x="3288928" y="1628800"/>
          <a:ext cx="3150350" cy="504056"/>
        </p:xfrm>
        <a:graphic>
          <a:graphicData uri="http://schemas.openxmlformats.org/presentationml/2006/ole">
            <mc:AlternateContent xmlns:mc="http://schemas.openxmlformats.org/markup-compatibility/2006">
              <mc:Choice xmlns:v="urn:schemas-microsoft-com:vml" Requires="v">
                <p:oleObj spid="_x0000_s475146" name="Equation" r:id="rId3" imgW="1269720" imgH="203040" progId="Equation.DSMT4">
                  <p:embed/>
                </p:oleObj>
              </mc:Choice>
              <mc:Fallback>
                <p:oleObj name="Equation" r:id="rId3" imgW="1269720" imgH="203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8928" y="1628800"/>
                        <a:ext cx="3150350"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ZoneTexte 6"/>
          <p:cNvSpPr txBox="1"/>
          <p:nvPr/>
        </p:nvSpPr>
        <p:spPr>
          <a:xfrm>
            <a:off x="0" y="2276872"/>
            <a:ext cx="9144000" cy="830997"/>
          </a:xfrm>
          <a:prstGeom prst="rect">
            <a:avLst/>
          </a:prstGeom>
          <a:noFill/>
        </p:spPr>
        <p:txBody>
          <a:bodyPr wrap="square" rtlCol="0">
            <a:spAutoFit/>
          </a:bodyPr>
          <a:lstStyle/>
          <a:p>
            <a:r>
              <a:rPr lang="en-US" sz="2400" dirty="0" smtClean="0"/>
              <a:t>leads to the “chiral anomaly” of the “axial current” </a:t>
            </a:r>
            <a:br>
              <a:rPr lang="en-US" sz="2400" dirty="0" smtClean="0"/>
            </a:br>
            <a:r>
              <a:rPr lang="en-US" sz="2400" dirty="0" smtClean="0"/>
              <a:t>of the 1+1 quantum field theory:</a:t>
            </a:r>
            <a:endParaRPr lang="en-US" sz="2400" dirty="0"/>
          </a:p>
        </p:txBody>
      </p:sp>
      <p:graphicFrame>
        <p:nvGraphicFramePr>
          <p:cNvPr id="8" name="Objet 7"/>
          <p:cNvGraphicFramePr>
            <a:graphicFrameLocks noChangeAspect="1"/>
          </p:cNvGraphicFramePr>
          <p:nvPr/>
        </p:nvGraphicFramePr>
        <p:xfrm>
          <a:off x="1436688" y="3212976"/>
          <a:ext cx="3103562" cy="576263"/>
        </p:xfrm>
        <a:graphic>
          <a:graphicData uri="http://schemas.openxmlformats.org/presentationml/2006/ole">
            <mc:AlternateContent xmlns:mc="http://schemas.openxmlformats.org/markup-compatibility/2006">
              <mc:Choice xmlns:v="urn:schemas-microsoft-com:vml" Requires="v">
                <p:oleObj spid="_x0000_s475147" name="Equation" r:id="rId5" imgW="1231560" imgH="228600" progId="Equation.DSMT4">
                  <p:embed/>
                </p:oleObj>
              </mc:Choice>
              <mc:Fallback>
                <p:oleObj name="Equation" r:id="rId5" imgW="1231560" imgH="2286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36688" y="3212976"/>
                        <a:ext cx="3103562" cy="576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ZoneTexte 8"/>
          <p:cNvSpPr txBox="1"/>
          <p:nvPr/>
        </p:nvSpPr>
        <p:spPr>
          <a:xfrm>
            <a:off x="0" y="3933056"/>
            <a:ext cx="9144000" cy="1200329"/>
          </a:xfrm>
          <a:prstGeom prst="rect">
            <a:avLst/>
          </a:prstGeom>
          <a:noFill/>
        </p:spPr>
        <p:txBody>
          <a:bodyPr wrap="square" rtlCol="0">
            <a:spAutoFit/>
          </a:bodyPr>
          <a:lstStyle/>
          <a:p>
            <a:r>
              <a:rPr lang="en-US" sz="2400" dirty="0" smtClean="0"/>
              <a:t>The “anomalous” – missed in the perturbation theory – RHS actually restores the most basic property of the ideal metal:   </a:t>
            </a:r>
            <a:r>
              <a:rPr lang="en-US" sz="2400" b="1" dirty="0" smtClean="0"/>
              <a:t>j=Et</a:t>
            </a:r>
            <a:r>
              <a:rPr lang="en-US" sz="2400" dirty="0" smtClean="0"/>
              <a:t> </a:t>
            </a:r>
            <a:br>
              <a:rPr lang="en-US" sz="2400" dirty="0" smtClean="0"/>
            </a:br>
            <a:r>
              <a:rPr lang="en-US" sz="2400" dirty="0" smtClean="0"/>
              <a:t>and of any conductor: </a:t>
            </a:r>
            <a:r>
              <a:rPr lang="en-US" sz="2400" b="1" dirty="0" smtClean="0">
                <a:sym typeface="Symbol"/>
              </a:rPr>
              <a:t>=-/K= =-N</a:t>
            </a:r>
            <a:r>
              <a:rPr lang="en-US" sz="2400" b="1" baseline="-25000" dirty="0" smtClean="0">
                <a:sym typeface="Symbol"/>
              </a:rPr>
              <a:t>F</a:t>
            </a:r>
            <a:endParaRPr lang="en-US" sz="2400" b="1" baseline="-25000" dirty="0"/>
          </a:p>
        </p:txBody>
      </p:sp>
      <p:sp>
        <p:nvSpPr>
          <p:cNvPr id="10" name="ZoneTexte 9"/>
          <p:cNvSpPr txBox="1"/>
          <p:nvPr/>
        </p:nvSpPr>
        <p:spPr>
          <a:xfrm>
            <a:off x="1439928" y="5661248"/>
            <a:ext cx="3348096" cy="461665"/>
          </a:xfrm>
          <a:prstGeom prst="rect">
            <a:avLst/>
          </a:prstGeom>
          <a:noFill/>
        </p:spPr>
        <p:txBody>
          <a:bodyPr wrap="none" rtlCol="0">
            <a:spAutoFit/>
          </a:bodyPr>
          <a:lstStyle/>
          <a:p>
            <a:r>
              <a:rPr lang="en-US" sz="2400" dirty="0" smtClean="0"/>
              <a:t>Why has it been missed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46B705DF-DF7A-4EB3-AF12-212F664098C9}" type="slidenum">
              <a:rPr lang="en-US" smtClean="0"/>
              <a:pPr/>
              <a:t>11</a:t>
            </a:fld>
            <a:endParaRPr lang="en-US" dirty="0"/>
          </a:p>
        </p:txBody>
      </p:sp>
      <p:graphicFrame>
        <p:nvGraphicFramePr>
          <p:cNvPr id="258052" name="Object 4"/>
          <p:cNvGraphicFramePr>
            <a:graphicFrameLocks noChangeAspect="1"/>
          </p:cNvGraphicFramePr>
          <p:nvPr>
            <p:extLst>
              <p:ext uri="{D42A27DB-BD31-4B8C-83A1-F6EECF244321}">
                <p14:modId xmlns:p14="http://schemas.microsoft.com/office/powerpoint/2010/main" val="338334278"/>
              </p:ext>
            </p:extLst>
          </p:nvPr>
        </p:nvGraphicFramePr>
        <p:xfrm>
          <a:off x="6516216" y="44624"/>
          <a:ext cx="2592288" cy="1114068"/>
        </p:xfrm>
        <a:graphic>
          <a:graphicData uri="http://schemas.openxmlformats.org/presentationml/2006/ole">
            <mc:AlternateContent xmlns:mc="http://schemas.openxmlformats.org/markup-compatibility/2006">
              <mc:Choice xmlns:v="urn:schemas-microsoft-com:vml" Requires="v">
                <p:oleObj spid="_x0000_s476194" name="Équation" r:id="rId3" imgW="1054100" imgH="431800" progId="Equation.3">
                  <p:embed/>
                </p:oleObj>
              </mc:Choice>
              <mc:Fallback>
                <p:oleObj name="Équation" r:id="rId3" imgW="1054100" imgH="431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216" y="44624"/>
                        <a:ext cx="2592288" cy="1114068"/>
                      </a:xfrm>
                      <a:prstGeom prst="rect">
                        <a:avLst/>
                      </a:prstGeom>
                      <a:noFill/>
                    </p:spPr>
                  </p:pic>
                </p:oleObj>
              </mc:Fallback>
            </mc:AlternateContent>
          </a:graphicData>
        </a:graphic>
      </p:graphicFrame>
      <p:sp>
        <p:nvSpPr>
          <p:cNvPr id="11" name="ZoneTexte 10"/>
          <p:cNvSpPr txBox="1"/>
          <p:nvPr/>
        </p:nvSpPr>
        <p:spPr>
          <a:xfrm>
            <a:off x="35496" y="1052736"/>
            <a:ext cx="2376264" cy="461665"/>
          </a:xfrm>
          <a:prstGeom prst="rect">
            <a:avLst/>
          </a:prstGeom>
          <a:noFill/>
        </p:spPr>
        <p:txBody>
          <a:bodyPr wrap="square" rtlCol="0">
            <a:spAutoFit/>
          </a:bodyPr>
          <a:lstStyle/>
          <a:p>
            <a:r>
              <a:rPr lang="en-US" sz="2400" dirty="0" smtClean="0"/>
              <a:t>For metal at T=0</a:t>
            </a:r>
            <a:endParaRPr lang="en-US" sz="2400" dirty="0"/>
          </a:p>
        </p:txBody>
      </p:sp>
      <p:graphicFrame>
        <p:nvGraphicFramePr>
          <p:cNvPr id="258053" name="Object 5"/>
          <p:cNvGraphicFramePr>
            <a:graphicFrameLocks noChangeAspect="1"/>
          </p:cNvGraphicFramePr>
          <p:nvPr>
            <p:extLst>
              <p:ext uri="{D42A27DB-BD31-4B8C-83A1-F6EECF244321}">
                <p14:modId xmlns:p14="http://schemas.microsoft.com/office/powerpoint/2010/main" val="2701361973"/>
              </p:ext>
            </p:extLst>
          </p:nvPr>
        </p:nvGraphicFramePr>
        <p:xfrm>
          <a:off x="2339752" y="1052736"/>
          <a:ext cx="3279105" cy="955729"/>
        </p:xfrm>
        <a:graphic>
          <a:graphicData uri="http://schemas.openxmlformats.org/presentationml/2006/ole">
            <mc:AlternateContent xmlns:mc="http://schemas.openxmlformats.org/markup-compatibility/2006">
              <mc:Choice xmlns:v="urn:schemas-microsoft-com:vml" Requires="v">
                <p:oleObj spid="_x0000_s476195" name="Équation" r:id="rId5" imgW="1193800" imgH="431800" progId="Equation.3">
                  <p:embed/>
                </p:oleObj>
              </mc:Choice>
              <mc:Fallback>
                <p:oleObj name="Équation" r:id="rId5" imgW="1193800" imgH="431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752" y="1052736"/>
                        <a:ext cx="3279105" cy="955729"/>
                      </a:xfrm>
                      <a:prstGeom prst="rect">
                        <a:avLst/>
                      </a:prstGeom>
                      <a:noFill/>
                    </p:spPr>
                  </p:pic>
                </p:oleObj>
              </mc:Fallback>
            </mc:AlternateContent>
          </a:graphicData>
        </a:graphic>
      </p:graphicFrame>
      <p:sp>
        <p:nvSpPr>
          <p:cNvPr id="15" name="ZoneTexte 14"/>
          <p:cNvSpPr txBox="1"/>
          <p:nvPr/>
        </p:nvSpPr>
        <p:spPr>
          <a:xfrm>
            <a:off x="190161" y="2276872"/>
            <a:ext cx="2971198" cy="830997"/>
          </a:xfrm>
          <a:prstGeom prst="rect">
            <a:avLst/>
          </a:prstGeom>
          <a:noFill/>
        </p:spPr>
        <p:txBody>
          <a:bodyPr wrap="square" rtlCol="0">
            <a:spAutoFit/>
          </a:bodyPr>
          <a:lstStyle/>
          <a:p>
            <a:r>
              <a:rPr lang="en-US" sz="2400" dirty="0" smtClean="0"/>
              <a:t>When we linearize </a:t>
            </a:r>
            <a:br>
              <a:rPr lang="en-US" sz="2400" dirty="0" smtClean="0"/>
            </a:br>
            <a:r>
              <a:rPr lang="en-US" sz="2400" dirty="0" smtClean="0"/>
              <a:t>the spectrum</a:t>
            </a:r>
            <a:endParaRPr lang="en-US" sz="2400" dirty="0"/>
          </a:p>
        </p:txBody>
      </p:sp>
      <p:graphicFrame>
        <p:nvGraphicFramePr>
          <p:cNvPr id="16" name="Objet 15"/>
          <p:cNvGraphicFramePr>
            <a:graphicFrameLocks noChangeAspect="1"/>
          </p:cNvGraphicFramePr>
          <p:nvPr>
            <p:extLst>
              <p:ext uri="{D42A27DB-BD31-4B8C-83A1-F6EECF244321}">
                <p14:modId xmlns:p14="http://schemas.microsoft.com/office/powerpoint/2010/main" val="1859316393"/>
              </p:ext>
            </p:extLst>
          </p:nvPr>
        </p:nvGraphicFramePr>
        <p:xfrm>
          <a:off x="3125761" y="2420888"/>
          <a:ext cx="2189891" cy="792088"/>
        </p:xfrm>
        <a:graphic>
          <a:graphicData uri="http://schemas.openxmlformats.org/presentationml/2006/ole">
            <mc:AlternateContent xmlns:mc="http://schemas.openxmlformats.org/markup-compatibility/2006">
              <mc:Choice xmlns:v="urn:schemas-microsoft-com:vml" Requires="v">
                <p:oleObj spid="_x0000_s476196" name="Equation" r:id="rId7" imgW="1193760" imgH="431640" progId="Equation.DSMT4">
                  <p:embed/>
                </p:oleObj>
              </mc:Choice>
              <mc:Fallback>
                <p:oleObj name="Equation" r:id="rId7" imgW="1193760" imgH="43164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5761" y="2420888"/>
                        <a:ext cx="2189891" cy="79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t 16"/>
          <p:cNvGraphicFramePr>
            <a:graphicFrameLocks noChangeAspect="1"/>
          </p:cNvGraphicFramePr>
          <p:nvPr>
            <p:extLst>
              <p:ext uri="{D42A27DB-BD31-4B8C-83A1-F6EECF244321}">
                <p14:modId xmlns:p14="http://schemas.microsoft.com/office/powerpoint/2010/main" val="3116903755"/>
              </p:ext>
            </p:extLst>
          </p:nvPr>
        </p:nvGraphicFramePr>
        <p:xfrm>
          <a:off x="3923928" y="3486199"/>
          <a:ext cx="2984985" cy="516632"/>
        </p:xfrm>
        <a:graphic>
          <a:graphicData uri="http://schemas.openxmlformats.org/presentationml/2006/ole">
            <mc:AlternateContent xmlns:mc="http://schemas.openxmlformats.org/markup-compatibility/2006">
              <mc:Choice xmlns:v="urn:schemas-microsoft-com:vml" Requires="v">
                <p:oleObj spid="_x0000_s476197" name="Équation" r:id="rId9" imgW="1320480" imgH="228600" progId="Equation.3">
                  <p:embed/>
                </p:oleObj>
              </mc:Choice>
              <mc:Fallback>
                <p:oleObj name="Équation" r:id="rId9" imgW="1320480" imgH="2286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23928" y="3486199"/>
                        <a:ext cx="2984985" cy="5166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t 17"/>
          <p:cNvGraphicFramePr>
            <a:graphicFrameLocks noChangeAspect="1"/>
          </p:cNvGraphicFramePr>
          <p:nvPr>
            <p:extLst>
              <p:ext uri="{D42A27DB-BD31-4B8C-83A1-F6EECF244321}">
                <p14:modId xmlns:p14="http://schemas.microsoft.com/office/powerpoint/2010/main" val="122719373"/>
              </p:ext>
            </p:extLst>
          </p:nvPr>
        </p:nvGraphicFramePr>
        <p:xfrm>
          <a:off x="198522" y="4509120"/>
          <a:ext cx="4059117" cy="534095"/>
        </p:xfrm>
        <a:graphic>
          <a:graphicData uri="http://schemas.openxmlformats.org/presentationml/2006/ole">
            <mc:AlternateContent xmlns:mc="http://schemas.openxmlformats.org/markup-compatibility/2006">
              <mc:Choice xmlns:v="urn:schemas-microsoft-com:vml" Requires="v">
                <p:oleObj spid="_x0000_s476198" name="Equation" r:id="rId11" imgW="1409400" imgH="228600" progId="Equation.DSMT4">
                  <p:embed/>
                </p:oleObj>
              </mc:Choice>
              <mc:Fallback>
                <p:oleObj name="Equation" r:id="rId11" imgW="1409400" imgH="22860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8522" y="4509120"/>
                        <a:ext cx="4059117" cy="5340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t 18"/>
          <p:cNvGraphicFramePr>
            <a:graphicFrameLocks noChangeAspect="1"/>
          </p:cNvGraphicFramePr>
          <p:nvPr>
            <p:extLst>
              <p:ext uri="{D42A27DB-BD31-4B8C-83A1-F6EECF244321}">
                <p14:modId xmlns:p14="http://schemas.microsoft.com/office/powerpoint/2010/main" val="663198482"/>
              </p:ext>
            </p:extLst>
          </p:nvPr>
        </p:nvGraphicFramePr>
        <p:xfrm>
          <a:off x="4499992" y="4509120"/>
          <a:ext cx="4320480" cy="648072"/>
        </p:xfrm>
        <a:graphic>
          <a:graphicData uri="http://schemas.openxmlformats.org/presentationml/2006/ole">
            <mc:AlternateContent xmlns:mc="http://schemas.openxmlformats.org/markup-compatibility/2006">
              <mc:Choice xmlns:v="urn:schemas-microsoft-com:vml" Requires="v">
                <p:oleObj spid="_x0000_s476199" name="Équation" r:id="rId13" imgW="1904760" imgH="279360" progId="Equation.3">
                  <p:embed/>
                </p:oleObj>
              </mc:Choice>
              <mc:Fallback>
                <p:oleObj name="Équation" r:id="rId13" imgW="1904760" imgH="27936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99992" y="4509120"/>
                        <a:ext cx="4320480" cy="6480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t 19"/>
          <p:cNvGraphicFramePr>
            <a:graphicFrameLocks noChangeAspect="1"/>
          </p:cNvGraphicFramePr>
          <p:nvPr>
            <p:extLst>
              <p:ext uri="{D42A27DB-BD31-4B8C-83A1-F6EECF244321}">
                <p14:modId xmlns:p14="http://schemas.microsoft.com/office/powerpoint/2010/main" val="2748610235"/>
              </p:ext>
            </p:extLst>
          </p:nvPr>
        </p:nvGraphicFramePr>
        <p:xfrm>
          <a:off x="395288" y="5671145"/>
          <a:ext cx="2160587" cy="638175"/>
        </p:xfrm>
        <a:graphic>
          <a:graphicData uri="http://schemas.openxmlformats.org/presentationml/2006/ole">
            <mc:AlternateContent xmlns:mc="http://schemas.openxmlformats.org/markup-compatibility/2006">
              <mc:Choice xmlns:v="urn:schemas-microsoft-com:vml" Requires="v">
                <p:oleObj spid="_x0000_s476200" name="Equation" r:id="rId15" imgW="1143000" imgH="279360" progId="Equation.DSMT4">
                  <p:embed/>
                </p:oleObj>
              </mc:Choice>
              <mc:Fallback>
                <p:oleObj name="Equation" r:id="rId15" imgW="1143000" imgH="279360" progId="Equation.DSMT4">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5288" y="5671145"/>
                        <a:ext cx="2160587" cy="638175"/>
                      </a:xfrm>
                      <a:prstGeom prst="rect">
                        <a:avLst/>
                      </a:prstGeom>
                      <a:noFill/>
                      <a:ln w="19050">
                        <a:solidFill>
                          <a:srgbClr val="FF33CC"/>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ZoneTexte 20"/>
          <p:cNvSpPr txBox="1"/>
          <p:nvPr/>
        </p:nvSpPr>
        <p:spPr>
          <a:xfrm>
            <a:off x="2843808" y="5671145"/>
            <a:ext cx="6270178" cy="400110"/>
          </a:xfrm>
          <a:prstGeom prst="rect">
            <a:avLst/>
          </a:prstGeom>
          <a:noFill/>
        </p:spPr>
        <p:txBody>
          <a:bodyPr wrap="none" rtlCol="0">
            <a:spAutoFit/>
          </a:bodyPr>
          <a:lstStyle/>
          <a:p>
            <a:r>
              <a:rPr lang="en-US" sz="2000" dirty="0" smtClean="0">
                <a:sym typeface="Symbol"/>
              </a:rPr>
              <a:t>No density response to the potential hence</a:t>
            </a:r>
            <a:r>
              <a:rPr lang="en-US" sz="2000" b="1" dirty="0" smtClean="0">
                <a:solidFill>
                  <a:srgbClr val="FF00FF"/>
                </a:solidFill>
                <a:sym typeface="Symbol"/>
              </a:rPr>
              <a:t> </a:t>
            </a:r>
            <a:r>
              <a:rPr lang="en-US" sz="2000" b="1" dirty="0" smtClean="0">
                <a:sym typeface="Symbol"/>
              </a:rPr>
              <a:t>no screening </a:t>
            </a:r>
            <a:r>
              <a:rPr lang="en-US" sz="2000" b="1" dirty="0" smtClean="0">
                <a:sym typeface="Symbol"/>
              </a:rPr>
              <a:t> </a:t>
            </a:r>
            <a:endParaRPr lang="en-US" sz="2000" b="1" dirty="0" smtClean="0">
              <a:solidFill>
                <a:srgbClr val="FF00FF"/>
              </a:solidFill>
            </a:endParaRPr>
          </a:p>
        </p:txBody>
      </p:sp>
      <p:sp>
        <p:nvSpPr>
          <p:cNvPr id="24" name="ZoneTexte 23"/>
          <p:cNvSpPr txBox="1"/>
          <p:nvPr/>
        </p:nvSpPr>
        <p:spPr>
          <a:xfrm>
            <a:off x="35283" y="44624"/>
            <a:ext cx="5922199" cy="830997"/>
          </a:xfrm>
          <a:prstGeom prst="rect">
            <a:avLst/>
          </a:prstGeom>
          <a:noFill/>
        </p:spPr>
        <p:txBody>
          <a:bodyPr wrap="none" rtlCol="0">
            <a:spAutoFit/>
          </a:bodyPr>
          <a:lstStyle/>
          <a:p>
            <a:r>
              <a:rPr lang="en-US" sz="2400" dirty="0" smtClean="0"/>
              <a:t>The most principle property of a conductor:</a:t>
            </a:r>
            <a:br>
              <a:rPr lang="en-US" sz="2400" dirty="0" smtClean="0"/>
            </a:br>
            <a:r>
              <a:rPr lang="en-US" sz="2400" dirty="0" smtClean="0"/>
              <a:t>screening </a:t>
            </a:r>
            <a:r>
              <a:rPr lang="en-US" sz="2400" dirty="0" smtClean="0"/>
              <a:t>of </a:t>
            </a:r>
            <a:r>
              <a:rPr lang="en-US" sz="2400" dirty="0" smtClean="0"/>
              <a:t>the electric field at </a:t>
            </a:r>
            <a:r>
              <a:rPr lang="en-US" sz="2400" dirty="0" smtClean="0"/>
              <a:t>the </a:t>
            </a:r>
            <a:r>
              <a:rPr lang="en-US" sz="2400" dirty="0" smtClean="0"/>
              <a:t>length </a:t>
            </a:r>
            <a:r>
              <a:rPr lang="en-US" sz="2400" b="1" dirty="0" smtClean="0"/>
              <a:t>r</a:t>
            </a:r>
            <a:r>
              <a:rPr lang="en-US" sz="2400" b="1" baseline="-25000" dirty="0" smtClean="0"/>
              <a:t>0</a:t>
            </a:r>
            <a:endParaRPr lang="en-US" sz="2400" b="1" baseline="-25000" dirty="0"/>
          </a:p>
        </p:txBody>
      </p:sp>
      <p:sp>
        <p:nvSpPr>
          <p:cNvPr id="3" name="TextBox 2"/>
          <p:cNvSpPr txBox="1"/>
          <p:nvPr/>
        </p:nvSpPr>
        <p:spPr>
          <a:xfrm>
            <a:off x="6012160" y="1124744"/>
            <a:ext cx="2968313" cy="461665"/>
          </a:xfrm>
          <a:prstGeom prst="rect">
            <a:avLst/>
          </a:prstGeom>
          <a:noFill/>
        </p:spPr>
        <p:txBody>
          <a:bodyPr wrap="none" rtlCol="0">
            <a:spAutoFit/>
          </a:bodyPr>
          <a:lstStyle/>
          <a:p>
            <a:r>
              <a:rPr lang="en-US" sz="2400" dirty="0" smtClean="0">
                <a:sym typeface="Symbol"/>
              </a:rPr>
              <a:t> is chemical potential</a:t>
            </a:r>
            <a:endParaRPr lang="en-US" sz="2400" dirty="0"/>
          </a:p>
        </p:txBody>
      </p:sp>
      <p:sp>
        <p:nvSpPr>
          <p:cNvPr id="5" name="TextBox 4"/>
          <p:cNvSpPr txBox="1"/>
          <p:nvPr/>
        </p:nvSpPr>
        <p:spPr>
          <a:xfrm>
            <a:off x="539552" y="3486199"/>
            <a:ext cx="3254096" cy="461665"/>
          </a:xfrm>
          <a:prstGeom prst="rect">
            <a:avLst/>
          </a:prstGeom>
          <a:noFill/>
        </p:spPr>
        <p:txBody>
          <a:bodyPr wrap="none" rtlCol="0">
            <a:spAutoFit/>
          </a:bodyPr>
          <a:lstStyle/>
          <a:p>
            <a:r>
              <a:rPr lang="en-US" sz="2400" dirty="0" smtClean="0"/>
              <a:t>and separate L&amp;R states </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6B705DF-DF7A-4EB3-AF12-212F664098C9}" type="slidenum">
              <a:rPr lang="en-US" smtClean="0"/>
              <a:pPr/>
              <a:t>12</a:t>
            </a:fld>
            <a:endParaRPr lang="en-US"/>
          </a:p>
        </p:txBody>
      </p:sp>
      <p:graphicFrame>
        <p:nvGraphicFramePr>
          <p:cNvPr id="3" name="Objet 21"/>
          <p:cNvGraphicFramePr>
            <a:graphicFrameLocks noChangeAspect="1"/>
          </p:cNvGraphicFramePr>
          <p:nvPr>
            <p:extLst>
              <p:ext uri="{D42A27DB-BD31-4B8C-83A1-F6EECF244321}">
                <p14:modId xmlns:p14="http://schemas.microsoft.com/office/powerpoint/2010/main" val="4097198719"/>
              </p:ext>
            </p:extLst>
          </p:nvPr>
        </p:nvGraphicFramePr>
        <p:xfrm>
          <a:off x="1115616" y="1268760"/>
          <a:ext cx="5777236" cy="1008112"/>
        </p:xfrm>
        <a:graphic>
          <a:graphicData uri="http://schemas.openxmlformats.org/presentationml/2006/ole">
            <mc:AlternateContent xmlns:mc="http://schemas.openxmlformats.org/markup-compatibility/2006">
              <mc:Choice xmlns:v="urn:schemas-microsoft-com:vml" Requires="v">
                <p:oleObj spid="_x0000_s477190" name="Équation" r:id="rId3" imgW="2514600" imgH="419100" progId="Equation.3">
                  <p:embed/>
                </p:oleObj>
              </mc:Choice>
              <mc:Fallback>
                <p:oleObj name="Équation" r:id="rId3" imgW="25146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1268760"/>
                        <a:ext cx="5777236" cy="1008112"/>
                      </a:xfrm>
                      <a:prstGeom prst="rect">
                        <a:avLst/>
                      </a:prstGeom>
                      <a:noFill/>
                    </p:spPr>
                  </p:pic>
                </p:oleObj>
              </mc:Fallback>
            </mc:AlternateContent>
          </a:graphicData>
        </a:graphic>
      </p:graphicFrame>
      <p:sp>
        <p:nvSpPr>
          <p:cNvPr id="4" name="ZoneTexte 22"/>
          <p:cNvSpPr txBox="1"/>
          <p:nvPr/>
        </p:nvSpPr>
        <p:spPr>
          <a:xfrm>
            <a:off x="238595" y="260648"/>
            <a:ext cx="8905405" cy="830997"/>
          </a:xfrm>
          <a:prstGeom prst="rect">
            <a:avLst/>
          </a:prstGeom>
          <a:noFill/>
        </p:spPr>
        <p:txBody>
          <a:bodyPr wrap="square" rtlCol="0">
            <a:spAutoFit/>
          </a:bodyPr>
          <a:lstStyle/>
          <a:p>
            <a:r>
              <a:rPr lang="en-US" sz="2400" dirty="0" smtClean="0"/>
              <a:t>The </a:t>
            </a:r>
            <a:r>
              <a:rPr lang="en-US" sz="2400" dirty="0" err="1" smtClean="0"/>
              <a:t>nonlinearized</a:t>
            </a:r>
            <a:r>
              <a:rPr lang="en-US" sz="2400" dirty="0" smtClean="0"/>
              <a:t> </a:t>
            </a:r>
            <a:r>
              <a:rPr lang="en-US" sz="2400" dirty="0" err="1" smtClean="0"/>
              <a:t>Schroedinger</a:t>
            </a:r>
            <a:r>
              <a:rPr lang="en-US" sz="2400" dirty="0" smtClean="0"/>
              <a:t> </a:t>
            </a:r>
            <a:r>
              <a:rPr lang="en-US" sz="2400" dirty="0" smtClean="0"/>
              <a:t>eq. would </a:t>
            </a:r>
            <a:r>
              <a:rPr lang="en-US" sz="2400" dirty="0" smtClean="0"/>
              <a:t>give us, </a:t>
            </a:r>
            <a:r>
              <a:rPr lang="en-US" sz="2400" dirty="0" smtClean="0"/>
              <a:t/>
            </a:r>
            <a:br>
              <a:rPr lang="en-US" sz="2400" dirty="0" smtClean="0"/>
            </a:br>
            <a:r>
              <a:rPr lang="en-US" sz="2400" dirty="0" smtClean="0"/>
              <a:t>in </a:t>
            </a:r>
            <a:r>
              <a:rPr lang="en-US" sz="2400" dirty="0" smtClean="0"/>
              <a:t>the adequate here </a:t>
            </a:r>
            <a:r>
              <a:rPr lang="en-US" sz="2400" dirty="0" smtClean="0"/>
              <a:t>WKB </a:t>
            </a:r>
            <a:r>
              <a:rPr lang="en-US" sz="2400" dirty="0" smtClean="0"/>
              <a:t>approximation</a:t>
            </a:r>
            <a:endParaRPr lang="en-US" sz="2400" dirty="0"/>
          </a:p>
        </p:txBody>
      </p:sp>
      <p:graphicFrame>
        <p:nvGraphicFramePr>
          <p:cNvPr id="5" name="Objet 24"/>
          <p:cNvGraphicFramePr>
            <a:graphicFrameLocks noChangeAspect="1"/>
          </p:cNvGraphicFramePr>
          <p:nvPr>
            <p:extLst>
              <p:ext uri="{D42A27DB-BD31-4B8C-83A1-F6EECF244321}">
                <p14:modId xmlns:p14="http://schemas.microsoft.com/office/powerpoint/2010/main" val="2199080572"/>
              </p:ext>
            </p:extLst>
          </p:nvPr>
        </p:nvGraphicFramePr>
        <p:xfrm>
          <a:off x="539552" y="2994011"/>
          <a:ext cx="4412743" cy="792088"/>
        </p:xfrm>
        <a:graphic>
          <a:graphicData uri="http://schemas.openxmlformats.org/presentationml/2006/ole">
            <mc:AlternateContent xmlns:mc="http://schemas.openxmlformats.org/markup-compatibility/2006">
              <mc:Choice xmlns:v="urn:schemas-microsoft-com:vml" Requires="v">
                <p:oleObj spid="_x0000_s477191" name="Équation" r:id="rId5" imgW="2336760" imgH="419040" progId="Equation.3">
                  <p:embed/>
                </p:oleObj>
              </mc:Choice>
              <mc:Fallback>
                <p:oleObj name="Équation" r:id="rId5" imgW="233676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2994011"/>
                        <a:ext cx="4412743" cy="79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ZoneTexte 25"/>
          <p:cNvSpPr txBox="1"/>
          <p:nvPr/>
        </p:nvSpPr>
        <p:spPr>
          <a:xfrm>
            <a:off x="12925" y="5467871"/>
            <a:ext cx="9144000" cy="769441"/>
          </a:xfrm>
          <a:prstGeom prst="rect">
            <a:avLst/>
          </a:prstGeom>
          <a:noFill/>
        </p:spPr>
        <p:txBody>
          <a:bodyPr wrap="square" rtlCol="0">
            <a:spAutoFit/>
          </a:bodyPr>
          <a:lstStyle/>
          <a:p>
            <a:r>
              <a:rPr lang="en-US" sz="2200" dirty="0" smtClean="0">
                <a:solidFill>
                  <a:srgbClr val="C00000"/>
                </a:solidFill>
              </a:rPr>
              <a:t>By necessary but premature linearization we loose the possibility to change the density</a:t>
            </a:r>
            <a:r>
              <a:rPr lang="en-US" sz="2200" dirty="0" smtClean="0">
                <a:solidFill>
                  <a:srgbClr val="C00000"/>
                </a:solidFill>
                <a:sym typeface="Symbol"/>
              </a:rPr>
              <a:t></a:t>
            </a:r>
            <a:r>
              <a:rPr lang="en-US" sz="2200" baseline="30000" dirty="0" smtClean="0">
                <a:solidFill>
                  <a:srgbClr val="C00000"/>
                </a:solidFill>
                <a:sym typeface="Symbol"/>
              </a:rPr>
              <a:t>2 </a:t>
            </a:r>
            <a:r>
              <a:rPr lang="en-US" sz="2200" dirty="0" smtClean="0">
                <a:solidFill>
                  <a:srgbClr val="C00000"/>
                </a:solidFill>
                <a:sym typeface="Symbol"/>
              </a:rPr>
              <a:t> already for any wave function, hence for </a:t>
            </a:r>
            <a:r>
              <a:rPr lang="en-US" sz="2200" dirty="0" smtClean="0">
                <a:solidFill>
                  <a:srgbClr val="C00000"/>
                </a:solidFill>
                <a:sym typeface="Symbol"/>
              </a:rPr>
              <a:t>their </a:t>
            </a:r>
            <a:r>
              <a:rPr lang="en-US" sz="2200" dirty="0" smtClean="0">
                <a:solidFill>
                  <a:srgbClr val="C00000"/>
                </a:solidFill>
                <a:sym typeface="Symbol"/>
              </a:rPr>
              <a:t>ensemble.</a:t>
            </a:r>
            <a:endParaRPr lang="en-US" sz="2200" dirty="0">
              <a:solidFill>
                <a:srgbClr val="C00000"/>
              </a:solidFill>
            </a:endParaRPr>
          </a:p>
        </p:txBody>
      </p:sp>
      <p:sp>
        <p:nvSpPr>
          <p:cNvPr id="7" name="ZoneTexte 26"/>
          <p:cNvSpPr txBox="1"/>
          <p:nvPr/>
        </p:nvSpPr>
        <p:spPr>
          <a:xfrm>
            <a:off x="1162574" y="4005064"/>
            <a:ext cx="3528723" cy="461665"/>
          </a:xfrm>
          <a:prstGeom prst="rect">
            <a:avLst/>
          </a:prstGeom>
          <a:noFill/>
        </p:spPr>
        <p:txBody>
          <a:bodyPr wrap="none" rtlCol="0">
            <a:spAutoFit/>
          </a:bodyPr>
          <a:lstStyle/>
          <a:p>
            <a:r>
              <a:rPr lang="en-US" sz="2400" dirty="0" smtClean="0"/>
              <a:t>- the </a:t>
            </a:r>
            <a:r>
              <a:rPr lang="en-US" sz="2400" dirty="0" smtClean="0"/>
              <a:t>Thomas-Fermi theory</a:t>
            </a:r>
            <a:endParaRPr lang="en-US" sz="2400" dirty="0"/>
          </a:p>
        </p:txBody>
      </p:sp>
      <p:sp>
        <p:nvSpPr>
          <p:cNvPr id="8" name="TextBox 7"/>
          <p:cNvSpPr txBox="1"/>
          <p:nvPr/>
        </p:nvSpPr>
        <p:spPr>
          <a:xfrm>
            <a:off x="755576" y="4869160"/>
            <a:ext cx="4301755" cy="461665"/>
          </a:xfrm>
          <a:prstGeom prst="rect">
            <a:avLst/>
          </a:prstGeom>
          <a:noFill/>
        </p:spPr>
        <p:txBody>
          <a:bodyPr wrap="none" rtlCol="0">
            <a:spAutoFit/>
          </a:bodyPr>
          <a:lstStyle/>
          <a:p>
            <a:r>
              <a:rPr lang="en-US" sz="2400" dirty="0">
                <a:sym typeface="Symbol"/>
              </a:rPr>
              <a:t></a:t>
            </a:r>
            <a:r>
              <a:rPr lang="en-US" sz="2400" dirty="0" smtClean="0">
                <a:sym typeface="Symbol"/>
              </a:rPr>
              <a:t>n  - - correct linear response</a:t>
            </a:r>
            <a:endParaRPr lang="en-US" sz="2400" dirty="0"/>
          </a:p>
        </p:txBody>
      </p:sp>
    </p:spTree>
    <p:extLst>
      <p:ext uri="{BB962C8B-B14F-4D97-AF65-F5344CB8AC3E}">
        <p14:creationId xmlns:p14="http://schemas.microsoft.com/office/powerpoint/2010/main" val="3878129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0" y="116632"/>
            <a:ext cx="8712968" cy="2376264"/>
          </a:xfrm>
          <a:prstGeom prst="rect">
            <a:avLst/>
          </a:prstGeom>
          <a:solidFill>
            <a:srgbClr val="FFFF00"/>
          </a:solidFill>
        </p:spPr>
        <p:txBody>
          <a:bodyPr>
            <a:noAutofit/>
          </a:bodyPr>
          <a:lstStyle/>
          <a:p>
            <a:pPr algn="ctr"/>
            <a:r>
              <a:rPr lang="en-US" sz="3200" cap="all" dirty="0" smtClean="0"/>
              <a:t>When the intuition betrays or saves you: Voices from the 1d world</a:t>
            </a:r>
            <a:endParaRPr lang="en-US" sz="3200" dirty="0" smtClean="0"/>
          </a:p>
          <a:p>
            <a:pPr algn="ctr"/>
            <a:endParaRPr lang="en-US" sz="2400" dirty="0" smtClean="0"/>
          </a:p>
          <a:p>
            <a:pPr algn="ctr"/>
            <a:r>
              <a:rPr lang="en-US" sz="3200" dirty="0" err="1" smtClean="0"/>
              <a:t>Serguei</a:t>
            </a:r>
            <a:r>
              <a:rPr lang="en-US" sz="3200" dirty="0" smtClean="0"/>
              <a:t> Brazovskii	</a:t>
            </a:r>
          </a:p>
          <a:p>
            <a:pPr algn="ctr"/>
            <a:r>
              <a:rPr lang="en-US" sz="3200" dirty="0" smtClean="0"/>
              <a:t>LPTMS</a:t>
            </a:r>
            <a:endParaRPr lang="en-US" sz="3200" dirty="0"/>
          </a:p>
        </p:txBody>
      </p:sp>
      <p:sp>
        <p:nvSpPr>
          <p:cNvPr id="8" name="ZoneTexte 7"/>
          <p:cNvSpPr txBox="1"/>
          <p:nvPr/>
        </p:nvSpPr>
        <p:spPr>
          <a:xfrm>
            <a:off x="1475656" y="4874384"/>
            <a:ext cx="4824536" cy="1938992"/>
          </a:xfrm>
          <a:prstGeom prst="rect">
            <a:avLst/>
          </a:prstGeom>
          <a:noFill/>
        </p:spPr>
        <p:txBody>
          <a:bodyPr wrap="square" rtlCol="0">
            <a:spAutoFit/>
          </a:bodyPr>
          <a:lstStyle/>
          <a:p>
            <a:r>
              <a:rPr lang="en-US" sz="2400" i="1" dirty="0" smtClean="0"/>
              <a:t>	Acknowledging collaboration: </a:t>
            </a:r>
          </a:p>
          <a:p>
            <a:r>
              <a:rPr lang="en-US" sz="2400" dirty="0" smtClean="0"/>
              <a:t>Natasha </a:t>
            </a:r>
            <a:r>
              <a:rPr lang="en-US" sz="2400" dirty="0" err="1" smtClean="0"/>
              <a:t>Kirova</a:t>
            </a:r>
            <a:r>
              <a:rPr lang="en-US" sz="2400" dirty="0" smtClean="0"/>
              <a:t>		story 2</a:t>
            </a:r>
          </a:p>
          <a:p>
            <a:r>
              <a:rPr lang="en-US" sz="2400" dirty="0" smtClean="0"/>
              <a:t>Sergei </a:t>
            </a:r>
            <a:r>
              <a:rPr lang="en-US" sz="2400" dirty="0" err="1" smtClean="0"/>
              <a:t>Matveenko</a:t>
            </a:r>
            <a:r>
              <a:rPr lang="en-US" sz="2400" dirty="0" smtClean="0"/>
              <a:t>		story 3</a:t>
            </a:r>
          </a:p>
          <a:p>
            <a:r>
              <a:rPr lang="en-US" sz="2400" dirty="0" smtClean="0"/>
              <a:t>Philippe </a:t>
            </a:r>
            <a:r>
              <a:rPr lang="en-US" sz="2400" dirty="0" err="1" smtClean="0"/>
              <a:t>Nozieres</a:t>
            </a:r>
            <a:r>
              <a:rPr lang="en-US" sz="2400" dirty="0" smtClean="0"/>
              <a:t>		story 3</a:t>
            </a:r>
          </a:p>
          <a:p>
            <a:r>
              <a:rPr lang="en-US" sz="2400" dirty="0" smtClean="0"/>
              <a:t>Victor </a:t>
            </a:r>
            <a:r>
              <a:rPr lang="en-US" sz="2400" dirty="0" err="1" smtClean="0"/>
              <a:t>Yakovenko</a:t>
            </a:r>
            <a:r>
              <a:rPr lang="en-US" sz="2400" dirty="0" smtClean="0"/>
              <a:t>		story 4	</a:t>
            </a:r>
          </a:p>
        </p:txBody>
      </p:sp>
      <p:sp>
        <p:nvSpPr>
          <p:cNvPr id="10" name="ZoneTexte 9"/>
          <p:cNvSpPr txBox="1"/>
          <p:nvPr/>
        </p:nvSpPr>
        <p:spPr>
          <a:xfrm>
            <a:off x="75444" y="2636912"/>
            <a:ext cx="8980151" cy="2246769"/>
          </a:xfrm>
          <a:prstGeom prst="rect">
            <a:avLst/>
          </a:prstGeom>
          <a:noFill/>
        </p:spPr>
        <p:txBody>
          <a:bodyPr wrap="none" rtlCol="0">
            <a:spAutoFit/>
          </a:bodyPr>
          <a:lstStyle/>
          <a:p>
            <a:pPr algn="ctr"/>
            <a:r>
              <a:rPr lang="en-US" sz="2000" dirty="0" smtClean="0"/>
              <a:t>Two-lectures, four-stories course given on occasion of the half-a-century anniversary</a:t>
            </a:r>
          </a:p>
          <a:p>
            <a:pPr algn="ctr"/>
            <a:r>
              <a:rPr lang="en-US" sz="2000" dirty="0" smtClean="0"/>
              <a:t>June - September 1969</a:t>
            </a:r>
          </a:p>
          <a:p>
            <a:pPr algn="ctr"/>
            <a:r>
              <a:rPr lang="en-US" sz="2000" dirty="0" smtClean="0"/>
              <a:t>of the author’s first public presentation of his first research (DEA defense),</a:t>
            </a:r>
            <a:br>
              <a:rPr lang="en-US" sz="2000" dirty="0" smtClean="0"/>
            </a:br>
            <a:r>
              <a:rPr lang="en-US" sz="2000" dirty="0" smtClean="0"/>
              <a:t>first journal club report (Landau seminar), </a:t>
            </a:r>
            <a:br>
              <a:rPr lang="en-US" sz="2000" dirty="0" smtClean="0"/>
            </a:br>
            <a:r>
              <a:rPr lang="en-US" sz="2000" dirty="0" smtClean="0"/>
              <a:t>and the first PhD duty: a month of collecting potato at the state farm</a:t>
            </a:r>
          </a:p>
          <a:p>
            <a:pPr algn="ctr"/>
            <a:endParaRPr lang="en-US" sz="2000" dirty="0" smtClean="0"/>
          </a:p>
          <a:p>
            <a:pPr algn="ctr"/>
            <a:r>
              <a:rPr lang="en-US" sz="2000" i="1" dirty="0" smtClean="0"/>
              <a:t>Today’s stories will be old but still not so antic</a:t>
            </a:r>
            <a:endParaRPr lang="en-US" sz="20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46B705DF-DF7A-4EB3-AF12-212F664098C9}" type="slidenum">
              <a:rPr lang="en-US" smtClean="0"/>
              <a:pPr/>
              <a:t>3</a:t>
            </a:fld>
            <a:endParaRPr lang="en-US"/>
          </a:p>
        </p:txBody>
      </p:sp>
      <p:sp>
        <p:nvSpPr>
          <p:cNvPr id="3" name="ZoneTexte 2"/>
          <p:cNvSpPr txBox="1"/>
          <p:nvPr/>
        </p:nvSpPr>
        <p:spPr>
          <a:xfrm>
            <a:off x="1820130" y="116632"/>
            <a:ext cx="6143670" cy="1200329"/>
          </a:xfrm>
          <a:prstGeom prst="rect">
            <a:avLst/>
          </a:prstGeom>
          <a:noFill/>
        </p:spPr>
        <p:txBody>
          <a:bodyPr wrap="none" rtlCol="0">
            <a:spAutoFit/>
          </a:bodyPr>
          <a:lstStyle/>
          <a:p>
            <a:r>
              <a:rPr lang="en-US" sz="2400" dirty="0" smtClean="0"/>
              <a:t>		Excursion #1: </a:t>
            </a:r>
          </a:p>
          <a:p>
            <a:r>
              <a:rPr lang="en-US" sz="2400" dirty="0" smtClean="0"/>
              <a:t>Meandering river of the </a:t>
            </a:r>
            <a:r>
              <a:rPr lang="en-US" sz="2400" dirty="0" err="1" smtClean="0"/>
              <a:t>Luttinger</a:t>
            </a:r>
            <a:r>
              <a:rPr lang="en-US" sz="2400" dirty="0" smtClean="0"/>
              <a:t> liquid:</a:t>
            </a:r>
          </a:p>
          <a:p>
            <a:r>
              <a:rPr lang="en-US" sz="2400" dirty="0" smtClean="0"/>
              <a:t>from  Felix Bloch source through </a:t>
            </a:r>
            <a:r>
              <a:rPr lang="en-US" sz="2400" dirty="0" err="1" smtClean="0"/>
              <a:t>Tomonaga</a:t>
            </a:r>
            <a:r>
              <a:rPr lang="en-US" sz="2400" dirty="0" smtClean="0"/>
              <a:t> lake</a:t>
            </a:r>
            <a:endParaRPr lang="en-US" sz="2400" dirty="0"/>
          </a:p>
        </p:txBody>
      </p:sp>
      <p:sp>
        <p:nvSpPr>
          <p:cNvPr id="4" name="ZoneTexte 3"/>
          <p:cNvSpPr txBox="1"/>
          <p:nvPr/>
        </p:nvSpPr>
        <p:spPr>
          <a:xfrm>
            <a:off x="0" y="1628800"/>
            <a:ext cx="7795724" cy="3416320"/>
          </a:xfrm>
          <a:prstGeom prst="rect">
            <a:avLst/>
          </a:prstGeom>
          <a:noFill/>
        </p:spPr>
        <p:txBody>
          <a:bodyPr wrap="none" rtlCol="0">
            <a:spAutoFit/>
          </a:bodyPr>
          <a:lstStyle/>
          <a:p>
            <a:r>
              <a:rPr lang="en-US" sz="2400" dirty="0" smtClean="0"/>
              <a:t>For </a:t>
            </a:r>
            <a:r>
              <a:rPr lang="en-US" sz="2400" dirty="0" err="1" smtClean="0"/>
              <a:t>whosover</a:t>
            </a:r>
            <a:r>
              <a:rPr lang="en-US" sz="2400" dirty="0" smtClean="0"/>
              <a:t> hath, to him shall be given, </a:t>
            </a:r>
            <a:br>
              <a:rPr lang="en-US" sz="2400" dirty="0" smtClean="0"/>
            </a:br>
            <a:r>
              <a:rPr lang="en-US" sz="2400" dirty="0" smtClean="0"/>
              <a:t>and he shall have more abundance.</a:t>
            </a:r>
          </a:p>
          <a:p>
            <a:r>
              <a:rPr lang="en-US" sz="2400" dirty="0" smtClean="0"/>
              <a:t>But whosoever hath not, </a:t>
            </a:r>
            <a:br>
              <a:rPr lang="en-US" sz="2400" dirty="0" smtClean="0"/>
            </a:br>
            <a:r>
              <a:rPr lang="en-US" sz="2400" dirty="0" smtClean="0"/>
              <a:t>from him shall be taken away even what he hath.</a:t>
            </a:r>
          </a:p>
          <a:p>
            <a:endParaRPr lang="en-US" sz="2400" dirty="0" smtClean="0"/>
          </a:p>
          <a:p>
            <a:r>
              <a:rPr lang="en-US" sz="2400" i="1" dirty="0" smtClean="0"/>
              <a:t>Matthew, 13:12</a:t>
            </a:r>
          </a:p>
          <a:p>
            <a:endParaRPr lang="en-US" sz="2400" i="1" dirty="0" smtClean="0"/>
          </a:p>
          <a:p>
            <a:r>
              <a:rPr lang="en-US" sz="2400" i="1" dirty="0" smtClean="0"/>
              <a:t>In translation from the antic English to the most modern one:</a:t>
            </a:r>
          </a:p>
          <a:p>
            <a:r>
              <a:rPr lang="en-US" sz="2400" dirty="0" smtClean="0"/>
              <a:t>The first takes everything!</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46B705DF-DF7A-4EB3-AF12-212F664098C9}" type="slidenum">
              <a:rPr lang="en-US" smtClean="0"/>
              <a:pPr/>
              <a:t>4</a:t>
            </a:fld>
            <a:endParaRPr lang="en-US"/>
          </a:p>
        </p:txBody>
      </p:sp>
      <p:sp>
        <p:nvSpPr>
          <p:cNvPr id="4" name="ZoneTexte 3"/>
          <p:cNvSpPr txBox="1"/>
          <p:nvPr/>
        </p:nvSpPr>
        <p:spPr>
          <a:xfrm>
            <a:off x="35496" y="116632"/>
            <a:ext cx="9108504" cy="6124754"/>
          </a:xfrm>
          <a:prstGeom prst="rect">
            <a:avLst/>
          </a:prstGeom>
          <a:noFill/>
        </p:spPr>
        <p:txBody>
          <a:bodyPr wrap="square" rtlCol="0">
            <a:spAutoFit/>
          </a:bodyPr>
          <a:lstStyle/>
          <a:p>
            <a:r>
              <a:rPr lang="en-US" sz="2400" dirty="0" err="1" smtClean="0">
                <a:solidFill>
                  <a:srgbClr val="C00000"/>
                </a:solidFill>
              </a:rPr>
              <a:t>Luttinger</a:t>
            </a:r>
            <a:r>
              <a:rPr lang="en-US" sz="2400" dirty="0" smtClean="0">
                <a:solidFill>
                  <a:srgbClr val="C00000"/>
                </a:solidFill>
              </a:rPr>
              <a:t> liquid: the most popular concept in physics of 1D electrons </a:t>
            </a:r>
          </a:p>
          <a:p>
            <a:r>
              <a:rPr lang="en-US" sz="2400" dirty="0" smtClean="0">
                <a:solidFill>
                  <a:srgbClr val="C00000"/>
                </a:solidFill>
              </a:rPr>
              <a:t>(+ fermionic cold atoms nowadays</a:t>
            </a:r>
            <a:r>
              <a:rPr lang="en-US" dirty="0" smtClean="0">
                <a:solidFill>
                  <a:srgbClr val="C00000"/>
                </a:solidFill>
              </a:rPr>
              <a:t>).</a:t>
            </a:r>
          </a:p>
          <a:p>
            <a:endParaRPr lang="en-US" sz="800" dirty="0" smtClean="0">
              <a:solidFill>
                <a:srgbClr val="C00000"/>
              </a:solidFill>
            </a:endParaRPr>
          </a:p>
          <a:p>
            <a:r>
              <a:rPr lang="en-US" sz="2400" b="1" dirty="0" smtClean="0"/>
              <a:t>Basic statements: </a:t>
            </a:r>
            <a:r>
              <a:rPr lang="en-US" sz="2400" dirty="0" smtClean="0"/>
              <a:t>the background of free sound-like Bose excitations </a:t>
            </a:r>
            <a:br>
              <a:rPr lang="en-US" sz="2400" dirty="0" smtClean="0"/>
            </a:br>
            <a:r>
              <a:rPr lang="en-US" sz="2400" dirty="0" smtClean="0"/>
              <a:t>provides complete degrees of freedom to describe </a:t>
            </a:r>
            <a:r>
              <a:rPr lang="en-US" sz="2400" dirty="0" smtClean="0"/>
              <a:t>all </a:t>
            </a:r>
            <a:r>
              <a:rPr lang="en-US" sz="2400" dirty="0" smtClean="0"/>
              <a:t>fermionic </a:t>
            </a:r>
            <a:r>
              <a:rPr lang="en-US" sz="2400" dirty="0" smtClean="0"/>
              <a:t/>
            </a:r>
            <a:br>
              <a:rPr lang="en-US" sz="2400" dirty="0" smtClean="0"/>
            </a:br>
            <a:r>
              <a:rPr lang="en-US" sz="2400" dirty="0" smtClean="0"/>
              <a:t>Green </a:t>
            </a:r>
            <a:r>
              <a:rPr lang="en-US" sz="2400" dirty="0" smtClean="0"/>
              <a:t>functions and related observables.</a:t>
            </a:r>
          </a:p>
          <a:p>
            <a:endParaRPr lang="en-US" sz="800" dirty="0" smtClean="0"/>
          </a:p>
          <a:p>
            <a:r>
              <a:rPr lang="en-US" sz="2400" dirty="0" smtClean="0"/>
              <a:t>The nonlinear exponential  relations between Bose and Fermi operators makes the fermionic response to follow power laws </a:t>
            </a:r>
            <a:br>
              <a:rPr lang="en-US" sz="2400" dirty="0" smtClean="0"/>
            </a:br>
            <a:r>
              <a:rPr lang="en-US" sz="2400" dirty="0" smtClean="0"/>
              <a:t>with indices dependent on interactions. </a:t>
            </a:r>
            <a:br>
              <a:rPr lang="en-US" sz="2400" dirty="0" smtClean="0"/>
            </a:br>
            <a:endParaRPr lang="en-US" sz="800" dirty="0" smtClean="0"/>
          </a:p>
          <a:p>
            <a:r>
              <a:rPr lang="en-US" sz="2400" dirty="0" smtClean="0"/>
              <a:t>Different perturbations, both </a:t>
            </a:r>
            <a:r>
              <a:rPr lang="en-US" sz="2400" dirty="0" err="1" smtClean="0"/>
              <a:t>irrelavant</a:t>
            </a:r>
            <a:r>
              <a:rPr lang="en-US" sz="2400" dirty="0" smtClean="0"/>
              <a:t> </a:t>
            </a:r>
            <a:r>
              <a:rPr lang="en-US" sz="2400" dirty="0" smtClean="0"/>
              <a:t>ones and ones destroying </a:t>
            </a:r>
            <a:r>
              <a:rPr lang="en-US" sz="2400" dirty="0" smtClean="0"/>
              <a:t>the LL </a:t>
            </a:r>
            <a:br>
              <a:rPr lang="en-US" sz="2400" dirty="0" smtClean="0"/>
            </a:br>
            <a:r>
              <a:rPr lang="en-US" sz="2400" dirty="0" smtClean="0"/>
              <a:t>(e.g. giving rise to spin </a:t>
            </a:r>
            <a:r>
              <a:rPr lang="en-US" sz="2400" dirty="0" smtClean="0"/>
              <a:t>(SC, CDW) or </a:t>
            </a:r>
            <a:r>
              <a:rPr lang="en-US" sz="2400" dirty="0" smtClean="0"/>
              <a:t>charge (Mott state) gaps) </a:t>
            </a:r>
            <a:br>
              <a:rPr lang="en-US" sz="2400" dirty="0" smtClean="0"/>
            </a:br>
            <a:r>
              <a:rPr lang="en-US" sz="2400" dirty="0" smtClean="0"/>
              <a:t>can be studied by an RG within the </a:t>
            </a:r>
            <a:r>
              <a:rPr lang="en-US" sz="2400" dirty="0" err="1" smtClean="0"/>
              <a:t>bosonisation</a:t>
            </a:r>
            <a:r>
              <a:rPr lang="en-US" sz="2400" dirty="0" smtClean="0"/>
              <a:t> scheme.</a:t>
            </a:r>
          </a:p>
          <a:p>
            <a:endParaRPr lang="en-US" sz="800" dirty="0" smtClean="0"/>
          </a:p>
          <a:p>
            <a:r>
              <a:rPr lang="en-US" sz="2400" dirty="0" smtClean="0"/>
              <a:t>The </a:t>
            </a:r>
            <a:r>
              <a:rPr lang="en-US" sz="2400" dirty="0" err="1" smtClean="0"/>
              <a:t>bosonisation</a:t>
            </a:r>
            <a:r>
              <a:rPr lang="en-US" sz="2400" dirty="0" smtClean="0"/>
              <a:t> was derived for weak interactions but is believed to be asymptotically valid well beyond inwards strong coupling regimes with phenomenological powers related to observable macroscopic properties (compressibility and sound velocity).</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46B705DF-DF7A-4EB3-AF12-212F664098C9}" type="slidenum">
              <a:rPr lang="en-US" smtClean="0"/>
              <a:pPr/>
              <a:t>5</a:t>
            </a:fld>
            <a:endParaRPr lang="en-US"/>
          </a:p>
        </p:txBody>
      </p:sp>
      <p:sp>
        <p:nvSpPr>
          <p:cNvPr id="3" name="ZoneTexte 2"/>
          <p:cNvSpPr txBox="1"/>
          <p:nvPr/>
        </p:nvSpPr>
        <p:spPr>
          <a:xfrm>
            <a:off x="1" y="260648"/>
            <a:ext cx="9144000" cy="6247864"/>
          </a:xfrm>
          <a:prstGeom prst="rect">
            <a:avLst/>
          </a:prstGeom>
          <a:noFill/>
        </p:spPr>
        <p:txBody>
          <a:bodyPr wrap="square" rtlCol="0">
            <a:spAutoFit/>
          </a:bodyPr>
          <a:lstStyle/>
          <a:p>
            <a:r>
              <a:rPr lang="en-US" sz="2400" dirty="0" smtClean="0">
                <a:solidFill>
                  <a:srgbClr val="C00000"/>
                </a:solidFill>
              </a:rPr>
              <a:t>Warnings of semantic curiosities – back in time:</a:t>
            </a:r>
          </a:p>
          <a:p>
            <a:endParaRPr lang="en-US" sz="800" dirty="0" smtClean="0">
              <a:solidFill>
                <a:srgbClr val="C00000"/>
              </a:solidFill>
            </a:endParaRPr>
          </a:p>
          <a:p>
            <a:r>
              <a:rPr lang="en-US" sz="2400" dirty="0" smtClean="0"/>
              <a:t>Titles of </a:t>
            </a:r>
            <a:r>
              <a:rPr lang="en-US" sz="2400" dirty="0" err="1" smtClean="0"/>
              <a:t>Luttinger</a:t>
            </a:r>
            <a:r>
              <a:rPr lang="en-US" sz="2400" dirty="0" smtClean="0"/>
              <a:t> and </a:t>
            </a:r>
            <a:r>
              <a:rPr lang="en-US" sz="2400" dirty="0" smtClean="0"/>
              <a:t>rarely</a:t>
            </a:r>
            <a:r>
              <a:rPr lang="en-US" sz="2400" dirty="0" smtClean="0"/>
              <a:t> </a:t>
            </a:r>
            <a:r>
              <a:rPr lang="en-US" sz="2400" dirty="0" err="1" smtClean="0"/>
              <a:t>Tomonaga</a:t>
            </a:r>
            <a:r>
              <a:rPr lang="en-US" sz="2400" dirty="0" smtClean="0"/>
              <a:t> </a:t>
            </a:r>
            <a:r>
              <a:rPr lang="en-US" sz="2400" dirty="0" smtClean="0"/>
              <a:t> recently (thanks </a:t>
            </a:r>
            <a:r>
              <a:rPr lang="en-US" sz="2400" dirty="0" smtClean="0"/>
              <a:t>cold atoms</a:t>
            </a:r>
            <a:r>
              <a:rPr lang="en-US" sz="2400" dirty="0" smtClean="0"/>
              <a:t>).</a:t>
            </a:r>
            <a:endParaRPr lang="en-US" sz="2400" dirty="0" smtClean="0"/>
          </a:p>
          <a:p>
            <a:r>
              <a:rPr lang="en-US" sz="2400" dirty="0" smtClean="0"/>
              <a:t>Mostly </a:t>
            </a:r>
            <a:r>
              <a:rPr lang="en-US" sz="2400" dirty="0" err="1" smtClean="0"/>
              <a:t>Luttinger</a:t>
            </a:r>
            <a:r>
              <a:rPr lang="en-US" sz="2400" dirty="0" smtClean="0"/>
              <a:t> for QH edge states (while a </a:t>
            </a:r>
            <a:r>
              <a:rPr lang="en-US" sz="2400" dirty="0" err="1" smtClean="0"/>
              <a:t>purly</a:t>
            </a:r>
            <a:r>
              <a:rPr lang="en-US" sz="2400" dirty="0" smtClean="0"/>
              <a:t> </a:t>
            </a:r>
            <a:r>
              <a:rPr lang="en-US" sz="2400" dirty="0" err="1" smtClean="0"/>
              <a:t>Tomonaga</a:t>
            </a:r>
            <a:r>
              <a:rPr lang="en-US" sz="2400" dirty="0" smtClean="0"/>
              <a:t> case).</a:t>
            </a:r>
          </a:p>
          <a:p>
            <a:r>
              <a:rPr lang="en-US" sz="2400" dirty="0" smtClean="0"/>
              <a:t>Overwhelmingly LL in </a:t>
            </a:r>
            <a:r>
              <a:rPr lang="en-US" sz="2400" dirty="0" err="1" smtClean="0"/>
              <a:t>meso</a:t>
            </a:r>
            <a:r>
              <a:rPr lang="en-US" sz="2400" dirty="0" smtClean="0"/>
              <a:t> and nano science of quantum wires of 90’s.</a:t>
            </a:r>
          </a:p>
          <a:p>
            <a:r>
              <a:rPr lang="en-US" sz="2400" dirty="0" smtClean="0"/>
              <a:t>Explosion of the LL concept since the high-Tc epoch as a crusade announce by </a:t>
            </a:r>
            <a:r>
              <a:rPr lang="en-US" sz="2400" dirty="0" smtClean="0"/>
              <a:t>Ph. </a:t>
            </a:r>
            <a:r>
              <a:rPr lang="en-US" sz="2400" dirty="0" smtClean="0"/>
              <a:t>Anderson against the Fermi liquid.</a:t>
            </a:r>
          </a:p>
          <a:p>
            <a:r>
              <a:rPr lang="en-US" sz="2400" dirty="0" smtClean="0"/>
              <a:t>Dark ages with the actually unattended suggestion by </a:t>
            </a:r>
            <a:r>
              <a:rPr lang="en-US" sz="2400" dirty="0" err="1" smtClean="0"/>
              <a:t>D.Haldain</a:t>
            </a:r>
            <a:r>
              <a:rPr lang="en-US" sz="2400" dirty="0" smtClean="0"/>
              <a:t> </a:t>
            </a:r>
            <a:r>
              <a:rPr lang="en-US" sz="2400" dirty="0" smtClean="0"/>
              <a:t>in 1981.</a:t>
            </a:r>
          </a:p>
          <a:p>
            <a:r>
              <a:rPr lang="en-US" sz="2400" dirty="0" smtClean="0"/>
              <a:t>Resurrections of the concept in the epoch (late </a:t>
            </a:r>
            <a:r>
              <a:rPr lang="en-US" sz="2400" dirty="0" smtClean="0"/>
              <a:t>70s to late </a:t>
            </a:r>
            <a:r>
              <a:rPr lang="en-US" sz="2400" dirty="0" smtClean="0"/>
              <a:t>70s) of </a:t>
            </a:r>
            <a:r>
              <a:rPr lang="en-US" sz="2400" dirty="0" smtClean="0"/>
              <a:t>quasi-1D conductors  </a:t>
            </a:r>
            <a:r>
              <a:rPr lang="en-US" sz="2400" dirty="0" smtClean="0"/>
              <a:t>but </a:t>
            </a:r>
            <a:r>
              <a:rPr lang="en-US" sz="2400" dirty="0" smtClean="0">
                <a:solidFill>
                  <a:srgbClr val="C00000"/>
                </a:solidFill>
              </a:rPr>
              <a:t>exclusively under the title, if any, </a:t>
            </a:r>
            <a:br>
              <a:rPr lang="en-US" sz="2400" dirty="0" smtClean="0">
                <a:solidFill>
                  <a:srgbClr val="C00000"/>
                </a:solidFill>
              </a:rPr>
            </a:br>
            <a:r>
              <a:rPr lang="en-US" sz="2400" dirty="0" smtClean="0">
                <a:solidFill>
                  <a:srgbClr val="C00000"/>
                </a:solidFill>
              </a:rPr>
              <a:t>of the </a:t>
            </a:r>
            <a:r>
              <a:rPr lang="en-US" sz="2400" dirty="0" err="1" smtClean="0">
                <a:solidFill>
                  <a:srgbClr val="C00000"/>
                </a:solidFill>
              </a:rPr>
              <a:t>Tomonaga</a:t>
            </a:r>
            <a:r>
              <a:rPr lang="en-US" sz="2400" dirty="0" smtClean="0">
                <a:solidFill>
                  <a:srgbClr val="C00000"/>
                </a:solidFill>
              </a:rPr>
              <a:t> model</a:t>
            </a:r>
            <a:r>
              <a:rPr lang="en-US" sz="2400" dirty="0" smtClean="0"/>
              <a:t>. 		Examples:</a:t>
            </a:r>
          </a:p>
          <a:p>
            <a:pPr lvl="1"/>
            <a:endParaRPr lang="en-US" sz="800" dirty="0" smtClean="0"/>
          </a:p>
          <a:p>
            <a:pPr marL="457200" indent="-457200"/>
            <a:r>
              <a:rPr lang="en-GB" sz="2400" i="1" dirty="0" smtClean="0"/>
              <a:t>I.E. </a:t>
            </a:r>
            <a:r>
              <a:rPr lang="en-GB" sz="2400" i="1" dirty="0" err="1" smtClean="0"/>
              <a:t>Dzyaloshinskii</a:t>
            </a:r>
            <a:r>
              <a:rPr lang="en-GB" sz="2400" i="1" dirty="0" smtClean="0"/>
              <a:t> and A. I. Larkin</a:t>
            </a:r>
            <a:r>
              <a:rPr lang="pt-BR" sz="2400" i="1" dirty="0" smtClean="0"/>
              <a:t> (1973)</a:t>
            </a:r>
          </a:p>
          <a:p>
            <a:pPr marL="457200" indent="-457200"/>
            <a:r>
              <a:rPr lang="en-GB" sz="2400" dirty="0" smtClean="0"/>
              <a:t>Correlation functions for a one dimensional </a:t>
            </a:r>
            <a:r>
              <a:rPr lang="en-GB" sz="2400" dirty="0" err="1" smtClean="0"/>
              <a:t>fermi</a:t>
            </a:r>
            <a:r>
              <a:rPr lang="en-GB" sz="2400" dirty="0" smtClean="0"/>
              <a:t> system with </a:t>
            </a:r>
          </a:p>
          <a:p>
            <a:pPr marL="457200" indent="-457200"/>
            <a:r>
              <a:rPr lang="en-GB" sz="2400" dirty="0" smtClean="0"/>
              <a:t>long-range interaction </a:t>
            </a:r>
            <a:r>
              <a:rPr lang="en-GB" sz="2400" b="1" dirty="0" smtClean="0"/>
              <a:t>(</a:t>
            </a:r>
            <a:r>
              <a:rPr lang="en-GB" sz="2400" b="1" dirty="0" err="1" smtClean="0"/>
              <a:t>Tomonaga</a:t>
            </a:r>
            <a:r>
              <a:rPr lang="en-GB" sz="2400" b="1" dirty="0" smtClean="0"/>
              <a:t> model)</a:t>
            </a:r>
          </a:p>
          <a:p>
            <a:r>
              <a:rPr lang="en-GB" sz="2400" i="1" dirty="0" smtClean="0"/>
              <a:t>R. A. </a:t>
            </a:r>
            <a:r>
              <a:rPr lang="en-GB" sz="2400" i="1" dirty="0" err="1" smtClean="0"/>
              <a:t>Klemm</a:t>
            </a:r>
            <a:r>
              <a:rPr lang="en-GB" sz="2400" i="1" dirty="0" smtClean="0"/>
              <a:t>, A. I. Larkin 	(1978)</a:t>
            </a:r>
          </a:p>
          <a:p>
            <a:r>
              <a:rPr lang="en-GB" sz="2400" dirty="0" smtClean="0"/>
              <a:t>4</a:t>
            </a:r>
            <a:r>
              <a:rPr lang="en-GB" sz="2400" i="1" dirty="0" smtClean="0"/>
              <a:t>k</a:t>
            </a:r>
            <a:r>
              <a:rPr lang="en-GB" sz="2400" i="1" baseline="-25000" dirty="0" smtClean="0"/>
              <a:t>F</a:t>
            </a:r>
            <a:r>
              <a:rPr lang="en-GB" sz="2400" dirty="0" smtClean="0"/>
              <a:t> response function in the </a:t>
            </a:r>
            <a:r>
              <a:rPr lang="en-GB" sz="2400" b="1" dirty="0" err="1" smtClean="0"/>
              <a:t>Tomonaga</a:t>
            </a:r>
            <a:r>
              <a:rPr lang="en-GB" sz="2400" b="1" dirty="0" smtClean="0"/>
              <a:t> model</a:t>
            </a:r>
            <a:endParaRPr lang="en-US" sz="2400" b="1" dirty="0" smtClean="0"/>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0" y="115888"/>
            <a:ext cx="9144000" cy="5262979"/>
          </a:xfrm>
          <a:prstGeom prst="rect">
            <a:avLst/>
          </a:prstGeom>
          <a:noFill/>
          <a:ln w="9525">
            <a:noFill/>
            <a:miter lim="800000"/>
            <a:headEnd/>
            <a:tailEnd/>
          </a:ln>
          <a:effectLst/>
        </p:spPr>
        <p:txBody>
          <a:bodyPr>
            <a:spAutoFit/>
          </a:bodyPr>
          <a:lstStyle/>
          <a:p>
            <a:r>
              <a:rPr lang="en-US" sz="2400" dirty="0" smtClean="0"/>
              <a:t>Digging deeper, but still above the original </a:t>
            </a:r>
            <a:r>
              <a:rPr lang="en-US" sz="2400" dirty="0" smtClean="0"/>
              <a:t>publication</a:t>
            </a:r>
            <a:r>
              <a:rPr lang="en-US" sz="2400" dirty="0" smtClean="0"/>
              <a:t/>
            </a:r>
            <a:br>
              <a:rPr lang="en-US" sz="2400" dirty="0" smtClean="0"/>
            </a:br>
            <a:r>
              <a:rPr lang="en-US" sz="2400" i="1" dirty="0" smtClean="0"/>
              <a:t>J</a:t>
            </a:r>
            <a:r>
              <a:rPr lang="en-US" sz="2400" i="1" dirty="0"/>
              <a:t>. M. </a:t>
            </a:r>
            <a:r>
              <a:rPr lang="en-US" sz="2400" i="1" dirty="0" err="1"/>
              <a:t>Luttinger</a:t>
            </a:r>
            <a:r>
              <a:rPr lang="en-US" sz="2400" i="1" dirty="0"/>
              <a:t>, J. Math. Phys. 4, 1154 (1963</a:t>
            </a:r>
            <a:r>
              <a:rPr lang="en-US" sz="2400" i="1" dirty="0" smtClean="0"/>
              <a:t>)</a:t>
            </a:r>
          </a:p>
          <a:p>
            <a:r>
              <a:rPr lang="en-US" sz="2400" dirty="0" smtClean="0"/>
              <a:t>we find a “skeleton in the closet”:</a:t>
            </a:r>
          </a:p>
          <a:p>
            <a:r>
              <a:rPr lang="en-US" sz="2400" i="1" dirty="0" smtClean="0"/>
              <a:t>D</a:t>
            </a:r>
            <a:r>
              <a:rPr lang="en-US" sz="2400" i="1" dirty="0"/>
              <a:t>. </a:t>
            </a:r>
            <a:r>
              <a:rPr lang="en-US" sz="2400" i="1" dirty="0" err="1"/>
              <a:t>Mattis</a:t>
            </a:r>
            <a:r>
              <a:rPr lang="en-US" sz="2400" i="1" dirty="0"/>
              <a:t> and E. </a:t>
            </a:r>
            <a:r>
              <a:rPr lang="en-US" sz="2400" i="1" dirty="0" err="1"/>
              <a:t>Lieb</a:t>
            </a:r>
            <a:r>
              <a:rPr lang="en-US" sz="2400" i="1" dirty="0"/>
              <a:t>, J. Math. Phys. 6, 304 (1965) </a:t>
            </a:r>
          </a:p>
          <a:p>
            <a:r>
              <a:rPr lang="en-US" sz="2400" i="1" dirty="0" smtClean="0"/>
              <a:t>Exact </a:t>
            </a:r>
            <a:r>
              <a:rPr lang="en-US" sz="2400" i="1" dirty="0"/>
              <a:t>Solution of a Many-</a:t>
            </a:r>
            <a:r>
              <a:rPr lang="en-US" sz="2400" i="1" dirty="0" err="1"/>
              <a:t>Fermion</a:t>
            </a:r>
            <a:r>
              <a:rPr lang="en-US" sz="2400" i="1" dirty="0"/>
              <a:t> System and Its Associated Boson </a:t>
            </a:r>
            <a:r>
              <a:rPr lang="en-US" sz="2400" i="1" dirty="0" smtClean="0"/>
              <a:t>Field</a:t>
            </a:r>
            <a:endParaRPr lang="en-US" sz="2400" i="1" dirty="0"/>
          </a:p>
          <a:p>
            <a:endParaRPr lang="en-US" sz="2400" dirty="0"/>
          </a:p>
          <a:p>
            <a:r>
              <a:rPr lang="en-US" sz="2400" dirty="0" smtClean="0"/>
              <a:t>“… We </a:t>
            </a:r>
            <a:r>
              <a:rPr lang="en-US" sz="2400" dirty="0"/>
              <a:t>show that </a:t>
            </a:r>
            <a:r>
              <a:rPr lang="en-US" sz="2400" dirty="0" smtClean="0">
                <a:solidFill>
                  <a:srgbClr val="C00000"/>
                </a:solidFill>
              </a:rPr>
              <a:t>[</a:t>
            </a:r>
            <a:r>
              <a:rPr lang="en-US" sz="2400" dirty="0" err="1" smtClean="0"/>
              <a:t>Luttinger</a:t>
            </a:r>
            <a:r>
              <a:rPr lang="en-US" sz="2400" dirty="0" smtClean="0"/>
              <a:t>]</a:t>
            </a:r>
            <a:r>
              <a:rPr lang="en-US" sz="2400" dirty="0" smtClean="0">
                <a:solidFill>
                  <a:srgbClr val="C00000"/>
                </a:solidFill>
              </a:rPr>
              <a:t> </a:t>
            </a:r>
            <a:r>
              <a:rPr lang="en-US" sz="2400" dirty="0">
                <a:solidFill>
                  <a:srgbClr val="C00000"/>
                </a:solidFill>
              </a:rPr>
              <a:t>did not solve his model properly because of the paradoxical fact that the density operator </a:t>
            </a:r>
            <a:r>
              <a:rPr lang="en-US" sz="2400" dirty="0" err="1">
                <a:solidFill>
                  <a:srgbClr val="C00000"/>
                </a:solidFill>
              </a:rPr>
              <a:t>commutators</a:t>
            </a:r>
            <a:r>
              <a:rPr lang="en-US" sz="2400" dirty="0">
                <a:solidFill>
                  <a:srgbClr val="C00000"/>
                </a:solidFill>
              </a:rPr>
              <a:t>, </a:t>
            </a:r>
            <a:r>
              <a:rPr lang="en-US" sz="2400" dirty="0" smtClean="0">
                <a:solidFill>
                  <a:srgbClr val="C00000"/>
                </a:solidFill>
              </a:rPr>
              <a:t/>
            </a:r>
            <a:br>
              <a:rPr lang="en-US" sz="2400" dirty="0" smtClean="0">
                <a:solidFill>
                  <a:srgbClr val="C00000"/>
                </a:solidFill>
              </a:rPr>
            </a:br>
            <a:r>
              <a:rPr lang="en-US" sz="2400" dirty="0" smtClean="0">
                <a:solidFill>
                  <a:srgbClr val="C00000"/>
                </a:solidFill>
              </a:rPr>
              <a:t>which </a:t>
            </a:r>
            <a:r>
              <a:rPr lang="en-US" sz="2400" dirty="0">
                <a:solidFill>
                  <a:srgbClr val="C00000"/>
                </a:solidFill>
              </a:rPr>
              <a:t>always vanish for any finite number of particles, </a:t>
            </a:r>
            <a:r>
              <a:rPr lang="en-US" sz="2400" dirty="0" smtClean="0">
                <a:solidFill>
                  <a:srgbClr val="C00000"/>
                </a:solidFill>
              </a:rPr>
              <a:t/>
            </a:r>
            <a:br>
              <a:rPr lang="en-US" sz="2400" dirty="0" smtClean="0">
                <a:solidFill>
                  <a:srgbClr val="C00000"/>
                </a:solidFill>
              </a:rPr>
            </a:br>
            <a:r>
              <a:rPr lang="en-US" sz="2400" dirty="0" smtClean="0">
                <a:solidFill>
                  <a:srgbClr val="C00000"/>
                </a:solidFill>
              </a:rPr>
              <a:t>no </a:t>
            </a:r>
            <a:r>
              <a:rPr lang="en-US" sz="2400" dirty="0">
                <a:solidFill>
                  <a:srgbClr val="C00000"/>
                </a:solidFill>
              </a:rPr>
              <a:t>longer vanish in the field-theoretic limit of a filled Dirac sea</a:t>
            </a:r>
            <a:r>
              <a:rPr lang="en-US" sz="2400" dirty="0"/>
              <a:t>. </a:t>
            </a:r>
            <a:endParaRPr lang="en-US" sz="2400" dirty="0" smtClean="0"/>
          </a:p>
          <a:p>
            <a:r>
              <a:rPr lang="en-US" sz="2400" dirty="0" smtClean="0"/>
              <a:t>In </a:t>
            </a:r>
            <a:r>
              <a:rPr lang="en-US" sz="2400" dirty="0"/>
              <a:t>fact the </a:t>
            </a:r>
            <a:r>
              <a:rPr lang="en-US" sz="2400" dirty="0" smtClean="0"/>
              <a:t>[density] operators </a:t>
            </a:r>
            <a:r>
              <a:rPr lang="en-US" sz="2400" b="1" dirty="0" smtClean="0">
                <a:sym typeface="Symbol"/>
              </a:rPr>
              <a:t></a:t>
            </a:r>
            <a:r>
              <a:rPr lang="en-US" sz="2400" b="1" dirty="0" smtClean="0"/>
              <a:t>(p</a:t>
            </a:r>
            <a:r>
              <a:rPr lang="en-US" sz="2400" b="1" dirty="0"/>
              <a:t>)</a:t>
            </a:r>
            <a:r>
              <a:rPr lang="en-US" sz="2400" dirty="0"/>
              <a:t> define a boson field </a:t>
            </a:r>
            <a:r>
              <a:rPr lang="en-US" sz="2400" dirty="0" smtClean="0"/>
              <a:t/>
            </a:r>
            <a:br>
              <a:rPr lang="en-US" sz="2400" dirty="0" smtClean="0"/>
            </a:br>
            <a:r>
              <a:rPr lang="en-US" sz="2400" dirty="0" smtClean="0"/>
              <a:t>which </a:t>
            </a:r>
            <a:r>
              <a:rPr lang="en-US" sz="2400" dirty="0"/>
              <a:t>is </a:t>
            </a:r>
            <a:r>
              <a:rPr lang="en-US" sz="2400" i="1" dirty="0"/>
              <a:t>ipso facto </a:t>
            </a:r>
            <a:r>
              <a:rPr lang="en-US" sz="2400" dirty="0"/>
              <a:t>associated with the Fermi-Dirac field. </a:t>
            </a:r>
            <a:r>
              <a:rPr lang="en-US" sz="2400" dirty="0" smtClean="0"/>
              <a:t/>
            </a:r>
            <a:br>
              <a:rPr lang="en-US" sz="2400" dirty="0" smtClean="0"/>
            </a:br>
            <a:r>
              <a:rPr lang="en-US" sz="2400" dirty="0" smtClean="0"/>
              <a:t>We </a:t>
            </a:r>
            <a:r>
              <a:rPr lang="en-US" sz="2400" dirty="0"/>
              <a:t>then use this observation to solve the model, and obtain the exact (</a:t>
            </a:r>
            <a:r>
              <a:rPr lang="en-US" sz="2400" i="1" dirty="0"/>
              <a:t>and now nontrivial</a:t>
            </a:r>
            <a:r>
              <a:rPr lang="en-US" sz="2400" dirty="0"/>
              <a:t>) spectrum, free energy, and dielectric constant. </a:t>
            </a:r>
            <a:r>
              <a:rPr lang="en-US" sz="2400" dirty="0" smtClean="0"/>
              <a:t>…”</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0" y="188640"/>
            <a:ext cx="9144000" cy="1938992"/>
          </a:xfrm>
          <a:prstGeom prst="rect">
            <a:avLst/>
          </a:prstGeom>
          <a:noFill/>
          <a:ln w="9525">
            <a:noFill/>
            <a:miter lim="800000"/>
            <a:headEnd/>
            <a:tailEnd/>
          </a:ln>
          <a:effectLst/>
        </p:spPr>
        <p:txBody>
          <a:bodyPr>
            <a:spAutoFit/>
          </a:bodyPr>
          <a:lstStyle/>
          <a:p>
            <a:r>
              <a:rPr lang="en-US" sz="2400" dirty="0" smtClean="0"/>
              <a:t>Time to recall a recognized talent:</a:t>
            </a:r>
          </a:p>
          <a:p>
            <a:r>
              <a:rPr lang="en-US" sz="2400" i="1" dirty="0" smtClean="0"/>
              <a:t>S</a:t>
            </a:r>
            <a:r>
              <a:rPr lang="en-US" sz="2400" i="1" dirty="0"/>
              <a:t>. </a:t>
            </a:r>
            <a:r>
              <a:rPr lang="en-US" sz="2400" i="1" dirty="0" err="1"/>
              <a:t>Tomonaga</a:t>
            </a:r>
            <a:r>
              <a:rPr lang="en-US" sz="2400" i="1" dirty="0"/>
              <a:t>, (1950)	</a:t>
            </a:r>
            <a:r>
              <a:rPr lang="en-US" sz="2400" i="1" dirty="0" smtClean="0"/>
              <a:t>”</a:t>
            </a:r>
            <a:r>
              <a:rPr lang="en-US" sz="2400" i="1" dirty="0"/>
              <a:t>Remark on Bloch’s method of sound </a:t>
            </a:r>
            <a:r>
              <a:rPr lang="en-US" sz="2400" i="1" dirty="0" smtClean="0"/>
              <a:t>waves applied </a:t>
            </a:r>
            <a:r>
              <a:rPr lang="en-US" sz="2400" i="1" dirty="0"/>
              <a:t>to many </a:t>
            </a:r>
            <a:r>
              <a:rPr lang="en-US" sz="2400" i="1" dirty="0" err="1"/>
              <a:t>fermion</a:t>
            </a:r>
            <a:r>
              <a:rPr lang="en-US" sz="2400" i="1" dirty="0"/>
              <a:t> problems” </a:t>
            </a:r>
            <a:r>
              <a:rPr lang="en-US" sz="2400" i="1" dirty="0" smtClean="0"/>
              <a:t>.</a:t>
            </a:r>
          </a:p>
          <a:p>
            <a:r>
              <a:rPr lang="en-US" sz="2400" dirty="0" smtClean="0"/>
              <a:t>Referring to  the absolutely abandoned foundation:</a:t>
            </a:r>
          </a:p>
          <a:p>
            <a:r>
              <a:rPr lang="en-US" sz="2400" i="1" dirty="0" smtClean="0"/>
              <a:t>F</a:t>
            </a:r>
            <a:r>
              <a:rPr lang="en-US" sz="2400" i="1" dirty="0"/>
              <a:t>. Bloch, </a:t>
            </a:r>
            <a:r>
              <a:rPr lang="en-US" sz="2400" i="1" dirty="0" err="1"/>
              <a:t>Z.Physik</a:t>
            </a:r>
            <a:r>
              <a:rPr lang="en-US" sz="2400" i="1" dirty="0"/>
              <a:t> 81, 363 (1933); </a:t>
            </a:r>
            <a:r>
              <a:rPr lang="en-US" sz="2400" i="1" dirty="0" err="1"/>
              <a:t>Helv</a:t>
            </a:r>
            <a:r>
              <a:rPr lang="en-US" sz="2400" i="1" dirty="0"/>
              <a:t>. Phys. </a:t>
            </a:r>
            <a:r>
              <a:rPr lang="en-US" sz="2400" i="1" dirty="0" err="1"/>
              <a:t>Acta</a:t>
            </a:r>
            <a:r>
              <a:rPr lang="en-US" sz="2400" i="1" dirty="0"/>
              <a:t> 7, 385 (1934</a:t>
            </a:r>
            <a:r>
              <a:rPr lang="en-US" sz="2400" i="1" dirty="0" smtClean="0"/>
              <a:t>).</a:t>
            </a:r>
            <a:endParaRPr lang="en-US" sz="2400" i="1" dirty="0"/>
          </a:p>
        </p:txBody>
      </p:sp>
      <p:sp>
        <p:nvSpPr>
          <p:cNvPr id="3" name="ZoneTexte 2"/>
          <p:cNvSpPr txBox="1"/>
          <p:nvPr/>
        </p:nvSpPr>
        <p:spPr>
          <a:xfrm>
            <a:off x="6516216" y="6381328"/>
            <a:ext cx="1813830" cy="369332"/>
          </a:xfrm>
          <a:prstGeom prst="rect">
            <a:avLst/>
          </a:prstGeom>
          <a:noFill/>
        </p:spPr>
        <p:txBody>
          <a:bodyPr wrap="none" rtlCol="0">
            <a:spAutoFit/>
          </a:bodyPr>
          <a:lstStyle/>
          <a:p>
            <a:r>
              <a:rPr lang="en-US" i="1" dirty="0" smtClean="0"/>
              <a:t>Remind A. Luther</a:t>
            </a:r>
            <a:endParaRPr lang="en-US" i="1" dirty="0"/>
          </a:p>
        </p:txBody>
      </p:sp>
      <p:graphicFrame>
        <p:nvGraphicFramePr>
          <p:cNvPr id="4" name="Objet 3"/>
          <p:cNvGraphicFramePr>
            <a:graphicFrameLocks noChangeAspect="1"/>
          </p:cNvGraphicFramePr>
          <p:nvPr/>
        </p:nvGraphicFramePr>
        <p:xfrm>
          <a:off x="1022350" y="4111798"/>
          <a:ext cx="6042025" cy="541338"/>
        </p:xfrm>
        <a:graphic>
          <a:graphicData uri="http://schemas.openxmlformats.org/presentationml/2006/ole">
            <mc:AlternateContent xmlns:mc="http://schemas.openxmlformats.org/markup-compatibility/2006">
              <mc:Choice xmlns:v="urn:schemas-microsoft-com:vml" Requires="v">
                <p:oleObj spid="_x0000_s463877" name="Equation" r:id="rId3" imgW="2831760" imgH="253800" progId="Equation.DSMT4">
                  <p:embed/>
                </p:oleObj>
              </mc:Choice>
              <mc:Fallback>
                <p:oleObj name="Equation" r:id="rId3" imgW="2831760" imgH="2538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2350" y="4111798"/>
                        <a:ext cx="6042025" cy="541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ZoneTexte 4"/>
          <p:cNvSpPr txBox="1"/>
          <p:nvPr/>
        </p:nvSpPr>
        <p:spPr>
          <a:xfrm>
            <a:off x="1" y="2780928"/>
            <a:ext cx="9144000" cy="1200329"/>
          </a:xfrm>
          <a:prstGeom prst="rect">
            <a:avLst/>
          </a:prstGeom>
          <a:noFill/>
        </p:spPr>
        <p:txBody>
          <a:bodyPr wrap="square" rtlCol="0">
            <a:spAutoFit/>
          </a:bodyPr>
          <a:lstStyle/>
          <a:p>
            <a:r>
              <a:rPr lang="en-US" sz="2400" dirty="0" smtClean="0"/>
              <a:t>Felix Bloch </a:t>
            </a:r>
            <a:r>
              <a:rPr lang="en-US" sz="2400" dirty="0" smtClean="0"/>
              <a:t>observations: The conventional two-parametric band of two-fermionic (e-h) excitations of the Fermi gas, in 1D is reduced to a single-parametric  imitation of the sound spectrum.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46B705DF-DF7A-4EB3-AF12-212F664098C9}" type="slidenum">
              <a:rPr lang="en-US" smtClean="0"/>
              <a:pPr/>
              <a:t>8</a:t>
            </a:fld>
            <a:endParaRPr lang="en-US"/>
          </a:p>
        </p:txBody>
      </p:sp>
      <p:graphicFrame>
        <p:nvGraphicFramePr>
          <p:cNvPr id="3" name="Objet 2"/>
          <p:cNvGraphicFramePr>
            <a:graphicFrameLocks noChangeAspect="1"/>
          </p:cNvGraphicFramePr>
          <p:nvPr/>
        </p:nvGraphicFramePr>
        <p:xfrm>
          <a:off x="1835696" y="1268760"/>
          <a:ext cx="4516438" cy="582613"/>
        </p:xfrm>
        <a:graphic>
          <a:graphicData uri="http://schemas.openxmlformats.org/presentationml/2006/ole">
            <mc:AlternateContent xmlns:mc="http://schemas.openxmlformats.org/markup-compatibility/2006">
              <mc:Choice xmlns:v="urn:schemas-microsoft-com:vml" Requires="v">
                <p:oleObj spid="_x0000_s473094" name="Equation" r:id="rId3" imgW="1968480" imgH="253800" progId="Equation.DSMT4">
                  <p:embed/>
                </p:oleObj>
              </mc:Choice>
              <mc:Fallback>
                <p:oleObj name="Equation" r:id="rId3" imgW="1968480" imgH="2538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1268760"/>
                        <a:ext cx="4516438" cy="582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ZoneTexte 3"/>
          <p:cNvSpPr txBox="1"/>
          <p:nvPr/>
        </p:nvSpPr>
        <p:spPr>
          <a:xfrm>
            <a:off x="0" y="2132856"/>
            <a:ext cx="9144000" cy="830997"/>
          </a:xfrm>
          <a:prstGeom prst="rect">
            <a:avLst/>
          </a:prstGeom>
          <a:noFill/>
        </p:spPr>
        <p:txBody>
          <a:bodyPr wrap="square" rtlCol="0">
            <a:spAutoFit/>
          </a:bodyPr>
          <a:lstStyle/>
          <a:p>
            <a:r>
              <a:rPr lang="en-US" sz="2400" dirty="0" smtClean="0"/>
              <a:t>Just opposite to what we usually do: reducing the order of interactions by a kind of Hubbard-</a:t>
            </a:r>
            <a:r>
              <a:rPr lang="en-US" sz="2400" dirty="0" err="1" smtClean="0"/>
              <a:t>Stratonovich</a:t>
            </a:r>
            <a:r>
              <a:rPr lang="en-US" sz="2400" dirty="0" smtClean="0"/>
              <a:t> decoupling.  </a:t>
            </a:r>
            <a:endParaRPr lang="en-US" sz="2400" dirty="0"/>
          </a:p>
        </p:txBody>
      </p:sp>
      <p:grpSp>
        <p:nvGrpSpPr>
          <p:cNvPr id="5" name="Groupe 44"/>
          <p:cNvGrpSpPr/>
          <p:nvPr/>
        </p:nvGrpSpPr>
        <p:grpSpPr>
          <a:xfrm>
            <a:off x="755576" y="4562544"/>
            <a:ext cx="6552728" cy="1890792"/>
            <a:chOff x="683568" y="2267580"/>
            <a:chExt cx="6552728" cy="1890792"/>
          </a:xfrm>
        </p:grpSpPr>
        <p:sp>
          <p:nvSpPr>
            <p:cNvPr id="6" name="Flèche droite 5"/>
            <p:cNvSpPr/>
            <p:nvPr/>
          </p:nvSpPr>
          <p:spPr>
            <a:xfrm>
              <a:off x="3563888" y="3284984"/>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e 22"/>
            <p:cNvGrpSpPr/>
            <p:nvPr/>
          </p:nvGrpSpPr>
          <p:grpSpPr>
            <a:xfrm>
              <a:off x="683568" y="2267580"/>
              <a:ext cx="2250710" cy="1809492"/>
              <a:chOff x="1043608" y="2204864"/>
              <a:chExt cx="2250710" cy="1809492"/>
            </a:xfrm>
          </p:grpSpPr>
          <p:grpSp>
            <p:nvGrpSpPr>
              <p:cNvPr id="19" name="Groupe 10"/>
              <p:cNvGrpSpPr/>
              <p:nvPr/>
            </p:nvGrpSpPr>
            <p:grpSpPr>
              <a:xfrm>
                <a:off x="1259632" y="2564904"/>
                <a:ext cx="1368152" cy="1296144"/>
                <a:chOff x="755576" y="2564904"/>
                <a:chExt cx="2084803" cy="1152128"/>
              </a:xfrm>
            </p:grpSpPr>
            <p:sp>
              <p:nvSpPr>
                <p:cNvPr id="27" name="Arc 26"/>
                <p:cNvSpPr/>
                <p:nvPr/>
              </p:nvSpPr>
              <p:spPr>
                <a:xfrm flipV="1">
                  <a:off x="755576" y="2564904"/>
                  <a:ext cx="1800200" cy="1152128"/>
                </a:xfrm>
                <a:prstGeom prst="arc">
                  <a:avLst>
                    <a:gd name="adj1" fmla="val 16395757"/>
                    <a:gd name="adj2" fmla="val 20662163"/>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8" name="Connecteur droit 27"/>
                <p:cNvCxnSpPr>
                  <a:stCxn id="27" idx="2"/>
                </p:cNvCxnSpPr>
                <p:nvPr/>
              </p:nvCxnSpPr>
              <p:spPr>
                <a:xfrm flipV="1">
                  <a:off x="2527864" y="2756925"/>
                  <a:ext cx="312515" cy="526388"/>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20" name="Groupe 13"/>
              <p:cNvGrpSpPr/>
              <p:nvPr/>
            </p:nvGrpSpPr>
            <p:grpSpPr>
              <a:xfrm flipH="1">
                <a:off x="1187624" y="2564904"/>
                <a:ext cx="1368152" cy="1296144"/>
                <a:chOff x="755576" y="2564904"/>
                <a:chExt cx="2084803" cy="1152128"/>
              </a:xfrm>
            </p:grpSpPr>
            <p:sp>
              <p:nvSpPr>
                <p:cNvPr id="25" name="Arc 24"/>
                <p:cNvSpPr/>
                <p:nvPr/>
              </p:nvSpPr>
              <p:spPr>
                <a:xfrm flipV="1">
                  <a:off x="755576" y="2564904"/>
                  <a:ext cx="1800200" cy="1152128"/>
                </a:xfrm>
                <a:prstGeom prst="arc">
                  <a:avLst>
                    <a:gd name="adj1" fmla="val 16395757"/>
                    <a:gd name="adj2" fmla="val 20662163"/>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6" name="Connecteur droit 15"/>
                <p:cNvCxnSpPr>
                  <a:stCxn id="25" idx="2"/>
                </p:cNvCxnSpPr>
                <p:nvPr/>
              </p:nvCxnSpPr>
              <p:spPr>
                <a:xfrm flipV="1">
                  <a:off x="2527864" y="2756925"/>
                  <a:ext cx="312515" cy="526388"/>
                </a:xfrm>
                <a:prstGeom prst="line">
                  <a:avLst/>
                </a:prstGeom>
                <a:ln w="38100"/>
              </p:spPr>
              <p:style>
                <a:lnRef idx="1">
                  <a:schemeClr val="accent1"/>
                </a:lnRef>
                <a:fillRef idx="0">
                  <a:schemeClr val="accent1"/>
                </a:fillRef>
                <a:effectRef idx="0">
                  <a:schemeClr val="accent1"/>
                </a:effectRef>
                <a:fontRef idx="minor">
                  <a:schemeClr val="tx1"/>
                </a:fontRef>
              </p:style>
            </p:cxnSp>
          </p:grpSp>
          <p:cxnSp>
            <p:nvCxnSpPr>
              <p:cNvPr id="21" name="Connecteur droit avec flèche 20"/>
              <p:cNvCxnSpPr/>
              <p:nvPr/>
            </p:nvCxnSpPr>
            <p:spPr>
              <a:xfrm flipV="1">
                <a:off x="1907704" y="2420888"/>
                <a:ext cx="20510" cy="14388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1043608" y="3861048"/>
                <a:ext cx="187220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ZoneTexte 22"/>
              <p:cNvSpPr txBox="1"/>
              <p:nvPr/>
            </p:nvSpPr>
            <p:spPr>
              <a:xfrm>
                <a:off x="2987824" y="3645024"/>
                <a:ext cx="306494" cy="369332"/>
              </a:xfrm>
              <a:prstGeom prst="rect">
                <a:avLst/>
              </a:prstGeom>
              <a:noFill/>
            </p:spPr>
            <p:txBody>
              <a:bodyPr wrap="none" rtlCol="0">
                <a:spAutoFit/>
              </a:bodyPr>
              <a:lstStyle/>
              <a:p>
                <a:r>
                  <a:rPr lang="en-US" b="1" dirty="0" smtClean="0"/>
                  <a:t>p</a:t>
                </a:r>
                <a:endParaRPr lang="en-US" b="1" dirty="0"/>
              </a:p>
            </p:txBody>
          </p:sp>
          <p:sp>
            <p:nvSpPr>
              <p:cNvPr id="24" name="ZoneTexte 23"/>
              <p:cNvSpPr txBox="1"/>
              <p:nvPr/>
            </p:nvSpPr>
            <p:spPr>
              <a:xfrm>
                <a:off x="1907704" y="2204864"/>
                <a:ext cx="369973" cy="369332"/>
              </a:xfrm>
              <a:prstGeom prst="rect">
                <a:avLst/>
              </a:prstGeom>
              <a:noFill/>
            </p:spPr>
            <p:txBody>
              <a:bodyPr wrap="none" rtlCol="0">
                <a:spAutoFit/>
              </a:bodyPr>
              <a:lstStyle/>
              <a:p>
                <a:r>
                  <a:rPr lang="en-US" b="1" dirty="0" err="1" smtClean="0"/>
                  <a:t>E</a:t>
                </a:r>
                <a:r>
                  <a:rPr lang="en-US" b="1" baseline="-25000" dirty="0" err="1" smtClean="0"/>
                  <a:t>e</a:t>
                </a:r>
                <a:endParaRPr lang="en-US" b="1" baseline="-25000" dirty="0"/>
              </a:p>
            </p:txBody>
          </p:sp>
        </p:grpSp>
        <p:grpSp>
          <p:nvGrpSpPr>
            <p:cNvPr id="8" name="Groupe 23"/>
            <p:cNvGrpSpPr/>
            <p:nvPr/>
          </p:nvGrpSpPr>
          <p:grpSpPr>
            <a:xfrm>
              <a:off x="4985586" y="2348880"/>
              <a:ext cx="2250710" cy="1809492"/>
              <a:chOff x="1043608" y="2204864"/>
              <a:chExt cx="2250710" cy="1809492"/>
            </a:xfrm>
          </p:grpSpPr>
          <p:cxnSp>
            <p:nvCxnSpPr>
              <p:cNvPr id="13" name="Connecteur droit 12"/>
              <p:cNvCxnSpPr/>
              <p:nvPr/>
            </p:nvCxnSpPr>
            <p:spPr>
              <a:xfrm flipV="1">
                <a:off x="2286206" y="2780929"/>
                <a:ext cx="341578" cy="10081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flipH="1" flipV="1">
                <a:off x="1187624" y="2780929"/>
                <a:ext cx="378502" cy="10081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V="1">
                <a:off x="1907704" y="2420888"/>
                <a:ext cx="20510" cy="14388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1043608" y="3861048"/>
                <a:ext cx="187220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2987824" y="3645024"/>
                <a:ext cx="306494" cy="369332"/>
              </a:xfrm>
              <a:prstGeom prst="rect">
                <a:avLst/>
              </a:prstGeom>
              <a:noFill/>
            </p:spPr>
            <p:txBody>
              <a:bodyPr wrap="none" rtlCol="0">
                <a:spAutoFit/>
              </a:bodyPr>
              <a:lstStyle/>
              <a:p>
                <a:r>
                  <a:rPr lang="en-US" b="1" dirty="0" smtClean="0"/>
                  <a:t>p</a:t>
                </a:r>
                <a:endParaRPr lang="en-US" b="1" dirty="0"/>
              </a:p>
            </p:txBody>
          </p:sp>
          <p:sp>
            <p:nvSpPr>
              <p:cNvPr id="18" name="ZoneTexte 17"/>
              <p:cNvSpPr txBox="1"/>
              <p:nvPr/>
            </p:nvSpPr>
            <p:spPr>
              <a:xfrm>
                <a:off x="1907704" y="2204864"/>
                <a:ext cx="369973" cy="369332"/>
              </a:xfrm>
              <a:prstGeom prst="rect">
                <a:avLst/>
              </a:prstGeom>
              <a:noFill/>
            </p:spPr>
            <p:txBody>
              <a:bodyPr wrap="none" rtlCol="0">
                <a:spAutoFit/>
              </a:bodyPr>
              <a:lstStyle/>
              <a:p>
                <a:r>
                  <a:rPr lang="en-US" b="1" dirty="0" err="1" smtClean="0"/>
                  <a:t>E</a:t>
                </a:r>
                <a:r>
                  <a:rPr lang="en-US" b="1" baseline="-25000" dirty="0" err="1" smtClean="0"/>
                  <a:t>e</a:t>
                </a:r>
                <a:endParaRPr lang="en-US" b="1" baseline="-25000" dirty="0"/>
              </a:p>
            </p:txBody>
          </p:sp>
        </p:grpSp>
        <p:cxnSp>
          <p:nvCxnSpPr>
            <p:cNvPr id="9" name="Connecteur droit 8"/>
            <p:cNvCxnSpPr/>
            <p:nvPr/>
          </p:nvCxnSpPr>
          <p:spPr>
            <a:xfrm>
              <a:off x="899592" y="3429000"/>
              <a:ext cx="1296144" cy="0"/>
            </a:xfrm>
            <a:prstGeom prst="line">
              <a:avLst/>
            </a:prstGeom>
            <a:ln w="28575">
              <a:solidFill>
                <a:srgbClr val="FF00FF"/>
              </a:solidFill>
              <a:prstDash val="dash"/>
            </a:ln>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2123728" y="3212976"/>
              <a:ext cx="367408" cy="369332"/>
            </a:xfrm>
            <a:prstGeom prst="rect">
              <a:avLst/>
            </a:prstGeom>
            <a:noFill/>
          </p:spPr>
          <p:txBody>
            <a:bodyPr wrap="none" rtlCol="0">
              <a:spAutoFit/>
            </a:bodyPr>
            <a:lstStyle/>
            <a:p>
              <a:r>
                <a:rPr lang="en-US" b="1" dirty="0" smtClean="0"/>
                <a:t>E</a:t>
              </a:r>
              <a:r>
                <a:rPr lang="en-US" b="1" baseline="-25000" dirty="0" smtClean="0"/>
                <a:t>F</a:t>
              </a:r>
              <a:endParaRPr lang="en-US" b="1" baseline="-25000" dirty="0"/>
            </a:p>
          </p:txBody>
        </p:sp>
        <p:cxnSp>
          <p:nvCxnSpPr>
            <p:cNvPr id="11" name="Connecteur droit 10"/>
            <p:cNvCxnSpPr/>
            <p:nvPr/>
          </p:nvCxnSpPr>
          <p:spPr>
            <a:xfrm>
              <a:off x="5212704" y="3429000"/>
              <a:ext cx="1296144" cy="0"/>
            </a:xfrm>
            <a:prstGeom prst="line">
              <a:avLst/>
            </a:prstGeom>
            <a:ln w="28575">
              <a:solidFill>
                <a:srgbClr val="FF00FF"/>
              </a:solidFill>
              <a:prstDash val="dash"/>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6436840" y="3212976"/>
              <a:ext cx="367408" cy="369332"/>
            </a:xfrm>
            <a:prstGeom prst="rect">
              <a:avLst/>
            </a:prstGeom>
            <a:noFill/>
          </p:spPr>
          <p:txBody>
            <a:bodyPr wrap="none" rtlCol="0">
              <a:spAutoFit/>
            </a:bodyPr>
            <a:lstStyle/>
            <a:p>
              <a:r>
                <a:rPr lang="en-US" b="1" dirty="0" smtClean="0"/>
                <a:t>E</a:t>
              </a:r>
              <a:r>
                <a:rPr lang="en-US" b="1" baseline="-25000" dirty="0" smtClean="0"/>
                <a:t>F</a:t>
              </a:r>
              <a:endParaRPr lang="en-US" b="1" baseline="-25000" dirty="0"/>
            </a:p>
          </p:txBody>
        </p:sp>
      </p:grpSp>
      <p:sp>
        <p:nvSpPr>
          <p:cNvPr id="29" name="ZoneTexte 28"/>
          <p:cNvSpPr txBox="1"/>
          <p:nvPr/>
        </p:nvSpPr>
        <p:spPr>
          <a:xfrm>
            <a:off x="0" y="2996952"/>
            <a:ext cx="9144001" cy="830997"/>
          </a:xfrm>
          <a:prstGeom prst="rect">
            <a:avLst/>
          </a:prstGeom>
          <a:noFill/>
        </p:spPr>
        <p:txBody>
          <a:bodyPr wrap="square" rtlCol="0">
            <a:spAutoFit/>
          </a:bodyPr>
          <a:lstStyle/>
          <a:p>
            <a:r>
              <a:rPr lang="en-US" sz="2400" dirty="0" smtClean="0">
                <a:solidFill>
                  <a:prstClr val="black"/>
                </a:solidFill>
              </a:rPr>
              <a:t>Here was a tremendously useful and potentially harmful step: division of the fermionic Hilbert space into its right- and left- moving components.</a:t>
            </a:r>
            <a:endParaRPr lang="en-US" dirty="0"/>
          </a:p>
        </p:txBody>
      </p:sp>
      <p:sp>
        <p:nvSpPr>
          <p:cNvPr id="32" name="ZoneTexte 31"/>
          <p:cNvSpPr txBox="1"/>
          <p:nvPr/>
        </p:nvSpPr>
        <p:spPr>
          <a:xfrm>
            <a:off x="0" y="0"/>
            <a:ext cx="9144000" cy="1200329"/>
          </a:xfrm>
          <a:prstGeom prst="rect">
            <a:avLst/>
          </a:prstGeom>
          <a:noFill/>
        </p:spPr>
        <p:txBody>
          <a:bodyPr wrap="square" rtlCol="0">
            <a:spAutoFit/>
          </a:bodyPr>
          <a:lstStyle/>
          <a:p>
            <a:r>
              <a:rPr lang="en-US" sz="2400" dirty="0" err="1" smtClean="0"/>
              <a:t>Tomanaga</a:t>
            </a:r>
            <a:r>
              <a:rPr lang="en-US" sz="2400" dirty="0" smtClean="0"/>
              <a:t> genuine step to materialize Bloch hypothesis:</a:t>
            </a:r>
          </a:p>
          <a:p>
            <a:r>
              <a:rPr lang="en-US" sz="2400" dirty="0" smtClean="0"/>
              <a:t>Rise the bilinear, in fermions, kinetic energy to the quadratic, in fermions, density-density interaction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46B705DF-DF7A-4EB3-AF12-212F664098C9}" type="slidenum">
              <a:rPr lang="en-US" smtClean="0"/>
              <a:pPr/>
              <a:t>9</a:t>
            </a:fld>
            <a:endParaRPr lang="en-US"/>
          </a:p>
        </p:txBody>
      </p:sp>
      <p:sp>
        <p:nvSpPr>
          <p:cNvPr id="3" name="ZoneTexte 2"/>
          <p:cNvSpPr txBox="1"/>
          <p:nvPr/>
        </p:nvSpPr>
        <p:spPr>
          <a:xfrm>
            <a:off x="0" y="116632"/>
            <a:ext cx="9144000" cy="830997"/>
          </a:xfrm>
          <a:prstGeom prst="rect">
            <a:avLst/>
          </a:prstGeom>
          <a:noFill/>
        </p:spPr>
        <p:txBody>
          <a:bodyPr wrap="square" rtlCol="0">
            <a:spAutoFit/>
          </a:bodyPr>
          <a:lstStyle/>
          <a:p>
            <a:r>
              <a:rPr lang="en-US" sz="2400" dirty="0" smtClean="0"/>
              <a:t>Simplifying limitations of the TM: only long range interactions and moreover – only among fermions of the same direction</a:t>
            </a:r>
            <a:endParaRPr lang="en-US" sz="2400" dirty="0"/>
          </a:p>
        </p:txBody>
      </p:sp>
      <p:graphicFrame>
        <p:nvGraphicFramePr>
          <p:cNvPr id="4" name="Objet 3"/>
          <p:cNvGraphicFramePr>
            <a:graphicFrameLocks noChangeAspect="1"/>
          </p:cNvGraphicFramePr>
          <p:nvPr/>
        </p:nvGraphicFramePr>
        <p:xfrm>
          <a:off x="179512" y="1052736"/>
          <a:ext cx="7488832" cy="622995"/>
        </p:xfrm>
        <a:graphic>
          <a:graphicData uri="http://schemas.openxmlformats.org/presentationml/2006/ole">
            <mc:AlternateContent xmlns:mc="http://schemas.openxmlformats.org/markup-compatibility/2006">
              <mc:Choice xmlns:v="urn:schemas-microsoft-com:vml" Requires="v">
                <p:oleObj spid="_x0000_s474126" name="Equation" r:id="rId3" imgW="2044440" imgH="241200" progId="Equation.DSMT4">
                  <p:embed/>
                </p:oleObj>
              </mc:Choice>
              <mc:Fallback>
                <p:oleObj name="Equation" r:id="rId3" imgW="2044440" imgH="241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052736"/>
                        <a:ext cx="7488832" cy="6229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ZoneTexte 4"/>
          <p:cNvSpPr txBox="1"/>
          <p:nvPr/>
        </p:nvSpPr>
        <p:spPr>
          <a:xfrm>
            <a:off x="0" y="1772816"/>
            <a:ext cx="9149171" cy="461665"/>
          </a:xfrm>
          <a:prstGeom prst="rect">
            <a:avLst/>
          </a:prstGeom>
          <a:noFill/>
        </p:spPr>
        <p:txBody>
          <a:bodyPr wrap="none" rtlCol="0">
            <a:spAutoFit/>
          </a:bodyPr>
          <a:lstStyle/>
          <a:p>
            <a:r>
              <a:rPr lang="en-US" sz="2400" dirty="0" err="1" smtClean="0"/>
              <a:t>Luttinger</a:t>
            </a:r>
            <a:r>
              <a:rPr lang="en-US" sz="2400" dirty="0" smtClean="0"/>
              <a:t> addendum: towards reality of common </a:t>
            </a:r>
            <a:r>
              <a:rPr lang="en-US" sz="2400" dirty="0" err="1" smtClean="0"/>
              <a:t>LRI</a:t>
            </a:r>
            <a:r>
              <a:rPr lang="en-US" sz="2400" dirty="0" smtClean="0"/>
              <a:t> add the interaction</a:t>
            </a:r>
            <a:endParaRPr lang="en-US" sz="2400" dirty="0"/>
          </a:p>
        </p:txBody>
      </p:sp>
      <p:graphicFrame>
        <p:nvGraphicFramePr>
          <p:cNvPr id="474115" name="Object 3"/>
          <p:cNvGraphicFramePr>
            <a:graphicFrameLocks noChangeAspect="1"/>
          </p:cNvGraphicFramePr>
          <p:nvPr/>
        </p:nvGraphicFramePr>
        <p:xfrm>
          <a:off x="4029732" y="2276872"/>
          <a:ext cx="1399519" cy="553021"/>
        </p:xfrm>
        <a:graphic>
          <a:graphicData uri="http://schemas.openxmlformats.org/presentationml/2006/ole">
            <mc:AlternateContent xmlns:mc="http://schemas.openxmlformats.org/markup-compatibility/2006">
              <mc:Choice xmlns:v="urn:schemas-microsoft-com:vml" Requires="v">
                <p:oleObj spid="_x0000_s474127" name="Equation" r:id="rId5" imgW="482400" imgH="241200" progId="Equation.DSMT4">
                  <p:embed/>
                </p:oleObj>
              </mc:Choice>
              <mc:Fallback>
                <p:oleObj name="Equation" r:id="rId5" imgW="482400" imgH="2412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29732" y="2276872"/>
                        <a:ext cx="1399519" cy="553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ZoneTexte 6"/>
          <p:cNvSpPr txBox="1"/>
          <p:nvPr/>
        </p:nvSpPr>
        <p:spPr>
          <a:xfrm>
            <a:off x="0" y="2924944"/>
            <a:ext cx="9144000" cy="2677656"/>
          </a:xfrm>
          <a:prstGeom prst="rect">
            <a:avLst/>
          </a:prstGeom>
          <a:noFill/>
        </p:spPr>
        <p:txBody>
          <a:bodyPr wrap="square" rtlCol="0">
            <a:spAutoFit/>
          </a:bodyPr>
          <a:lstStyle/>
          <a:p>
            <a:r>
              <a:rPr lang="en-US" sz="2400" dirty="0" smtClean="0"/>
              <a:t>A new missed agenda: inter-dependence of L and R densities </a:t>
            </a:r>
            <a:br>
              <a:rPr lang="en-US" sz="2400" dirty="0" smtClean="0"/>
            </a:br>
            <a:r>
              <a:rPr lang="en-US" sz="2400" dirty="0" smtClean="0"/>
              <a:t>which was not an issue of the TM. </a:t>
            </a:r>
            <a:br>
              <a:rPr lang="en-US" sz="2400" dirty="0" smtClean="0"/>
            </a:br>
            <a:r>
              <a:rPr lang="en-US" sz="2400" dirty="0" err="1" smtClean="0"/>
              <a:t>Luttinger</a:t>
            </a:r>
            <a:r>
              <a:rPr lang="en-US" sz="2400" dirty="0" smtClean="0"/>
              <a:t> suggestion: </a:t>
            </a:r>
            <a:r>
              <a:rPr lang="en-US" sz="2400" dirty="0" smtClean="0">
                <a:solidFill>
                  <a:srgbClr val="FF0000"/>
                </a:solidFill>
              </a:rPr>
              <a:t>they just commute</a:t>
            </a:r>
            <a:r>
              <a:rPr lang="en-US" sz="2400" dirty="0" smtClean="0"/>
              <a:t>.</a:t>
            </a:r>
            <a:br>
              <a:rPr lang="en-US" sz="2400" dirty="0" smtClean="0"/>
            </a:br>
            <a:r>
              <a:rPr lang="en-US" sz="2400" dirty="0" err="1" smtClean="0"/>
              <a:t>Lieb</a:t>
            </a:r>
            <a:r>
              <a:rPr lang="en-US" sz="2400" dirty="0" smtClean="0"/>
              <a:t> and </a:t>
            </a:r>
            <a:r>
              <a:rPr lang="en-US" sz="2400" dirty="0" err="1" smtClean="0"/>
              <a:t>Mattice</a:t>
            </a:r>
            <a:r>
              <a:rPr lang="en-US" sz="2400" dirty="0" smtClean="0"/>
              <a:t> correct that referring to already known paradox of the Schwinger anomaly in particle physics and even Jordan work from late 30’s. For us, in condensed matter, the answer is just the basic foundation of the quantum hydrodynamics, model independently:</a:t>
            </a:r>
            <a:endParaRPr lang="en-US" sz="2400" dirty="0"/>
          </a:p>
        </p:txBody>
      </p:sp>
      <p:graphicFrame>
        <p:nvGraphicFramePr>
          <p:cNvPr id="8" name="Objet 7"/>
          <p:cNvGraphicFramePr>
            <a:graphicFrameLocks noChangeAspect="1"/>
          </p:cNvGraphicFramePr>
          <p:nvPr/>
        </p:nvGraphicFramePr>
        <p:xfrm>
          <a:off x="1331640" y="5589240"/>
          <a:ext cx="6711795" cy="1012114"/>
        </p:xfrm>
        <a:graphic>
          <a:graphicData uri="http://schemas.openxmlformats.org/presentationml/2006/ole">
            <mc:AlternateContent xmlns:mc="http://schemas.openxmlformats.org/markup-compatibility/2006">
              <mc:Choice xmlns:v="urn:schemas-microsoft-com:vml" Requires="v">
                <p:oleObj spid="_x0000_s474128" name="Equation" r:id="rId7" imgW="2031840" imgH="457200" progId="Equation.DSMT4">
                  <p:embed/>
                </p:oleObj>
              </mc:Choice>
              <mc:Fallback>
                <p:oleObj name="Equation" r:id="rId7" imgW="2031840" imgH="4572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1640" y="5589240"/>
                        <a:ext cx="6711795" cy="10121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10705</TotalTime>
  <Words>559</Words>
  <Application>Microsoft Office PowerPoint</Application>
  <PresentationFormat>On-screen Show (4:3)</PresentationFormat>
  <Paragraphs>103</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Thème Office</vt:lpstr>
      <vt:lpstr>Equation</vt:lpstr>
      <vt:lpstr>Équation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Kirova</dc:creator>
  <cp:lastModifiedBy>Brazovski</cp:lastModifiedBy>
  <cp:revision>152</cp:revision>
  <dcterms:created xsi:type="dcterms:W3CDTF">2011-07-11T07:19:06Z</dcterms:created>
  <dcterms:modified xsi:type="dcterms:W3CDTF">2024-02-21T21:40:31Z</dcterms:modified>
</cp:coreProperties>
</file>