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504" y="-5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4" Type="http://schemas.openxmlformats.org/officeDocument/2006/relationships/image" Target="../media/image4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7" Type="http://schemas.openxmlformats.org/officeDocument/2006/relationships/image" Target="../media/image36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14186E-C520-4E84-AED1-1ACF602551E6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C6719-A19D-4DE0-8A29-BA2F4B141978}" type="slidenum">
              <a:rPr lang="en-US" smtClean="0"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8E5F7-358D-42F4-8591-D0E5FF8E31D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3DA5-9D70-48AF-9124-746E2A9B6882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53287-9744-4311-9D11-B811E4EA5B32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3DA5-9D70-48AF-9124-746E2A9B6882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53287-9744-4311-9D11-B811E4EA5B32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3DA5-9D70-48AF-9124-746E2A9B6882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53287-9744-4311-9D11-B811E4EA5B32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ítulo e 4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850A3-454B-47A0-A7CF-4C33295C809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3DA5-9D70-48AF-9124-746E2A9B6882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53287-9744-4311-9D11-B811E4EA5B32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3DA5-9D70-48AF-9124-746E2A9B6882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53287-9744-4311-9D11-B811E4EA5B32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3DA5-9D70-48AF-9124-746E2A9B6882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53287-9744-4311-9D11-B811E4EA5B32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3DA5-9D70-48AF-9124-746E2A9B6882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53287-9744-4311-9D11-B811E4EA5B32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3DA5-9D70-48AF-9124-746E2A9B6882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53287-9744-4311-9D11-B811E4EA5B32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3DA5-9D70-48AF-9124-746E2A9B6882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53287-9744-4311-9D11-B811E4EA5B32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3DA5-9D70-48AF-9124-746E2A9B6882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53287-9744-4311-9D11-B811E4EA5B32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3DA5-9D70-48AF-9124-746E2A9B6882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53287-9744-4311-9D11-B811E4EA5B32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D3DA5-9D70-48AF-9124-746E2A9B6882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53287-9744-4311-9D11-B811E4EA5B32}" type="slidenum">
              <a:rPr lang="en-US" smtClean="0"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2.bin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9.bin"/><Relationship Id="rId5" Type="http://schemas.openxmlformats.org/officeDocument/2006/relationships/oleObject" Target="../embeddings/oleObject28.bin"/><Relationship Id="rId4" Type="http://schemas.openxmlformats.org/officeDocument/2006/relationships/oleObject" Target="../embeddings/oleObject27.bin"/><Relationship Id="rId9" Type="http://schemas.openxmlformats.org/officeDocument/2006/relationships/oleObject" Target="../embeddings/oleObject3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9.png"/><Relationship Id="rId4" Type="http://schemas.openxmlformats.org/officeDocument/2006/relationships/oleObject" Target="../embeddings/oleObject34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8.bin"/><Relationship Id="rId5" Type="http://schemas.openxmlformats.org/officeDocument/2006/relationships/oleObject" Target="../embeddings/oleObject37.bin"/><Relationship Id="rId4" Type="http://schemas.openxmlformats.org/officeDocument/2006/relationships/oleObject" Target="../embeddings/oleObject3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4.bin"/><Relationship Id="rId5" Type="http://schemas.openxmlformats.org/officeDocument/2006/relationships/oleObject" Target="../embeddings/oleObject43.bin"/><Relationship Id="rId4" Type="http://schemas.openxmlformats.org/officeDocument/2006/relationships/oleObject" Target="../embeddings/oleObject4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1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705DF-DF7A-4EB3-AF12-212F664098C9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07504" y="404664"/>
            <a:ext cx="87129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Excursion #2</a:t>
            </a:r>
          </a:p>
          <a:p>
            <a:r>
              <a:rPr lang="en-US" sz="2400" dirty="0" smtClean="0"/>
              <a:t>We shall meet the </a:t>
            </a:r>
            <a:r>
              <a:rPr lang="en-US" sz="2400" dirty="0" err="1" smtClean="0"/>
              <a:t>chiral</a:t>
            </a:r>
            <a:r>
              <a:rPr lang="en-US" sz="2400" dirty="0" smtClean="0"/>
              <a:t> anomalies as they appear already in simplest, MF or BCS types, models particularly at finite temperatures when normal excitations are present. </a:t>
            </a:r>
          </a:p>
          <a:p>
            <a:r>
              <a:rPr lang="en-US" sz="2400" dirty="0" smtClean="0"/>
              <a:t>The resulting effective </a:t>
            </a:r>
            <a:r>
              <a:rPr lang="en-US" sz="2400" dirty="0" err="1" smtClean="0"/>
              <a:t>Ginzburg</a:t>
            </a:r>
            <a:r>
              <a:rPr lang="en-US" sz="2400" dirty="0" smtClean="0"/>
              <a:t>-Landau theory will prove to be quite different from what is commonly expected. </a:t>
            </a:r>
          </a:p>
          <a:p>
            <a:endParaRPr lang="en-US" sz="2400" dirty="0" smtClean="0"/>
          </a:p>
          <a:p>
            <a:r>
              <a:rPr lang="en-US" sz="2400" i="1" dirty="0" smtClean="0"/>
              <a:t>After collaboration with Natasha </a:t>
            </a:r>
            <a:r>
              <a:rPr lang="en-US" sz="2400" i="1" dirty="0" err="1" smtClean="0"/>
              <a:t>Kirova</a:t>
            </a:r>
            <a:r>
              <a:rPr lang="en-US" sz="2400" i="1" dirty="0" smtClean="0"/>
              <a:t> in 1999 and 2018-9</a:t>
            </a:r>
          </a:p>
          <a:p>
            <a:r>
              <a:rPr lang="en-US" sz="2400" i="1" dirty="0" smtClean="0"/>
              <a:t>Inspired by experimental studies in Grenoble by P. </a:t>
            </a:r>
            <a:r>
              <a:rPr lang="en-US" sz="2400" i="1" dirty="0" err="1" smtClean="0"/>
              <a:t>Monceau</a:t>
            </a:r>
            <a:r>
              <a:rPr lang="en-US" sz="2400" i="1" dirty="0" smtClean="0"/>
              <a:t> et al</a:t>
            </a:r>
          </a:p>
          <a:p>
            <a:r>
              <a:rPr lang="en-US" sz="2400" i="1" dirty="0" smtClean="0"/>
              <a:t>and at Cornell, R. Thorne group</a:t>
            </a:r>
            <a:endParaRPr lang="en-US" sz="24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705DF-DF7A-4EB3-AF12-212F664098C9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251906" name="Object 2"/>
          <p:cNvGraphicFramePr>
            <a:graphicFrameLocks noChangeAspect="1"/>
          </p:cNvGraphicFramePr>
          <p:nvPr/>
        </p:nvGraphicFramePr>
        <p:xfrm>
          <a:off x="26988" y="930275"/>
          <a:ext cx="9039225" cy="3506788"/>
        </p:xfrm>
        <a:graphic>
          <a:graphicData uri="http://schemas.openxmlformats.org/presentationml/2006/ole">
            <p:oleObj spid="_x0000_s7170" name="Equation" r:id="rId3" imgW="4647960" imgH="1650960" progId="Equation.DSMT4">
              <p:embed/>
            </p:oleObj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323528" y="188640"/>
            <a:ext cx="2904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Chiral</a:t>
            </a:r>
            <a:r>
              <a:rPr lang="en-US" sz="2400" dirty="0" smtClean="0"/>
              <a:t> transformation:</a:t>
            </a:r>
            <a:endParaRPr lang="en-US" sz="2400" dirty="0"/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3276600" y="100013"/>
          <a:ext cx="3094038" cy="638175"/>
        </p:xfrm>
        <a:graphic>
          <a:graphicData uri="http://schemas.openxmlformats.org/presentationml/2006/ole">
            <p:oleObj spid="_x0000_s7171" name="Equation" r:id="rId4" imgW="876240" imgH="241200" progId="Equation.DSMT4">
              <p:embed/>
            </p:oleObj>
          </a:graphicData>
        </a:graphic>
      </p:graphicFrame>
      <p:graphicFrame>
        <p:nvGraphicFramePr>
          <p:cNvPr id="25190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77934960"/>
              </p:ext>
            </p:extLst>
          </p:nvPr>
        </p:nvGraphicFramePr>
        <p:xfrm>
          <a:off x="107504" y="4936778"/>
          <a:ext cx="3990975" cy="652462"/>
        </p:xfrm>
        <a:graphic>
          <a:graphicData uri="http://schemas.openxmlformats.org/presentationml/2006/ole">
            <p:oleObj spid="_x0000_s7172" name="Equation" r:id="rId5" imgW="1396800" imgH="228600" progId="Equation.DSMT4">
              <p:embed/>
            </p:oleObj>
          </a:graphicData>
        </a:graphic>
      </p:graphicFrame>
      <p:graphicFrame>
        <p:nvGraphicFramePr>
          <p:cNvPr id="25190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18550830"/>
              </p:ext>
            </p:extLst>
          </p:nvPr>
        </p:nvGraphicFramePr>
        <p:xfrm>
          <a:off x="4357688" y="4911725"/>
          <a:ext cx="4629150" cy="603250"/>
        </p:xfrm>
        <a:graphic>
          <a:graphicData uri="http://schemas.openxmlformats.org/presentationml/2006/ole">
            <p:oleObj spid="_x0000_s7173" name="Equation" r:id="rId6" imgW="1752480" imgH="228600" progId="Equation.DSMT4">
              <p:embed/>
            </p:oleObj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1" y="5982379"/>
            <a:ext cx="9036496" cy="83099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Interactions depends only on derivatives of </a:t>
            </a:r>
            <a:r>
              <a:rPr lang="en-US" sz="2400" b="1" dirty="0" smtClean="0">
                <a:sym typeface="Symbol"/>
              </a:rPr>
              <a:t></a:t>
            </a:r>
            <a:r>
              <a:rPr lang="en-US" sz="2400" dirty="0" smtClean="0">
                <a:sym typeface="Symbol"/>
              </a:rPr>
              <a:t>, </a:t>
            </a:r>
            <a:r>
              <a:rPr lang="en-US" sz="2400" dirty="0" err="1" smtClean="0">
                <a:sym typeface="Symbol"/>
              </a:rPr>
              <a:t>i.e</a:t>
            </a:r>
            <a:r>
              <a:rPr lang="en-US" sz="2400" dirty="0" smtClean="0">
                <a:sym typeface="Symbol"/>
              </a:rPr>
              <a:t>: no </a:t>
            </a:r>
            <a:r>
              <a:rPr lang="en-US" sz="2400" dirty="0" err="1" smtClean="0">
                <a:sym typeface="Symbol"/>
              </a:rPr>
              <a:t>Umklapp</a:t>
            </a:r>
            <a:r>
              <a:rPr lang="en-US" sz="2400" dirty="0" smtClean="0">
                <a:sym typeface="Symbol"/>
              </a:rPr>
              <a:t> processes , Electrons scatter on each other and on CDW phonons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705DF-DF7A-4EB3-AF12-212F664098C9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3" name="Groupe 43"/>
          <p:cNvGrpSpPr/>
          <p:nvPr/>
        </p:nvGrpSpPr>
        <p:grpSpPr>
          <a:xfrm>
            <a:off x="-36513" y="990599"/>
            <a:ext cx="9181133" cy="627064"/>
            <a:chOff x="757332" y="824223"/>
            <a:chExt cx="6046112" cy="365107"/>
          </a:xfrm>
        </p:grpSpPr>
        <p:graphicFrame>
          <p:nvGraphicFramePr>
            <p:cNvPr id="4" name="Objet 3"/>
            <p:cNvGraphicFramePr>
              <a:graphicFrameLocks noChangeAspect="1"/>
            </p:cNvGraphicFramePr>
            <p:nvPr/>
          </p:nvGraphicFramePr>
          <p:xfrm>
            <a:off x="757332" y="824224"/>
            <a:ext cx="2656430" cy="365106"/>
          </p:xfrm>
          <a:graphic>
            <a:graphicData uri="http://schemas.openxmlformats.org/presentationml/2006/ole">
              <p:oleObj spid="_x0000_s8194" name="Equation" r:id="rId3" imgW="1536480" imgH="228600" progId="Equation.DSMT4">
                <p:embed/>
              </p:oleObj>
            </a:graphicData>
          </a:graphic>
        </p:graphicFrame>
        <p:graphicFrame>
          <p:nvGraphicFramePr>
            <p:cNvPr id="5" name="Object 3"/>
            <p:cNvGraphicFramePr>
              <a:graphicFrameLocks noChangeAspect="1"/>
            </p:cNvGraphicFramePr>
            <p:nvPr/>
          </p:nvGraphicFramePr>
          <p:xfrm>
            <a:off x="4503505" y="824223"/>
            <a:ext cx="2299939" cy="365106"/>
          </p:xfrm>
          <a:graphic>
            <a:graphicData uri="http://schemas.openxmlformats.org/presentationml/2006/ole">
              <p:oleObj spid="_x0000_s8195" name="Equation" r:id="rId4" imgW="1231560" imgH="228600" progId="Equation.DSMT4">
                <p:embed/>
              </p:oleObj>
            </a:graphicData>
          </a:graphic>
        </p:graphicFrame>
        <p:sp>
          <p:nvSpPr>
            <p:cNvPr id="6" name="ZoneTexte 5"/>
            <p:cNvSpPr txBox="1"/>
            <p:nvPr/>
          </p:nvSpPr>
          <p:spPr>
            <a:xfrm>
              <a:off x="3419088" y="902330"/>
              <a:ext cx="1131837" cy="268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can choose </a:t>
              </a:r>
              <a:endParaRPr lang="en-US" sz="2400" dirty="0"/>
            </a:p>
          </p:txBody>
        </p:sp>
      </p:grpSp>
      <p:sp>
        <p:nvSpPr>
          <p:cNvPr id="7" name="ZoneTexte 6"/>
          <p:cNvSpPr txBox="1"/>
          <p:nvPr/>
        </p:nvSpPr>
        <p:spPr>
          <a:xfrm>
            <a:off x="0" y="2132856"/>
            <a:ext cx="9129615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False</a:t>
            </a:r>
            <a:r>
              <a:rPr lang="en-US" sz="2400" dirty="0" smtClean="0"/>
              <a:t> local “gauge” invariance – the potential can be excluded at no cost</a:t>
            </a:r>
            <a:endParaRPr lang="en-US" sz="2400" b="1" dirty="0" smtClean="0">
              <a:solidFill>
                <a:srgbClr val="C0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5496" y="44624"/>
            <a:ext cx="1921878" cy="461665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PROBLEM 1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427012" name="Object 4"/>
          <p:cNvGraphicFramePr>
            <a:graphicFrameLocks noChangeAspect="1"/>
          </p:cNvGraphicFramePr>
          <p:nvPr/>
        </p:nvGraphicFramePr>
        <p:xfrm>
          <a:off x="1143000" y="3414713"/>
          <a:ext cx="5829300" cy="1133475"/>
        </p:xfrm>
        <a:graphic>
          <a:graphicData uri="http://schemas.openxmlformats.org/presentationml/2006/ole">
            <p:oleObj spid="_x0000_s8196" name="Equation" r:id="rId5" imgW="2476440" imgH="482400" progId="Equation.DSMT4">
              <p:embed/>
            </p:oleObj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827584" y="2780928"/>
            <a:ext cx="6477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 absence of normal carriers we definitely expect:</a:t>
            </a:r>
            <a:endParaRPr lang="en-US" sz="2400" dirty="0"/>
          </a:p>
        </p:txBody>
      </p:sp>
      <p:sp>
        <p:nvSpPr>
          <p:cNvPr id="11" name="ZoneTexte 10"/>
          <p:cNvSpPr txBox="1"/>
          <p:nvPr/>
        </p:nvSpPr>
        <p:spPr>
          <a:xfrm>
            <a:off x="1115616" y="4653136"/>
            <a:ext cx="68873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 Not a full square of the chiral-invariant combination:</a:t>
            </a:r>
          </a:p>
          <a:p>
            <a:r>
              <a:rPr lang="en-US" sz="2400" b="1" dirty="0" smtClean="0">
                <a:sym typeface="Symbol"/>
              </a:rPr>
              <a:t></a:t>
            </a:r>
            <a:r>
              <a:rPr lang="en-US" sz="2400" b="1" baseline="30000" dirty="0" smtClean="0">
                <a:sym typeface="Symbol"/>
              </a:rPr>
              <a:t>2</a:t>
            </a:r>
            <a:r>
              <a:rPr lang="en-US" sz="2400" dirty="0" smtClean="0">
                <a:sym typeface="Symbol"/>
              </a:rPr>
              <a:t>   looks to be an anomaly - and not only</a:t>
            </a:r>
            <a:endParaRPr lang="en-US" sz="2400" dirty="0"/>
          </a:p>
        </p:txBody>
      </p:sp>
      <p:sp>
        <p:nvSpPr>
          <p:cNvPr id="12" name="ZoneTexte 11"/>
          <p:cNvSpPr txBox="1"/>
          <p:nvPr/>
        </p:nvSpPr>
        <p:spPr>
          <a:xfrm>
            <a:off x="2051720" y="44624"/>
            <a:ext cx="7049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Action = free energy </a:t>
            </a:r>
            <a:r>
              <a:rPr lang="en-US" sz="2400" b="1" dirty="0" smtClean="0"/>
              <a:t>W</a:t>
            </a:r>
            <a:r>
              <a:rPr lang="en-US" sz="2400" dirty="0" smtClean="0"/>
              <a:t> after integration over fermions: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705DF-DF7A-4EB3-AF12-212F664098C9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34862432"/>
              </p:ext>
            </p:extLst>
          </p:nvPr>
        </p:nvGraphicFramePr>
        <p:xfrm>
          <a:off x="251520" y="692696"/>
          <a:ext cx="7344816" cy="1180542"/>
        </p:xfrm>
        <a:graphic>
          <a:graphicData uri="http://schemas.openxmlformats.org/presentationml/2006/ole">
            <p:oleObj spid="_x0000_s9218" name="Équation" r:id="rId3" imgW="3085920" imgH="507960" progId="Equation.3">
              <p:embed/>
            </p:oleObj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323528" y="1772816"/>
            <a:ext cx="3788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For conducting electrons</a:t>
            </a:r>
            <a:endParaRPr lang="en-US" sz="2800" dirty="0"/>
          </a:p>
        </p:txBody>
      </p:sp>
      <p:sp>
        <p:nvSpPr>
          <p:cNvPr id="10" name="ZoneTexte 9"/>
          <p:cNvSpPr txBox="1"/>
          <p:nvPr/>
        </p:nvSpPr>
        <p:spPr>
          <a:xfrm>
            <a:off x="2411760" y="0"/>
            <a:ext cx="2037289" cy="461665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By definition :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graphicFrame>
        <p:nvGraphicFramePr>
          <p:cNvPr id="25293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32850014"/>
              </p:ext>
            </p:extLst>
          </p:nvPr>
        </p:nvGraphicFramePr>
        <p:xfrm>
          <a:off x="4499992" y="1793722"/>
          <a:ext cx="2088232" cy="552004"/>
        </p:xfrm>
        <a:graphic>
          <a:graphicData uri="http://schemas.openxmlformats.org/presentationml/2006/ole">
            <p:oleObj spid="_x0000_s9219" name="Équation" r:id="rId4" imgW="799920" imgH="228600" progId="Equation.3">
              <p:embed/>
            </p:oleObj>
          </a:graphicData>
        </a:graphic>
      </p:graphicFrame>
      <p:graphicFrame>
        <p:nvGraphicFramePr>
          <p:cNvPr id="252937" name="Object 9"/>
          <p:cNvGraphicFramePr>
            <a:graphicFrameLocks noChangeAspect="1"/>
          </p:cNvGraphicFramePr>
          <p:nvPr/>
        </p:nvGraphicFramePr>
        <p:xfrm>
          <a:off x="107503" y="4743102"/>
          <a:ext cx="3901167" cy="990154"/>
        </p:xfrm>
        <a:graphic>
          <a:graphicData uri="http://schemas.openxmlformats.org/presentationml/2006/ole">
            <p:oleObj spid="_x0000_s9220" name="Équation" r:id="rId5" imgW="1904760" imgH="482400" progId="Equation.3">
              <p:embed/>
            </p:oleObj>
          </a:graphicData>
        </a:graphic>
      </p:graphicFrame>
      <p:grpSp>
        <p:nvGrpSpPr>
          <p:cNvPr id="3" name="Groupe 57"/>
          <p:cNvGrpSpPr/>
          <p:nvPr/>
        </p:nvGrpSpPr>
        <p:grpSpPr>
          <a:xfrm>
            <a:off x="611560" y="5517232"/>
            <a:ext cx="2232248" cy="1152128"/>
            <a:chOff x="4499992" y="3717032"/>
            <a:chExt cx="2448272" cy="1296145"/>
          </a:xfrm>
        </p:grpSpPr>
        <p:cxnSp>
          <p:nvCxnSpPr>
            <p:cNvPr id="20" name="Connecteur droit avec flèche 19"/>
            <p:cNvCxnSpPr>
              <a:stCxn id="21" idx="0"/>
              <a:endCxn id="38" idx="0"/>
            </p:cNvCxnSpPr>
            <p:nvPr/>
          </p:nvCxnSpPr>
          <p:spPr>
            <a:xfrm>
              <a:off x="4932062" y="4397060"/>
              <a:ext cx="1444560" cy="3076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e 45"/>
            <p:cNvGrpSpPr/>
            <p:nvPr/>
          </p:nvGrpSpPr>
          <p:grpSpPr>
            <a:xfrm>
              <a:off x="4499992" y="3717032"/>
              <a:ext cx="2448272" cy="1296145"/>
              <a:chOff x="5436096" y="4077072"/>
              <a:chExt cx="2448272" cy="1296145"/>
            </a:xfrm>
          </p:grpSpPr>
          <p:sp>
            <p:nvSpPr>
              <p:cNvPr id="21" name="Arc 20"/>
              <p:cNvSpPr/>
              <p:nvPr/>
            </p:nvSpPr>
            <p:spPr>
              <a:xfrm flipV="1">
                <a:off x="5868144" y="4149080"/>
                <a:ext cx="2016224" cy="1224136"/>
              </a:xfrm>
              <a:prstGeom prst="arc">
                <a:avLst>
                  <a:gd name="adj1" fmla="val 10786194"/>
                  <a:gd name="adj2" fmla="val 16835634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ZoneTexte 37"/>
              <p:cNvSpPr txBox="1"/>
              <p:nvPr/>
            </p:nvSpPr>
            <p:spPr>
              <a:xfrm>
                <a:off x="7164288" y="4787860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mtClean="0"/>
                  <a:t>T</a:t>
                </a:r>
                <a:endParaRPr lang="en-US"/>
              </a:p>
            </p:txBody>
          </p:sp>
          <p:cxnSp>
            <p:nvCxnSpPr>
              <p:cNvPr id="18" name="Connecteur droit avec flèche 17"/>
              <p:cNvCxnSpPr/>
              <p:nvPr/>
            </p:nvCxnSpPr>
            <p:spPr>
              <a:xfrm flipV="1">
                <a:off x="5868144" y="4293096"/>
                <a:ext cx="0" cy="108012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cteur droit 26"/>
              <p:cNvCxnSpPr/>
              <p:nvPr/>
            </p:nvCxnSpPr>
            <p:spPr>
              <a:xfrm flipV="1">
                <a:off x="6948242" y="4757100"/>
                <a:ext cx="22" cy="616117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ZoneTexte 41"/>
              <p:cNvSpPr txBox="1"/>
              <p:nvPr/>
            </p:nvSpPr>
            <p:spPr>
              <a:xfrm>
                <a:off x="5436096" y="4077072"/>
                <a:ext cx="502686" cy="4154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mtClean="0"/>
                  <a:t>W</a:t>
                </a:r>
                <a:r>
                  <a:rPr lang="en-US" baseline="-25000" smtClean="0"/>
                  <a:t>e</a:t>
                </a:r>
                <a:endParaRPr lang="en-US" baseline="-25000"/>
              </a:p>
            </p:txBody>
          </p:sp>
          <p:sp>
            <p:nvSpPr>
              <p:cNvPr id="43" name="ZoneTexte 42"/>
              <p:cNvSpPr txBox="1"/>
              <p:nvPr/>
            </p:nvSpPr>
            <p:spPr>
              <a:xfrm>
                <a:off x="6804248" y="4427820"/>
                <a:ext cx="3747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err="1" smtClean="0"/>
                  <a:t>Tc</a:t>
                </a:r>
                <a:endParaRPr lang="en-US"/>
              </a:p>
            </p:txBody>
          </p:sp>
        </p:grpSp>
      </p:grpSp>
      <p:graphicFrame>
        <p:nvGraphicFramePr>
          <p:cNvPr id="252938" name="Object 10"/>
          <p:cNvGraphicFramePr>
            <a:graphicFrameLocks noChangeAspect="1"/>
          </p:cNvGraphicFramePr>
          <p:nvPr/>
        </p:nvGraphicFramePr>
        <p:xfrm>
          <a:off x="4716016" y="4815111"/>
          <a:ext cx="3352179" cy="918145"/>
        </p:xfrm>
        <a:graphic>
          <a:graphicData uri="http://schemas.openxmlformats.org/presentationml/2006/ole">
            <p:oleObj spid="_x0000_s9221" name="Équation" r:id="rId6" imgW="1765080" imgH="482400" progId="Equation.3">
              <p:embed/>
            </p:oleObj>
          </a:graphicData>
        </a:graphic>
      </p:graphicFrame>
      <p:grpSp>
        <p:nvGrpSpPr>
          <p:cNvPr id="5" name="Groupe 55"/>
          <p:cNvGrpSpPr/>
          <p:nvPr/>
        </p:nvGrpSpPr>
        <p:grpSpPr>
          <a:xfrm>
            <a:off x="5004048" y="5661248"/>
            <a:ext cx="2304256" cy="1440160"/>
            <a:chOff x="3995936" y="5157192"/>
            <a:chExt cx="2520280" cy="1512169"/>
          </a:xfrm>
        </p:grpSpPr>
        <p:grpSp>
          <p:nvGrpSpPr>
            <p:cNvPr id="6" name="Groupe 46"/>
            <p:cNvGrpSpPr/>
            <p:nvPr/>
          </p:nvGrpSpPr>
          <p:grpSpPr>
            <a:xfrm>
              <a:off x="3995936" y="5157192"/>
              <a:ext cx="2520280" cy="1512169"/>
              <a:chOff x="5004048" y="4077072"/>
              <a:chExt cx="2520280" cy="1512169"/>
            </a:xfrm>
          </p:grpSpPr>
          <p:sp>
            <p:nvSpPr>
              <p:cNvPr id="48" name="Arc 47"/>
              <p:cNvSpPr/>
              <p:nvPr/>
            </p:nvSpPr>
            <p:spPr>
              <a:xfrm flipH="1">
                <a:off x="5004048" y="4365105"/>
                <a:ext cx="2016224" cy="1224136"/>
              </a:xfrm>
              <a:prstGeom prst="arc">
                <a:avLst>
                  <a:gd name="adj1" fmla="val 10786194"/>
                  <a:gd name="adj2" fmla="val 16835634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ZoneTexte 48"/>
              <p:cNvSpPr txBox="1"/>
              <p:nvPr/>
            </p:nvSpPr>
            <p:spPr>
              <a:xfrm>
                <a:off x="7227452" y="4859868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mtClean="0"/>
                  <a:t>T</a:t>
                </a:r>
                <a:endParaRPr lang="en-US"/>
              </a:p>
            </p:txBody>
          </p:sp>
          <p:cxnSp>
            <p:nvCxnSpPr>
              <p:cNvPr id="50" name="Connecteur droit avec flèche 49"/>
              <p:cNvCxnSpPr/>
              <p:nvPr/>
            </p:nvCxnSpPr>
            <p:spPr>
              <a:xfrm flipV="1">
                <a:off x="5868144" y="4149081"/>
                <a:ext cx="0" cy="108012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ZoneTexte 51"/>
              <p:cNvSpPr txBox="1"/>
              <p:nvPr/>
            </p:nvSpPr>
            <p:spPr>
              <a:xfrm>
                <a:off x="5436096" y="4077072"/>
                <a:ext cx="501300" cy="3877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mtClean="0"/>
                  <a:t>W</a:t>
                </a:r>
                <a:r>
                  <a:rPr lang="en-US" baseline="-25000" smtClean="0"/>
                  <a:t>e</a:t>
                </a:r>
                <a:endParaRPr lang="en-US" baseline="-25000"/>
              </a:p>
            </p:txBody>
          </p:sp>
          <p:sp>
            <p:nvSpPr>
              <p:cNvPr id="53" name="ZoneTexte 52"/>
              <p:cNvSpPr txBox="1"/>
              <p:nvPr/>
            </p:nvSpPr>
            <p:spPr>
              <a:xfrm>
                <a:off x="6732240" y="5003885"/>
                <a:ext cx="3747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err="1" smtClean="0"/>
                  <a:t>Tc</a:t>
                </a:r>
                <a:endParaRPr lang="en-US"/>
              </a:p>
            </p:txBody>
          </p:sp>
        </p:grpSp>
        <p:cxnSp>
          <p:nvCxnSpPr>
            <p:cNvPr id="55" name="Connecteur droit avec flèche 54"/>
            <p:cNvCxnSpPr/>
            <p:nvPr/>
          </p:nvCxnSpPr>
          <p:spPr>
            <a:xfrm>
              <a:off x="4860032" y="6062536"/>
              <a:ext cx="1440160" cy="3076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ZoneTexte 58"/>
          <p:cNvSpPr txBox="1"/>
          <p:nvPr/>
        </p:nvSpPr>
        <p:spPr>
          <a:xfrm>
            <a:off x="611560" y="4335487"/>
            <a:ext cx="1589088" cy="461665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smtClean="0"/>
              <a:t>We obtain</a:t>
            </a:r>
            <a:r>
              <a:rPr lang="en-US" smtClean="0"/>
              <a:t>:</a:t>
            </a:r>
            <a:endParaRPr lang="en-US"/>
          </a:p>
        </p:txBody>
      </p:sp>
      <p:sp>
        <p:nvSpPr>
          <p:cNvPr id="60" name="ZoneTexte 59"/>
          <p:cNvSpPr txBox="1"/>
          <p:nvPr/>
        </p:nvSpPr>
        <p:spPr>
          <a:xfrm>
            <a:off x="4932040" y="4335487"/>
            <a:ext cx="2888932" cy="461665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We expected to have:</a:t>
            </a:r>
            <a:endParaRPr lang="en-US" sz="2400" dirty="0"/>
          </a:p>
        </p:txBody>
      </p:sp>
      <p:sp>
        <p:nvSpPr>
          <p:cNvPr id="65" name="ZoneTexte 64"/>
          <p:cNvSpPr txBox="1"/>
          <p:nvPr/>
        </p:nvSpPr>
        <p:spPr>
          <a:xfrm>
            <a:off x="35496" y="44624"/>
            <a:ext cx="1921878" cy="461665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PROBLEM 2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35" name="Obje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81904259"/>
              </p:ext>
            </p:extLst>
          </p:nvPr>
        </p:nvGraphicFramePr>
        <p:xfrm>
          <a:off x="179512" y="3284984"/>
          <a:ext cx="3078503" cy="1008112"/>
        </p:xfrm>
        <a:graphic>
          <a:graphicData uri="http://schemas.openxmlformats.org/presentationml/2006/ole">
            <p:oleObj spid="_x0000_s9222" name="Équation" r:id="rId7" imgW="1091726" imgH="431613" progId="Equation.3">
              <p:embed/>
            </p:oleObj>
          </a:graphicData>
        </a:graphic>
      </p:graphicFrame>
      <p:graphicFrame>
        <p:nvGraphicFramePr>
          <p:cNvPr id="3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31913522"/>
              </p:ext>
            </p:extLst>
          </p:nvPr>
        </p:nvGraphicFramePr>
        <p:xfrm>
          <a:off x="4046687" y="3356991"/>
          <a:ext cx="3333625" cy="818981"/>
        </p:xfrm>
        <a:graphic>
          <a:graphicData uri="http://schemas.openxmlformats.org/presentationml/2006/ole">
            <p:oleObj spid="_x0000_s9223" name="Equation" r:id="rId8" imgW="1701720" imgH="419040" progId="Equation.DSMT4">
              <p:embed/>
            </p:oleObj>
          </a:graphicData>
        </a:graphic>
      </p:graphicFrame>
      <p:graphicFrame>
        <p:nvGraphicFramePr>
          <p:cNvPr id="3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02197457"/>
              </p:ext>
            </p:extLst>
          </p:nvPr>
        </p:nvGraphicFramePr>
        <p:xfrm>
          <a:off x="230434" y="2420888"/>
          <a:ext cx="5709717" cy="947787"/>
        </p:xfrm>
        <a:graphic>
          <a:graphicData uri="http://schemas.openxmlformats.org/presentationml/2006/ole">
            <p:oleObj spid="_x0000_s9224" name="Equation" r:id="rId9" imgW="2197080" imgH="5079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705DF-DF7A-4EB3-AF12-212F664098C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6" name="ZoneTexte 45"/>
          <p:cNvSpPr txBox="1"/>
          <p:nvPr/>
        </p:nvSpPr>
        <p:spPr>
          <a:xfrm>
            <a:off x="683568" y="332656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Resolution:  the whole expression has been lost</a:t>
            </a:r>
            <a:endParaRPr lang="en-US" sz="2400" dirty="0"/>
          </a:p>
        </p:txBody>
      </p:sp>
      <p:graphicFrame>
        <p:nvGraphicFramePr>
          <p:cNvPr id="47" name="Objet 46"/>
          <p:cNvGraphicFramePr>
            <a:graphicFrameLocks noChangeAspect="1"/>
          </p:cNvGraphicFramePr>
          <p:nvPr/>
        </p:nvGraphicFramePr>
        <p:xfrm>
          <a:off x="2051720" y="1052736"/>
          <a:ext cx="3165276" cy="892721"/>
        </p:xfrm>
        <a:graphic>
          <a:graphicData uri="http://schemas.openxmlformats.org/presentationml/2006/ole">
            <p:oleObj spid="_x0000_s10242" name="Équation" r:id="rId3" imgW="1663560" imgH="469800" progId="Equation.3">
              <p:embed/>
            </p:oleObj>
          </a:graphicData>
        </a:graphic>
      </p:graphicFrame>
      <p:graphicFrame>
        <p:nvGraphicFramePr>
          <p:cNvPr id="254983" name="Object 7"/>
          <p:cNvGraphicFramePr>
            <a:graphicFrameLocks noChangeAspect="1"/>
          </p:cNvGraphicFramePr>
          <p:nvPr/>
        </p:nvGraphicFramePr>
        <p:xfrm>
          <a:off x="457200" y="3200400"/>
          <a:ext cx="8451850" cy="992188"/>
        </p:xfrm>
        <a:graphic>
          <a:graphicData uri="http://schemas.openxmlformats.org/presentationml/2006/ole">
            <p:oleObj spid="_x0000_s10243" name="Equation" r:id="rId4" imgW="3911400" imgH="495000" progId="Equation.DSMT4">
              <p:embed/>
            </p:oleObj>
          </a:graphicData>
        </a:graphic>
      </p:graphicFrame>
      <p:sp>
        <p:nvSpPr>
          <p:cNvPr id="39" name="ZoneTexte 38"/>
          <p:cNvSpPr txBox="1"/>
          <p:nvPr/>
        </p:nvSpPr>
        <p:spPr>
          <a:xfrm>
            <a:off x="5868144" y="1215207"/>
            <a:ext cx="2111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00FF"/>
                </a:solidFill>
              </a:rPr>
              <a:t>Chiral anomaly</a:t>
            </a:r>
            <a:endParaRPr lang="en-US" sz="2400" b="1" i="1" dirty="0">
              <a:solidFill>
                <a:srgbClr val="FF00FF"/>
              </a:solidFill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1085132" y="2348880"/>
            <a:ext cx="6583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Now, for </a:t>
            </a:r>
            <a:r>
              <a:rPr lang="en-US" sz="2400" dirty="0" err="1" smtClean="0"/>
              <a:t>linearized</a:t>
            </a:r>
            <a:r>
              <a:rPr lang="en-US" sz="2400" dirty="0" smtClean="0"/>
              <a:t> eqs. and with constant</a:t>
            </a:r>
            <a:r>
              <a:rPr lang="en-US" sz="2400" b="1" dirty="0" smtClean="0"/>
              <a:t> </a:t>
            </a:r>
            <a:r>
              <a:rPr lang="el-GR" sz="2400" b="1" dirty="0" smtClean="0">
                <a:latin typeface="Arial"/>
                <a:cs typeface="Arial"/>
              </a:rPr>
              <a:t>ρ</a:t>
            </a:r>
            <a:r>
              <a:rPr lang="en-US" sz="2400" b="1" baseline="-25000" dirty="0" smtClean="0">
                <a:latin typeface="Arial"/>
                <a:cs typeface="Arial"/>
              </a:rPr>
              <a:t>n</a:t>
            </a:r>
            <a:r>
              <a:rPr lang="en-US" sz="2400" b="1" dirty="0" smtClean="0">
                <a:latin typeface="Arial"/>
                <a:cs typeface="Arial"/>
              </a:rPr>
              <a:t>=1-</a:t>
            </a:r>
            <a:r>
              <a:rPr lang="el-GR" sz="2400" b="1" dirty="0" smtClean="0">
                <a:latin typeface="Arial"/>
                <a:cs typeface="Arial"/>
              </a:rPr>
              <a:t>ρ</a:t>
            </a:r>
            <a:r>
              <a:rPr lang="en-US" sz="2400" b="1" baseline="-25000" dirty="0" smtClean="0">
                <a:latin typeface="Arial"/>
                <a:cs typeface="Arial"/>
              </a:rPr>
              <a:t>c</a:t>
            </a:r>
            <a:endParaRPr lang="en-US" sz="2400" b="1" baseline="-25000" dirty="0"/>
          </a:p>
        </p:txBody>
      </p:sp>
      <p:sp>
        <p:nvSpPr>
          <p:cNvPr id="44" name="Rectangle 43"/>
          <p:cNvSpPr/>
          <p:nvPr/>
        </p:nvSpPr>
        <p:spPr>
          <a:xfrm>
            <a:off x="107504" y="4509120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The contribution of normal carriers bites from the T=0 anomalous action erasing it down to zero at </a:t>
            </a:r>
            <a:r>
              <a:rPr lang="en-US" sz="2400" b="1" dirty="0" err="1" smtClean="0"/>
              <a:t>T</a:t>
            </a:r>
            <a:r>
              <a:rPr lang="en-US" sz="2400" b="1" baseline="-25000" dirty="0" err="1" smtClean="0"/>
              <a:t>c</a:t>
            </a:r>
            <a:r>
              <a:rPr lang="en-US" sz="2400" dirty="0" smtClean="0"/>
              <a:t> when A</a:t>
            </a:r>
            <a:r>
              <a:rPr lang="en-US" sz="2400" dirty="0" smtClean="0">
                <a:sym typeface="Symbol"/>
              </a:rPr>
              <a:t></a:t>
            </a:r>
            <a:r>
              <a:rPr lang="en-US" sz="2400" b="1" dirty="0" smtClean="0">
                <a:sym typeface="Symbol"/>
              </a:rPr>
              <a:t>0</a:t>
            </a:r>
            <a:r>
              <a:rPr lang="en-US" sz="2400" dirty="0" smtClean="0">
                <a:sym typeface="Symbol"/>
              </a:rPr>
              <a:t>, </a:t>
            </a:r>
            <a:r>
              <a:rPr lang="el-GR" sz="2400" b="1" dirty="0" smtClean="0">
                <a:latin typeface="Arial"/>
                <a:cs typeface="Arial"/>
              </a:rPr>
              <a:t>ρ</a:t>
            </a:r>
            <a:r>
              <a:rPr lang="en-US" sz="2400" b="1" baseline="-25000" dirty="0" smtClean="0">
                <a:latin typeface="Arial"/>
                <a:cs typeface="Arial"/>
              </a:rPr>
              <a:t>c</a:t>
            </a:r>
            <a:r>
              <a:rPr lang="en-US" sz="2400" b="1" dirty="0" smtClean="0">
                <a:sym typeface="Symbol"/>
              </a:rPr>
              <a:t>A</a:t>
            </a:r>
            <a:r>
              <a:rPr lang="en-US" sz="2400" b="1" baseline="30000" dirty="0" smtClean="0">
                <a:sym typeface="Symbol"/>
              </a:rPr>
              <a:t>2</a:t>
            </a:r>
            <a:endParaRPr lang="en-US" sz="2400" b="1" baseline="30000" dirty="0" smtClean="0"/>
          </a:p>
        </p:txBody>
      </p:sp>
      <p:pic>
        <p:nvPicPr>
          <p:cNvPr id="29491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3258" y="6093296"/>
            <a:ext cx="3229466" cy="44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251520" y="5589240"/>
            <a:ext cx="8229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 relativistic field theory language </a:t>
            </a:r>
            <a:r>
              <a:rPr lang="en-US" sz="2000" i="1" dirty="0" smtClean="0"/>
              <a:t>(I. </a:t>
            </a:r>
            <a:r>
              <a:rPr lang="en-US" sz="2000" i="1" dirty="0" err="1" smtClean="0"/>
              <a:t>Krive</a:t>
            </a:r>
            <a:r>
              <a:rPr lang="en-US" sz="2000" i="1" dirty="0" smtClean="0"/>
              <a:t> and A. </a:t>
            </a:r>
            <a:r>
              <a:rPr lang="en-US" sz="2000" i="1" dirty="0" err="1" smtClean="0"/>
              <a:t>Rozhavsii</a:t>
            </a:r>
            <a:r>
              <a:rPr lang="en-US" sz="2000" i="1" dirty="0" smtClean="0"/>
              <a:t> </a:t>
            </a:r>
            <a:r>
              <a:rPr lang="en-US" sz="2000" dirty="0" smtClean="0"/>
              <a:t>for CDWs at T=0):</a:t>
            </a:r>
            <a:endParaRPr lang="en-US" sz="2000" dirty="0"/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3923928" y="630932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4738341" y="6063679"/>
            <a:ext cx="769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</a:t>
            </a:r>
            <a:r>
              <a:rPr lang="en-US" sz="2400" dirty="0" err="1" smtClean="0"/>
              <a:t>eE</a:t>
            </a:r>
            <a:r>
              <a:rPr lang="en-US" sz="2400" dirty="0" smtClean="0">
                <a:sym typeface="Symbol"/>
              </a:rPr>
              <a:t>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Espaço Reservado para Número de Slide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5257F5F-D313-45A1-A2E0-05BFFC422289}" type="slidenum">
              <a:rPr lang="en-US"/>
              <a:pPr/>
              <a:t>14</a:t>
            </a:fld>
            <a:endParaRPr lang="en-US"/>
          </a:p>
        </p:txBody>
      </p:sp>
      <p:graphicFrame>
        <p:nvGraphicFramePr>
          <p:cNvPr id="20483" name="Object 4"/>
          <p:cNvGraphicFramePr>
            <a:graphicFrameLocks noChangeAspect="1"/>
          </p:cNvGraphicFramePr>
          <p:nvPr>
            <p:ph sz="quarter" idx="3"/>
          </p:nvPr>
        </p:nvGraphicFramePr>
        <p:xfrm>
          <a:off x="2533650" y="4997450"/>
          <a:ext cx="114300" cy="215900"/>
        </p:xfrm>
        <a:graphic>
          <a:graphicData uri="http://schemas.openxmlformats.org/presentationml/2006/ole">
            <p:oleObj spid="_x0000_s11267" name="Equation" r:id="rId3" imgW="114120" imgH="215640" progId="Equation.3">
              <p:embed/>
            </p:oleObj>
          </a:graphicData>
        </a:graphic>
      </p:graphicFrame>
      <p:sp>
        <p:nvSpPr>
          <p:cNvPr id="20487" name="Text Box 5"/>
          <p:cNvSpPr txBox="1">
            <a:spLocks noChangeArrowheads="1"/>
          </p:cNvSpPr>
          <p:nvPr/>
        </p:nvSpPr>
        <p:spPr bwMode="auto">
          <a:xfrm>
            <a:off x="107504" y="3717032"/>
            <a:ext cx="894578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cs typeface="Times New Roman" pitchFamily="18" charset="0"/>
              </a:rPr>
              <a:t>n</a:t>
            </a:r>
            <a:r>
              <a:rPr lang="en-US" sz="2400" b="1" baseline="-25000" dirty="0" err="1" smtClean="0">
                <a:cs typeface="Times New Roman" pitchFamily="18" charset="0"/>
              </a:rPr>
              <a:t>in</a:t>
            </a:r>
            <a:r>
              <a:rPr lang="en-US" sz="2400" dirty="0" smtClean="0">
                <a:cs typeface="Times New Roman" pitchFamily="18" charset="0"/>
              </a:rPr>
              <a:t>, </a:t>
            </a:r>
            <a:r>
              <a:rPr lang="en-US" sz="2400" b="1" dirty="0" err="1" smtClean="0">
                <a:cs typeface="Times New Roman" pitchFamily="18" charset="0"/>
              </a:rPr>
              <a:t>n</a:t>
            </a:r>
            <a:r>
              <a:rPr lang="en-US" sz="2400" b="1" baseline="-25000" dirty="0" err="1" smtClean="0">
                <a:cs typeface="Times New Roman" pitchFamily="18" charset="0"/>
              </a:rPr>
              <a:t>ex</a:t>
            </a:r>
            <a:r>
              <a:rPr lang="en-US" sz="2400" b="1" baseline="-25000" dirty="0" smtClean="0">
                <a:cs typeface="Times New Roman" pitchFamily="18" charset="0"/>
              </a:rPr>
              <a:t> </a:t>
            </a:r>
            <a:r>
              <a:rPr lang="en-US" sz="2400" baseline="-25000" dirty="0" smtClean="0">
                <a:cs typeface="Times New Roman" pitchFamily="18" charset="0"/>
              </a:rPr>
              <a:t>		</a:t>
            </a:r>
            <a:r>
              <a:rPr lang="en-US" sz="2400" dirty="0" smtClean="0">
                <a:cs typeface="Times New Roman" pitchFamily="18" charset="0"/>
              </a:rPr>
              <a:t>concentrations of intrinsic and extrinsic free carriers</a:t>
            </a:r>
          </a:p>
          <a:p>
            <a:endParaRPr lang="en-US" sz="800" i="1" dirty="0" smtClean="0">
              <a:latin typeface="+mj-lt"/>
              <a:cs typeface="Times New Roman" pitchFamily="18" charset="0"/>
              <a:sym typeface="Symbol"/>
            </a:endParaRPr>
          </a:p>
          <a:p>
            <a:r>
              <a:rPr lang="en-US" sz="2400" b="1" i="1" dirty="0" smtClean="0">
                <a:latin typeface="+mj-lt"/>
                <a:cs typeface="Times New Roman" pitchFamily="18" charset="0"/>
                <a:sym typeface="Symbol"/>
              </a:rPr>
              <a:t>F</a:t>
            </a:r>
            <a:r>
              <a:rPr lang="en-US" sz="2400" b="1" i="1" dirty="0" smtClean="0">
                <a:cs typeface="Times New Roman" pitchFamily="18" charset="0"/>
              </a:rPr>
              <a:t>(A</a:t>
            </a:r>
            <a:r>
              <a:rPr lang="fr-FR" sz="2400" b="1" i="1" dirty="0" smtClean="0">
                <a:cs typeface="Times New Roman" pitchFamily="18" charset="0"/>
              </a:rPr>
              <a:t>,</a:t>
            </a:r>
            <a:r>
              <a:rPr lang="en-US" sz="2400" b="1" i="1" dirty="0" err="1" smtClean="0">
                <a:cs typeface="Times New Roman" pitchFamily="18" charset="0"/>
              </a:rPr>
              <a:t>n</a:t>
            </a:r>
            <a:r>
              <a:rPr lang="en-US" sz="2400" b="1" i="1" baseline="-25000" dirty="0" err="1" smtClean="0">
                <a:cs typeface="Times New Roman" pitchFamily="18" charset="0"/>
              </a:rPr>
              <a:t>in</a:t>
            </a:r>
            <a:r>
              <a:rPr lang="en-US" sz="2400" b="1" i="1" dirty="0" err="1" smtClean="0">
                <a:cs typeface="Times New Roman" pitchFamily="18" charset="0"/>
              </a:rPr>
              <a:t>,n</a:t>
            </a:r>
            <a:r>
              <a:rPr lang="en-US" sz="2400" b="1" i="1" baseline="-25000" dirty="0" err="1" smtClean="0">
                <a:cs typeface="Times New Roman" pitchFamily="18" charset="0"/>
              </a:rPr>
              <a:t>ex</a:t>
            </a:r>
            <a:r>
              <a:rPr lang="fr-FR" sz="2400" b="1" i="1" dirty="0" smtClean="0">
                <a:cs typeface="Times New Roman" pitchFamily="18" charset="0"/>
              </a:rPr>
              <a:t>)</a:t>
            </a:r>
            <a:r>
              <a:rPr lang="en-US" sz="2400" dirty="0" smtClean="0">
                <a:cs typeface="Times New Roman" pitchFamily="18" charset="0"/>
              </a:rPr>
              <a:t>	static free energy, not additive any more</a:t>
            </a:r>
          </a:p>
          <a:p>
            <a:r>
              <a:rPr lang="en-US" sz="2400" dirty="0" smtClean="0">
                <a:cs typeface="Times New Roman" pitchFamily="18" charset="0"/>
              </a:rPr>
              <a:t>Its minimum at  </a:t>
            </a:r>
            <a:r>
              <a:rPr lang="en-US" sz="2400" b="1" dirty="0" smtClean="0">
                <a:cs typeface="Times New Roman" pitchFamily="18" charset="0"/>
              </a:rPr>
              <a:t>A≠0</a:t>
            </a:r>
            <a:r>
              <a:rPr lang="en-US" sz="2400" dirty="0" smtClean="0">
                <a:cs typeface="Times New Roman" pitchFamily="18" charset="0"/>
              </a:rPr>
              <a:t> is erased at </a:t>
            </a:r>
            <a:r>
              <a:rPr lang="en-US" sz="2400" b="1" i="1" dirty="0" err="1" smtClean="0">
                <a:cs typeface="Times New Roman" pitchFamily="18" charset="0"/>
              </a:rPr>
              <a:t>n</a:t>
            </a:r>
            <a:r>
              <a:rPr lang="en-US" sz="2400" b="1" i="1" baseline="-25000" dirty="0" err="1" smtClean="0">
                <a:cs typeface="Times New Roman" pitchFamily="18" charset="0"/>
              </a:rPr>
              <a:t>ex</a:t>
            </a:r>
            <a:r>
              <a:rPr lang="en-US" sz="2400" i="1" dirty="0" smtClean="0">
                <a:cs typeface="Times New Roman" pitchFamily="18" charset="0"/>
              </a:rPr>
              <a:t> </a:t>
            </a:r>
            <a:r>
              <a:rPr lang="en-US" sz="2400" dirty="0" smtClean="0">
                <a:cs typeface="Times New Roman" pitchFamily="18" charset="0"/>
              </a:rPr>
              <a:t>above a critical value (</a:t>
            </a:r>
            <a:r>
              <a:rPr lang="en-US" sz="2400" dirty="0" err="1" smtClean="0">
                <a:cs typeface="Times New Roman" pitchFamily="18" charset="0"/>
              </a:rPr>
              <a:t>vortec</a:t>
            </a:r>
            <a:r>
              <a:rPr lang="en-US" sz="2400" dirty="0" smtClean="0">
                <a:cs typeface="Times New Roman" pitchFamily="18" charset="0"/>
              </a:rPr>
              <a:t> core)</a:t>
            </a: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0" y="116632"/>
            <a:ext cx="6300192" cy="504056"/>
          </a:xfrm>
          <a:prstGeom prst="rect">
            <a:avLst/>
          </a:prstGeom>
          <a:solidFill>
            <a:srgbClr val="CC99FF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Nonlinear regime. Local energy functional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33479" name="Object 7"/>
          <p:cNvGraphicFramePr>
            <a:graphicFrameLocks noChangeAspect="1"/>
          </p:cNvGraphicFramePr>
          <p:nvPr/>
        </p:nvGraphicFramePr>
        <p:xfrm>
          <a:off x="7020272" y="188640"/>
          <a:ext cx="1917700" cy="433387"/>
        </p:xfrm>
        <a:graphic>
          <a:graphicData uri="http://schemas.openxmlformats.org/presentationml/2006/ole">
            <p:oleObj spid="_x0000_s11268" name="Équation" r:id="rId4" imgW="901440" imgH="203040" progId="Equation.3">
              <p:embed/>
            </p:oleObj>
          </a:graphicData>
        </a:graphic>
      </p:graphicFrame>
      <p:grpSp>
        <p:nvGrpSpPr>
          <p:cNvPr id="2" name="Groupe 27"/>
          <p:cNvGrpSpPr/>
          <p:nvPr/>
        </p:nvGrpSpPr>
        <p:grpSpPr>
          <a:xfrm>
            <a:off x="0" y="692696"/>
            <a:ext cx="9066213" cy="3052167"/>
            <a:chOff x="0" y="701452"/>
            <a:chExt cx="7401421" cy="3052167"/>
          </a:xfrm>
        </p:grpSpPr>
        <p:grpSp>
          <p:nvGrpSpPr>
            <p:cNvPr id="3" name="Groupe 17"/>
            <p:cNvGrpSpPr/>
            <p:nvPr/>
          </p:nvGrpSpPr>
          <p:grpSpPr>
            <a:xfrm>
              <a:off x="580605" y="701452"/>
              <a:ext cx="6820816" cy="2879849"/>
              <a:chOff x="580605" y="701452"/>
              <a:chExt cx="6820816" cy="2879849"/>
            </a:xfrm>
          </p:grpSpPr>
          <p:graphicFrame>
            <p:nvGraphicFramePr>
              <p:cNvPr id="20482" name="Object 3"/>
              <p:cNvGraphicFramePr>
                <a:graphicFrameLocks noChangeAspect="1"/>
              </p:cNvGraphicFramePr>
              <p:nvPr>
                <p:ph sz="quarter" idx="1"/>
              </p:nvPr>
            </p:nvGraphicFramePr>
            <p:xfrm>
              <a:off x="580605" y="701452"/>
              <a:ext cx="6244098" cy="776288"/>
            </p:xfrm>
            <a:graphic>
              <a:graphicData uri="http://schemas.openxmlformats.org/presentationml/2006/ole">
                <p:oleObj spid="_x0000_s11266" name="Équation" r:id="rId5" imgW="4254480" imgH="431640" progId="Equation.3">
                  <p:embed/>
                </p:oleObj>
              </a:graphicData>
            </a:graphic>
          </p:graphicFrame>
          <p:graphicFrame>
            <p:nvGraphicFramePr>
              <p:cNvPr id="233480" name="Object 8"/>
              <p:cNvGraphicFramePr>
                <a:graphicFrameLocks noChangeAspect="1"/>
              </p:cNvGraphicFramePr>
              <p:nvPr/>
            </p:nvGraphicFramePr>
            <p:xfrm>
              <a:off x="2256325" y="1925415"/>
              <a:ext cx="5145096" cy="719137"/>
            </p:xfrm>
            <a:graphic>
              <a:graphicData uri="http://schemas.openxmlformats.org/presentationml/2006/ole">
                <p:oleObj spid="_x0000_s11269" name="Équation" r:id="rId6" imgW="2489040" imgH="228600" progId="Equation.3">
                  <p:embed/>
                </p:oleObj>
              </a:graphicData>
            </a:graphic>
          </p:graphicFrame>
          <p:graphicFrame>
            <p:nvGraphicFramePr>
              <p:cNvPr id="233481" name="Object 9"/>
              <p:cNvGraphicFramePr>
                <a:graphicFrameLocks noChangeAspect="1"/>
              </p:cNvGraphicFramePr>
              <p:nvPr/>
            </p:nvGraphicFramePr>
            <p:xfrm>
              <a:off x="2615538" y="2863627"/>
              <a:ext cx="4671167" cy="717674"/>
            </p:xfrm>
            <a:graphic>
              <a:graphicData uri="http://schemas.openxmlformats.org/presentationml/2006/ole">
                <p:oleObj spid="_x0000_s11270" name="Équation" r:id="rId7" imgW="2019240" imgH="253800" progId="Equation.3">
                  <p:embed/>
                </p:oleObj>
              </a:graphicData>
            </a:graphic>
          </p:graphicFrame>
        </p:grpSp>
        <p:sp>
          <p:nvSpPr>
            <p:cNvPr id="16" name="ZoneTexte 15"/>
            <p:cNvSpPr txBox="1"/>
            <p:nvPr/>
          </p:nvSpPr>
          <p:spPr>
            <a:xfrm>
              <a:off x="0" y="1660738"/>
              <a:ext cx="2627784" cy="2092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srgbClr val="FF0000"/>
                  </a:solidFill>
                </a:rPr>
                <a:t>Expect </a:t>
              </a:r>
              <a:r>
                <a:rPr lang="en-US" sz="2200" b="1" dirty="0" smtClean="0">
                  <a:solidFill>
                    <a:srgbClr val="FF0000"/>
                  </a:solidFill>
                </a:rPr>
                <a:t>A</a:t>
              </a:r>
              <a:r>
                <a:rPr lang="en-US" sz="2200" b="1" baseline="30000" dirty="0" smtClean="0">
                  <a:solidFill>
                    <a:srgbClr val="FF0000"/>
                  </a:solidFill>
                </a:rPr>
                <a:t>2</a:t>
              </a:r>
              <a:r>
                <a:rPr lang="en-US" sz="2200" b="1" dirty="0" smtClean="0">
                  <a:solidFill>
                    <a:srgbClr val="FF0000"/>
                  </a:solidFill>
                </a:rPr>
                <a:t> - </a:t>
              </a:r>
              <a:r>
                <a:rPr lang="en-US" sz="2200" dirty="0" smtClean="0">
                  <a:solidFill>
                    <a:srgbClr val="FF0000"/>
                  </a:solidFill>
                </a:rPr>
                <a:t>actually 1.</a:t>
              </a:r>
              <a:br>
                <a:rPr lang="en-US" sz="2200" dirty="0" smtClean="0">
                  <a:solidFill>
                    <a:srgbClr val="FF0000"/>
                  </a:solidFill>
                </a:rPr>
              </a:br>
              <a:r>
                <a:rPr lang="en-US" sz="2200" dirty="0" smtClean="0">
                  <a:solidFill>
                    <a:srgbClr val="FF0000"/>
                  </a:solidFill>
                </a:rPr>
                <a:t> </a:t>
              </a:r>
              <a:r>
                <a:rPr lang="en-US" sz="2200" smtClean="0">
                  <a:solidFill>
                    <a:srgbClr val="FF0000"/>
                  </a:solidFill>
                </a:rPr>
                <a:t>Non analytic </a:t>
              </a:r>
              <a:r>
                <a:rPr lang="en-US" sz="2200" dirty="0" smtClean="0">
                  <a:solidFill>
                    <a:srgbClr val="FF0000"/>
                  </a:solidFill>
                </a:rPr>
                <a:t>in </a:t>
              </a:r>
              <a:r>
                <a:rPr lang="el-GR" sz="2200" dirty="0" smtClean="0">
                  <a:solidFill>
                    <a:srgbClr val="FF0000"/>
                  </a:solidFill>
                </a:rPr>
                <a:t>Ψ </a:t>
              </a:r>
              <a:r>
                <a:rPr lang="en-US" sz="2200" dirty="0" smtClean="0">
                  <a:solidFill>
                    <a:srgbClr val="FF0000"/>
                  </a:solidFill>
                </a:rPr>
                <a:t/>
              </a:r>
              <a:br>
                <a:rPr lang="en-US" sz="2200" dirty="0" smtClean="0">
                  <a:solidFill>
                    <a:srgbClr val="FF0000"/>
                  </a:solidFill>
                </a:rPr>
              </a:br>
              <a:r>
                <a:rPr lang="en-US" sz="2200" dirty="0" smtClean="0">
                  <a:solidFill>
                    <a:srgbClr val="0070C0"/>
                  </a:solidFill>
                </a:rPr>
                <a:t>Both terms are </a:t>
              </a:r>
              <a:r>
                <a:rPr lang="en-US" sz="2200" b="1" dirty="0" smtClean="0">
                  <a:solidFill>
                    <a:srgbClr val="0070C0"/>
                  </a:solidFill>
                </a:rPr>
                <a:t>not </a:t>
              </a:r>
              <a:r>
                <a:rPr lang="en-US" sz="2200" dirty="0" smtClean="0">
                  <a:solidFill>
                    <a:srgbClr val="0070C0"/>
                  </a:solidFill>
                </a:rPr>
                <a:t/>
              </a:r>
              <a:br>
                <a:rPr lang="en-US" sz="2200" dirty="0" smtClean="0">
                  <a:solidFill>
                    <a:srgbClr val="0070C0"/>
                  </a:solidFill>
                </a:rPr>
              </a:br>
              <a:r>
                <a:rPr lang="en-US" sz="2200" dirty="0" smtClean="0">
                  <a:solidFill>
                    <a:srgbClr val="0070C0"/>
                  </a:solidFill>
                </a:rPr>
                <a:t>derivable </a:t>
              </a:r>
              <a:r>
                <a:rPr lang="en-US" sz="2200" dirty="0" err="1" smtClean="0">
                  <a:solidFill>
                    <a:srgbClr val="0070C0"/>
                  </a:solidFill>
                </a:rPr>
                <a:t>perturbatively</a:t>
              </a:r>
              <a:r>
                <a:rPr lang="en-US" sz="2200" dirty="0" smtClean="0">
                  <a:solidFill>
                    <a:srgbClr val="0070C0"/>
                  </a:solidFill>
                </a:rPr>
                <a:t> </a:t>
              </a:r>
              <a:br>
                <a:rPr lang="en-US" sz="2200" dirty="0" smtClean="0">
                  <a:solidFill>
                    <a:srgbClr val="0070C0"/>
                  </a:solidFill>
                </a:rPr>
              </a:br>
              <a:r>
                <a:rPr lang="en-US" sz="2200" dirty="0" smtClean="0">
                  <a:solidFill>
                    <a:srgbClr val="0070C0"/>
                  </a:solidFill>
                </a:rPr>
                <a:t>– </a:t>
              </a:r>
              <a:r>
                <a:rPr lang="en-US" sz="2200" dirty="0" smtClean="0">
                  <a:solidFill>
                    <a:srgbClr val="FF0000"/>
                  </a:solidFill>
                </a:rPr>
                <a:t> the chiral anomaly.</a:t>
              </a:r>
              <a:r>
                <a:rPr lang="en-US" sz="2000" dirty="0" smtClean="0">
                  <a:solidFill>
                    <a:srgbClr val="FF0000"/>
                  </a:solidFill>
                </a:rPr>
                <a:t/>
              </a:r>
              <a:br>
                <a:rPr lang="en-US" sz="2000" dirty="0" smtClean="0">
                  <a:solidFill>
                    <a:srgbClr val="FF0000"/>
                  </a:solidFill>
                </a:rPr>
              </a:br>
              <a:endParaRPr lang="fr-FR" sz="2000" dirty="0">
                <a:solidFill>
                  <a:srgbClr val="FF0000"/>
                </a:solidFill>
              </a:endParaRPr>
            </a:p>
          </p:txBody>
        </p:sp>
        <p:sp>
          <p:nvSpPr>
            <p:cNvPr id="26" name="Flèche à angle droit 25"/>
            <p:cNvSpPr/>
            <p:nvPr/>
          </p:nvSpPr>
          <p:spPr>
            <a:xfrm>
              <a:off x="1957275" y="1349053"/>
              <a:ext cx="2421827" cy="432048"/>
            </a:xfrm>
            <a:prstGeom prst="bentUpArrow">
              <a:avLst/>
            </a:prstGeom>
            <a:ln w="1270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Flèche à angle droit 28"/>
            <p:cNvSpPr/>
            <p:nvPr/>
          </p:nvSpPr>
          <p:spPr>
            <a:xfrm flipV="1">
              <a:off x="1851327" y="1637556"/>
              <a:ext cx="1833972" cy="288032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0" name="Arc plein 19"/>
          <p:cNvSpPr/>
          <p:nvPr/>
        </p:nvSpPr>
        <p:spPr>
          <a:xfrm rot="10800000">
            <a:off x="7668344" y="2564904"/>
            <a:ext cx="1152128" cy="216024"/>
          </a:xfrm>
          <a:prstGeom prst="blockArc">
            <a:avLst/>
          </a:prstGeom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552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553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553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5534" name="Rectangle 14"/>
          <p:cNvSpPr>
            <a:spLocks noChangeArrowheads="1"/>
          </p:cNvSpPr>
          <p:nvPr/>
        </p:nvSpPr>
        <p:spPr bwMode="auto">
          <a:xfrm>
            <a:off x="0" y="43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3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5537" name="Rectangle 17"/>
          <p:cNvSpPr>
            <a:spLocks noChangeArrowheads="1"/>
          </p:cNvSpPr>
          <p:nvPr/>
        </p:nvSpPr>
        <p:spPr bwMode="auto">
          <a:xfrm>
            <a:off x="0" y="43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40" name="Rectangle 20"/>
          <p:cNvSpPr>
            <a:spLocks noChangeArrowheads="1"/>
          </p:cNvSpPr>
          <p:nvPr/>
        </p:nvSpPr>
        <p:spPr bwMode="auto">
          <a:xfrm>
            <a:off x="0" y="892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42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" name="Object 8"/>
          <p:cNvGraphicFramePr>
            <a:graphicFrameLocks noChangeAspect="1"/>
          </p:cNvGraphicFramePr>
          <p:nvPr/>
        </p:nvGraphicFramePr>
        <p:xfrm>
          <a:off x="755576" y="5013176"/>
          <a:ext cx="5697538" cy="1152128"/>
        </p:xfrm>
        <a:graphic>
          <a:graphicData uri="http://schemas.openxmlformats.org/presentationml/2006/ole">
            <p:oleObj spid="_x0000_s11271" name="Équation" r:id="rId8" imgW="2666880" imgH="393480" progId="Equation.3">
              <p:embed/>
            </p:oleObj>
          </a:graphicData>
        </a:graphic>
      </p:graphicFrame>
      <p:sp>
        <p:nvSpPr>
          <p:cNvPr id="25" name="ZoneTexte 24"/>
          <p:cNvSpPr txBox="1"/>
          <p:nvPr/>
        </p:nvSpPr>
        <p:spPr>
          <a:xfrm>
            <a:off x="395536" y="6309320"/>
            <a:ext cx="69169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+ need a mechanism for </a:t>
            </a:r>
            <a:r>
              <a:rPr lang="en-US" sz="2400" b="1" dirty="0" err="1" smtClean="0"/>
              <a:t>n</a:t>
            </a:r>
            <a:r>
              <a:rPr lang="en-US" sz="2400" b="1" baseline="-25000" dirty="0" err="1" smtClean="0"/>
              <a:t>in</a:t>
            </a:r>
            <a:r>
              <a:rPr lang="en-US" sz="2400" dirty="0" smtClean="0"/>
              <a:t> to compensate </a:t>
            </a:r>
            <a:r>
              <a:rPr lang="en-US" sz="2400" b="1" dirty="0" smtClean="0"/>
              <a:t>∂</a:t>
            </a:r>
            <a:r>
              <a:rPr lang="en-US" sz="2400" b="1" dirty="0" smtClean="0">
                <a:sym typeface="Symbol"/>
              </a:rPr>
              <a:t></a:t>
            </a:r>
            <a:r>
              <a:rPr lang="en-US" sz="2400" dirty="0" smtClean="0">
                <a:sym typeface="Symbol"/>
              </a:rPr>
              <a:t> at </a:t>
            </a:r>
            <a:r>
              <a:rPr lang="en-US" sz="2400" b="1" dirty="0" smtClean="0">
                <a:sym typeface="Symbol"/>
              </a:rPr>
              <a:t>A→0</a:t>
            </a:r>
            <a:endParaRPr lang="en-US" sz="24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705DF-DF7A-4EB3-AF12-212F664098C9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348166" name="Object 6"/>
          <p:cNvGraphicFramePr>
            <a:graphicFrameLocks noChangeAspect="1"/>
          </p:cNvGraphicFramePr>
          <p:nvPr/>
        </p:nvGraphicFramePr>
        <p:xfrm>
          <a:off x="5868144" y="188640"/>
          <a:ext cx="3074738" cy="648072"/>
        </p:xfrm>
        <a:graphic>
          <a:graphicData uri="http://schemas.openxmlformats.org/presentationml/2006/ole">
            <p:oleObj spid="_x0000_s12290" name="Équation" r:id="rId3" imgW="1434960" imgH="228600" progId="Equation.3">
              <p:embed/>
            </p:oleObj>
          </a:graphicData>
        </a:graphic>
      </p:graphicFrame>
      <p:graphicFrame>
        <p:nvGraphicFramePr>
          <p:cNvPr id="348165" name="Object 5"/>
          <p:cNvGraphicFramePr>
            <a:graphicFrameLocks noChangeAspect="1"/>
          </p:cNvGraphicFramePr>
          <p:nvPr/>
        </p:nvGraphicFramePr>
        <p:xfrm>
          <a:off x="923925" y="1901825"/>
          <a:ext cx="4486275" cy="609600"/>
        </p:xfrm>
        <a:graphic>
          <a:graphicData uri="http://schemas.openxmlformats.org/presentationml/2006/ole">
            <p:oleObj spid="_x0000_s12291" name="Équation" r:id="rId4" imgW="1422360" imgH="241200" progId="Equation.3">
              <p:embed/>
            </p:oleObj>
          </a:graphicData>
        </a:graphic>
      </p:graphicFrame>
      <p:sp>
        <p:nvSpPr>
          <p:cNvPr id="348167" name="Rectangle 7"/>
          <p:cNvSpPr>
            <a:spLocks noChangeArrowheads="1"/>
          </p:cNvSpPr>
          <p:nvPr/>
        </p:nvSpPr>
        <p:spPr bwMode="auto">
          <a:xfrm>
            <a:off x="0" y="-10254"/>
            <a:ext cx="59251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Possible simplifications and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explitness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  </a:t>
            </a:r>
            <a:br>
              <a:rPr lang="fr-FR" sz="2000" dirty="0" smtClean="0">
                <a:latin typeface="Arial" pitchFamily="34" charset="0"/>
                <a:cs typeface="Arial" pitchFamily="34" charset="0"/>
              </a:rPr>
            </a:b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Infinite conductivity: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bridge to the naive GL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eqs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813446"/>
            <a:ext cx="53640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LHS  resembles  the static effective charge </a:t>
            </a:r>
            <a:r>
              <a:rPr lang="en-US" sz="2400" b="1" dirty="0" err="1" smtClean="0"/>
              <a:t>n</a:t>
            </a:r>
            <a:r>
              <a:rPr lang="en-US" sz="2400" b="1" baseline="-25000" dirty="0" err="1" smtClean="0"/>
              <a:t>c</a:t>
            </a:r>
            <a:r>
              <a:rPr lang="en-US" sz="2400" b="1" dirty="0" smtClean="0"/>
              <a:t>=A</a:t>
            </a:r>
            <a:r>
              <a:rPr lang="en-US" sz="2400" b="1" baseline="30000" dirty="0" smtClean="0"/>
              <a:t>2</a:t>
            </a:r>
            <a:r>
              <a:rPr lang="en-US" sz="2400" b="1" dirty="0" smtClean="0"/>
              <a:t>∂</a:t>
            </a:r>
            <a:r>
              <a:rPr lang="en-US" sz="2400" b="1" baseline="-25000" dirty="0" smtClean="0"/>
              <a:t>x</a:t>
            </a:r>
            <a:r>
              <a:rPr lang="en-US" sz="2400" b="1" dirty="0" smtClean="0">
                <a:sym typeface="Symbol"/>
              </a:rPr>
              <a:t></a:t>
            </a:r>
            <a:r>
              <a:rPr lang="en-US" sz="2400" b="1" dirty="0" smtClean="0"/>
              <a:t>/</a:t>
            </a:r>
            <a:r>
              <a:rPr lang="en-US" sz="2400" b="1" dirty="0" smtClean="0">
                <a:sym typeface="Symbol"/>
              </a:rPr>
              <a:t></a:t>
            </a:r>
            <a:r>
              <a:rPr lang="en-US" sz="2400" dirty="0" smtClean="0"/>
              <a:t>   - identifying  </a:t>
            </a:r>
            <a:r>
              <a:rPr lang="en-US" sz="2400" b="1" dirty="0" err="1" smtClean="0"/>
              <a:t>ρ</a:t>
            </a:r>
            <a:r>
              <a:rPr lang="en-US" sz="2400" b="1" baseline="-25000" dirty="0" err="1" smtClean="0"/>
              <a:t>c</a:t>
            </a:r>
            <a:r>
              <a:rPr lang="en-US" sz="2400" dirty="0" smtClean="0"/>
              <a:t> and  </a:t>
            </a:r>
            <a:r>
              <a:rPr lang="en-US" sz="2400" b="1" dirty="0" smtClean="0"/>
              <a:t>A</a:t>
            </a:r>
            <a:r>
              <a:rPr lang="en-US" sz="2400" b="1" baseline="30000" dirty="0" smtClean="0"/>
              <a:t>2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>
                <a:solidFill>
                  <a:srgbClr val="C00000"/>
                </a:solidFill>
              </a:rPr>
              <a:t>But instead:   </a:t>
            </a:r>
            <a:r>
              <a:rPr lang="en-US" sz="2400" b="1" dirty="0" smtClean="0">
                <a:solidFill>
                  <a:srgbClr val="C00000"/>
                </a:solidFill>
              </a:rPr>
              <a:t>∂</a:t>
            </a:r>
            <a:r>
              <a:rPr lang="en-US" sz="2400" b="1" baseline="-25000" dirty="0" err="1" smtClean="0">
                <a:solidFill>
                  <a:srgbClr val="C00000"/>
                </a:solidFill>
              </a:rPr>
              <a:t>x</a:t>
            </a:r>
            <a:r>
              <a:rPr lang="en-US" sz="2400" b="1" dirty="0" err="1" smtClean="0">
                <a:solidFill>
                  <a:srgbClr val="C00000"/>
                </a:solidFill>
              </a:rPr>
              <a:t>n</a:t>
            </a:r>
            <a:r>
              <a:rPr lang="en-US" sz="2400" b="1" baseline="-25000" dirty="0" err="1" smtClean="0">
                <a:solidFill>
                  <a:srgbClr val="C00000"/>
                </a:solidFill>
              </a:rPr>
              <a:t>c</a:t>
            </a:r>
            <a:r>
              <a:rPr lang="en-US" sz="2400" b="1" dirty="0" smtClean="0">
                <a:solidFill>
                  <a:srgbClr val="C00000"/>
                </a:solidFill>
              </a:rPr>
              <a:t>=</a:t>
            </a:r>
            <a:r>
              <a:rPr lang="en-US" sz="2400" b="1" dirty="0" smtClean="0"/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ρ</a:t>
            </a:r>
            <a:r>
              <a:rPr lang="en-US" sz="2400" b="1" baseline="-25000" dirty="0" err="1" smtClean="0">
                <a:solidFill>
                  <a:srgbClr val="C00000"/>
                </a:solidFill>
              </a:rPr>
              <a:t>c</a:t>
            </a:r>
            <a:r>
              <a:rPr lang="en-US" sz="2400" b="1" baseline="-25000" dirty="0" smtClean="0"/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∂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x</a:t>
            </a:r>
            <a:r>
              <a:rPr lang="en-US" sz="2400" b="1" baseline="30000" dirty="0" smtClean="0">
                <a:solidFill>
                  <a:srgbClr val="C00000"/>
                </a:solidFill>
              </a:rPr>
              <a:t>2</a:t>
            </a:r>
            <a:r>
              <a:rPr lang="en-US" sz="2400" b="1" dirty="0" smtClean="0">
                <a:solidFill>
                  <a:srgbClr val="C00000"/>
                </a:solidFill>
                <a:sym typeface="Symbol"/>
              </a:rPr>
              <a:t> </a:t>
            </a:r>
            <a:r>
              <a:rPr lang="en-US" sz="2400" b="1" dirty="0" smtClean="0">
                <a:solidFill>
                  <a:srgbClr val="C00000"/>
                </a:solidFill>
              </a:rPr>
              <a:t>/</a:t>
            </a:r>
            <a:r>
              <a:rPr lang="en-US" sz="2400" b="1" dirty="0" smtClean="0">
                <a:solidFill>
                  <a:srgbClr val="C00000"/>
                </a:solidFill>
                <a:sym typeface="Symbol"/>
              </a:rPr>
              <a:t>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Never a closed expression for j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903640" y="2525414"/>
            <a:ext cx="3240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screening of </a:t>
            </a:r>
            <a:r>
              <a:rPr lang="en-US" sz="2400" b="1" dirty="0" smtClean="0"/>
              <a:t>E</a:t>
            </a:r>
            <a:r>
              <a:rPr lang="en-US" sz="2400" b="1" baseline="-25000" dirty="0" smtClean="0"/>
              <a:t>x</a:t>
            </a:r>
            <a:r>
              <a:rPr lang="en-US" sz="2400" dirty="0" smtClean="0"/>
              <a:t>   with a </a:t>
            </a:r>
            <a:br>
              <a:rPr lang="en-US" sz="2400" dirty="0" smtClean="0"/>
            </a:br>
            <a:r>
              <a:rPr lang="en-US" sz="2400" dirty="0" smtClean="0"/>
              <a:t>standard local screening </a:t>
            </a:r>
            <a:br>
              <a:rPr lang="en-US" sz="2400" dirty="0" smtClean="0"/>
            </a:br>
            <a:r>
              <a:rPr lang="en-US" sz="2400" dirty="0" smtClean="0"/>
              <a:t>length  l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=r</a:t>
            </a:r>
            <a:r>
              <a:rPr lang="en-US" sz="2400" baseline="-25000" dirty="0" smtClean="0"/>
              <a:t>0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/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ρ</a:t>
            </a:r>
            <a:r>
              <a:rPr lang="en-US" sz="2400" b="1" baseline="-25000" dirty="0" err="1" smtClean="0"/>
              <a:t>n</a:t>
            </a:r>
            <a:endParaRPr lang="en-US" sz="2400" dirty="0"/>
          </a:p>
        </p:txBody>
      </p:sp>
      <p:sp>
        <p:nvSpPr>
          <p:cNvPr id="11" name="ZoneTexte 10"/>
          <p:cNvSpPr txBox="1"/>
          <p:nvPr/>
        </p:nvSpPr>
        <p:spPr>
          <a:xfrm>
            <a:off x="7164288" y="1844824"/>
            <a:ext cx="1595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Poisson eq.</a:t>
            </a:r>
            <a:endParaRPr lang="en-US" sz="2400" dirty="0"/>
          </a:p>
        </p:txBody>
      </p:sp>
      <p:sp>
        <p:nvSpPr>
          <p:cNvPr id="12" name="ZoneTexte 11"/>
          <p:cNvSpPr txBox="1"/>
          <p:nvPr/>
        </p:nvSpPr>
        <p:spPr>
          <a:xfrm>
            <a:off x="7596336" y="4253606"/>
            <a:ext cx="1388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Phase eq.</a:t>
            </a:r>
            <a:endParaRPr lang="en-US" sz="2400" dirty="0"/>
          </a:p>
        </p:txBody>
      </p:sp>
      <p:sp>
        <p:nvSpPr>
          <p:cNvPr id="34817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48169" name="Object 9"/>
          <p:cNvGraphicFramePr>
            <a:graphicFrameLocks noChangeAspect="1"/>
          </p:cNvGraphicFramePr>
          <p:nvPr/>
        </p:nvGraphicFramePr>
        <p:xfrm>
          <a:off x="198438" y="4383088"/>
          <a:ext cx="6478587" cy="774700"/>
        </p:xfrm>
        <a:graphic>
          <a:graphicData uri="http://schemas.openxmlformats.org/presentationml/2006/ole">
            <p:oleObj spid="_x0000_s12292" name="Équation" r:id="rId5" imgW="2489040" imgH="253800" progId="Equation.3">
              <p:embed/>
            </p:oleObj>
          </a:graphicData>
        </a:graphic>
      </p:graphicFrame>
      <p:sp>
        <p:nvSpPr>
          <p:cNvPr id="348175" name="Rectangle 15"/>
          <p:cNvSpPr>
            <a:spLocks noChangeArrowheads="1"/>
          </p:cNvSpPr>
          <p:nvPr/>
        </p:nvSpPr>
        <p:spPr bwMode="auto">
          <a:xfrm>
            <a:off x="179512" y="5190291"/>
            <a:ext cx="61926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Resembles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GL with </a:t>
            </a:r>
            <a:r>
              <a:rPr lang="en-US" sz="2400" b="1" dirty="0" err="1" smtClean="0"/>
              <a:t>ρ</a:t>
            </a:r>
            <a:r>
              <a:rPr lang="en-US" sz="2400" b="1" baseline="-25000" dirty="0" err="1" smtClean="0"/>
              <a:t>c</a:t>
            </a:r>
            <a:r>
              <a:rPr lang="en-US" sz="2400" dirty="0" smtClean="0"/>
              <a:t> as </a:t>
            </a:r>
            <a:r>
              <a:rPr lang="en-US" sz="2400" b="1" dirty="0" smtClean="0"/>
              <a:t>A</a:t>
            </a:r>
            <a:r>
              <a:rPr lang="en-US" sz="2400" b="1" baseline="30000" dirty="0" smtClean="0"/>
              <a:t>2</a:t>
            </a:r>
            <a:r>
              <a:rPr lang="en-US" sz="2400" dirty="0" smtClean="0"/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but </a:t>
            </a:r>
            <a:b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with no differentiation of the amplitude 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48176" name="Rectangle 16"/>
          <p:cNvSpPr>
            <a:spLocks noChangeArrowheads="1"/>
          </p:cNvSpPr>
          <p:nvPr/>
        </p:nvSpPr>
        <p:spPr bwMode="auto">
          <a:xfrm>
            <a:off x="4211960" y="5910371"/>
            <a:ext cx="43204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</a:rPr>
              <a:t>ρ</a:t>
            </a:r>
            <a:r>
              <a:rPr lang="en-US" sz="2400" b="1" baseline="-25000" dirty="0" err="1" smtClean="0">
                <a:solidFill>
                  <a:prstClr val="black"/>
                </a:solidFill>
              </a:rPr>
              <a:t>c</a:t>
            </a:r>
            <a:r>
              <a:rPr lang="en-US" sz="2400" b="1" dirty="0" err="1" smtClean="0">
                <a:solidFill>
                  <a:prstClr val="black"/>
                </a:solidFill>
              </a:rPr>
              <a:t>∂</a:t>
            </a:r>
            <a:r>
              <a:rPr lang="en-US" sz="2400" b="1" baseline="-25000" dirty="0" err="1" smtClean="0">
                <a:solidFill>
                  <a:prstClr val="black"/>
                </a:solidFill>
              </a:rPr>
              <a:t>x</a:t>
            </a:r>
            <a:r>
              <a:rPr lang="en-US" sz="2400" b="1" dirty="0" smtClean="0">
                <a:solidFill>
                  <a:prstClr val="black"/>
                </a:solidFill>
                <a:sym typeface="Symbol"/>
              </a:rPr>
              <a:t></a:t>
            </a:r>
            <a:r>
              <a:rPr lang="en-US" sz="2400" b="1" baseline="-25000" dirty="0" smtClean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instead  of </a:t>
            </a:r>
            <a:r>
              <a:rPr lang="en-US" sz="2400" b="1" dirty="0" smtClean="0">
                <a:solidFill>
                  <a:prstClr val="black"/>
                </a:solidFill>
              </a:rPr>
              <a:t>∂</a:t>
            </a:r>
            <a:r>
              <a:rPr lang="en-US" sz="2400" b="1" baseline="-25000" dirty="0" smtClean="0">
                <a:solidFill>
                  <a:prstClr val="black"/>
                </a:solidFill>
              </a:rPr>
              <a:t>x</a:t>
            </a:r>
            <a:r>
              <a:rPr lang="en-US" sz="2400" b="1" dirty="0" smtClean="0">
                <a:solidFill>
                  <a:prstClr val="black"/>
                </a:solidFill>
              </a:rPr>
              <a:t>(A</a:t>
            </a:r>
            <a:r>
              <a:rPr lang="en-US" sz="2400" b="1" baseline="30000" dirty="0" smtClean="0">
                <a:solidFill>
                  <a:prstClr val="black"/>
                </a:solidFill>
              </a:rPr>
              <a:t>2</a:t>
            </a:r>
            <a:r>
              <a:rPr lang="en-US" sz="2400" b="1" dirty="0" smtClean="0">
                <a:solidFill>
                  <a:prstClr val="black"/>
                </a:solidFill>
                <a:sym typeface="Symbol"/>
              </a:rPr>
              <a:t>)</a:t>
            </a:r>
            <a:r>
              <a:rPr lang="en-US" sz="2400" b="1" baseline="-25000" dirty="0" smtClean="0">
                <a:solidFill>
                  <a:prstClr val="black"/>
                </a:solidFill>
                <a:sym typeface="Symbol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sym typeface="Symbol"/>
              </a:rPr>
              <a:t/>
            </a:r>
            <a:br>
              <a:rPr lang="en-US" sz="2400" dirty="0" smtClean="0">
                <a:solidFill>
                  <a:prstClr val="black"/>
                </a:solidFill>
                <a:sym typeface="Symbol"/>
              </a:rPr>
            </a:br>
            <a:r>
              <a:rPr lang="en-US" sz="2400" b="1" dirty="0" err="1" smtClean="0">
                <a:solidFill>
                  <a:prstClr val="black"/>
                </a:solidFill>
              </a:rPr>
              <a:t>ρ</a:t>
            </a:r>
            <a:r>
              <a:rPr lang="en-US" sz="2400" b="1" baseline="-25000" dirty="0" err="1" smtClean="0">
                <a:solidFill>
                  <a:prstClr val="black"/>
                </a:solidFill>
              </a:rPr>
              <a:t>c</a:t>
            </a:r>
            <a:r>
              <a:rPr lang="en-US" sz="2400" b="1" baseline="-25000" dirty="0" smtClean="0">
                <a:solidFill>
                  <a:prstClr val="black"/>
                </a:solidFill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</a:rPr>
              <a:t>∂</a:t>
            </a:r>
            <a:r>
              <a:rPr lang="en-US" sz="2400" b="1" baseline="-25000" dirty="0" smtClean="0">
                <a:solidFill>
                  <a:prstClr val="black"/>
                </a:solidFill>
              </a:rPr>
              <a:t>x</a:t>
            </a:r>
            <a:r>
              <a:rPr lang="en-US" sz="2400" b="1" baseline="30000" dirty="0" smtClean="0">
                <a:solidFill>
                  <a:prstClr val="black"/>
                </a:solidFill>
              </a:rPr>
              <a:t>2</a:t>
            </a:r>
            <a:r>
              <a:rPr lang="en-US" sz="2400" b="1" dirty="0" smtClean="0">
                <a:sym typeface="Symbol"/>
              </a:rPr>
              <a:t></a:t>
            </a:r>
            <a:r>
              <a:rPr lang="en-US" sz="2400" dirty="0" smtClean="0">
                <a:solidFill>
                  <a:prstClr val="black"/>
                </a:solidFill>
              </a:rPr>
              <a:t> instead of </a:t>
            </a:r>
            <a:r>
              <a:rPr lang="en-US" sz="2400" b="1" dirty="0" smtClean="0">
                <a:solidFill>
                  <a:prstClr val="black"/>
                </a:solidFill>
              </a:rPr>
              <a:t>∂</a:t>
            </a:r>
            <a:r>
              <a:rPr lang="en-US" sz="2400" b="1" baseline="-25000" dirty="0" smtClean="0">
                <a:solidFill>
                  <a:prstClr val="black"/>
                </a:solidFill>
              </a:rPr>
              <a:t>x</a:t>
            </a:r>
            <a:r>
              <a:rPr lang="en-US" sz="2400" b="1" dirty="0" smtClean="0">
                <a:solidFill>
                  <a:prstClr val="black"/>
                </a:solidFill>
              </a:rPr>
              <a:t>(A</a:t>
            </a:r>
            <a:r>
              <a:rPr lang="en-US" sz="2400" b="1" baseline="30000" dirty="0" smtClean="0">
                <a:solidFill>
                  <a:prstClr val="black"/>
                </a:solidFill>
              </a:rPr>
              <a:t>2</a:t>
            </a:r>
            <a:r>
              <a:rPr lang="en-US" sz="2400" b="1" dirty="0" smtClean="0">
                <a:solidFill>
                  <a:prstClr val="black"/>
                </a:solidFill>
              </a:rPr>
              <a:t>∂</a:t>
            </a:r>
            <a:r>
              <a:rPr lang="en-US" sz="2400" b="1" baseline="-25000" dirty="0" smtClean="0">
                <a:solidFill>
                  <a:prstClr val="black"/>
                </a:solidFill>
              </a:rPr>
              <a:t>x</a:t>
            </a:r>
            <a:r>
              <a:rPr lang="en-US" sz="2400" b="1" dirty="0" smtClean="0">
                <a:sym typeface="Symbol"/>
              </a:rPr>
              <a:t> )</a:t>
            </a:r>
            <a:r>
              <a:rPr lang="en-US" sz="2400" b="1" baseline="-25000" dirty="0" smtClean="0">
                <a:solidFill>
                  <a:prstClr val="black"/>
                </a:solidFill>
              </a:rPr>
              <a:t>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179" name="Rectangle 19"/>
          <p:cNvSpPr>
            <a:spLocks noChangeArrowheads="1"/>
          </p:cNvSpPr>
          <p:nvPr/>
        </p:nvSpPr>
        <p:spPr bwMode="auto">
          <a:xfrm>
            <a:off x="0" y="1571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Connecteur droit avec flèche 23"/>
          <p:cNvCxnSpPr/>
          <p:nvPr/>
        </p:nvCxnSpPr>
        <p:spPr>
          <a:xfrm flipV="1">
            <a:off x="683568" y="2381398"/>
            <a:ext cx="72008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 flipH="1" flipV="1">
            <a:off x="5220072" y="2381398"/>
            <a:ext cx="648072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bject 10"/>
          <p:cNvGraphicFramePr>
            <a:graphicFrameLocks noChangeAspect="1"/>
          </p:cNvGraphicFramePr>
          <p:nvPr/>
        </p:nvGraphicFramePr>
        <p:xfrm>
          <a:off x="971600" y="764705"/>
          <a:ext cx="4752528" cy="936104"/>
        </p:xfrm>
        <a:graphic>
          <a:graphicData uri="http://schemas.openxmlformats.org/presentationml/2006/ole">
            <p:oleObj spid="_x0000_s12293" name="Équation" r:id="rId6" imgW="2031840" imgH="419040" progId="Equation.3">
              <p:embed/>
            </p:oleObj>
          </a:graphicData>
        </a:graphic>
      </p:graphicFrame>
      <p:sp>
        <p:nvSpPr>
          <p:cNvPr id="20" name="ZoneTexte 19"/>
          <p:cNvSpPr txBox="1"/>
          <p:nvPr/>
        </p:nvSpPr>
        <p:spPr>
          <a:xfrm>
            <a:off x="179512" y="6237312"/>
            <a:ext cx="3112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Not like variational </a:t>
            </a:r>
            <a:r>
              <a:rPr lang="en-US" sz="2400" dirty="0" err="1" smtClean="0"/>
              <a:t>eqs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705DF-DF7A-4EB3-AF12-212F664098C9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305154" name="Picture 2" descr="D:\Users\Public\Comsol\2vrt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804" y="2277645"/>
            <a:ext cx="3478132" cy="2376262"/>
          </a:xfrm>
          <a:prstGeom prst="rect">
            <a:avLst/>
          </a:prstGeom>
          <a:noFill/>
        </p:spPr>
      </p:pic>
      <p:pic>
        <p:nvPicPr>
          <p:cNvPr id="305156" name="Picture 4" descr="D:\Users\Public\Comsol\Stage2\19-08,s2,FULL,g-xi,r0=6,c2=0.1,k=1,ani=1,sx=10,sy=0.01,v=1.1,FS,fg=fga=500,tauV=e4,tols=0.1,1true-vrt+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133628"/>
            <a:ext cx="4104456" cy="273553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23528" y="332656"/>
            <a:ext cx="8820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Nonanalytic</a:t>
            </a:r>
            <a:r>
              <a:rPr lang="en-US" sz="2400" dirty="0" smtClean="0"/>
              <a:t> dependence on the amplitude requires new </a:t>
            </a:r>
            <a:br>
              <a:rPr lang="en-US" sz="2400" dirty="0" smtClean="0"/>
            </a:br>
            <a:r>
              <a:rPr lang="en-US" sz="2400" dirty="0" smtClean="0"/>
              <a:t>more complicated numerical studies.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0" y="5013176"/>
            <a:ext cx="864756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We still can run up to nucleation of vortices at  a surface.</a:t>
            </a:r>
          </a:p>
          <a:p>
            <a:r>
              <a:rPr lang="en-US" sz="2400" dirty="0" smtClean="0"/>
              <a:t>But then the program crashes and </a:t>
            </a:r>
            <a:br>
              <a:rPr lang="en-US" sz="2400" dirty="0" smtClean="0"/>
            </a:br>
            <a:r>
              <a:rPr lang="en-US" sz="2400" dirty="0" smtClean="0"/>
              <a:t>we cannot trace proliferation of vortices as before.</a:t>
            </a:r>
          </a:p>
          <a:p>
            <a:r>
              <a:rPr lang="en-US" sz="2400" dirty="0" smtClean="0"/>
              <a:t>A price for no explicit compensation of diverging </a:t>
            </a:r>
            <a:r>
              <a:rPr lang="en-US" sz="2400" b="1" dirty="0" smtClean="0"/>
              <a:t>∂</a:t>
            </a:r>
            <a:r>
              <a:rPr lang="en-US" sz="2400" b="1" dirty="0" smtClean="0">
                <a:sym typeface="Symbol"/>
              </a:rPr>
              <a:t></a:t>
            </a:r>
            <a:r>
              <a:rPr lang="en-US" sz="2400" dirty="0" smtClean="0">
                <a:sym typeface="Symbol"/>
              </a:rPr>
              <a:t> by vanishing </a:t>
            </a:r>
            <a:r>
              <a:rPr lang="en-US" sz="2400" b="1" dirty="0" smtClean="0">
                <a:sym typeface="Symbol"/>
              </a:rPr>
              <a:t>A</a:t>
            </a:r>
            <a:r>
              <a:rPr lang="en-US" sz="2400" b="1" baseline="30000" dirty="0" smtClean="0">
                <a:sym typeface="Symbol"/>
              </a:rPr>
              <a:t>2</a:t>
            </a:r>
            <a:endParaRPr lang="en-US" sz="2400" b="1" baseline="30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705DF-DF7A-4EB3-AF12-212F664098C9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7" y="1844824"/>
            <a:ext cx="5981373" cy="230425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9608" y="1988840"/>
            <a:ext cx="7717448" cy="244827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67544" y="116632"/>
            <a:ext cx="7940828" cy="461665"/>
          </a:xfrm>
          <a:prstGeom prst="rect">
            <a:avLst/>
          </a:prstGeom>
          <a:solidFill>
            <a:srgbClr val="CC99FF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Thanks to substantial simplifications of the free energy form: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2060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705DF-DF7A-4EB3-AF12-212F664098C9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39552" y="1052736"/>
            <a:ext cx="8208912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Chiral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transformations with account for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chiral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anomaly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were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applied to the CDW model </a:t>
            </a:r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Two-fluid hydrodynamics was constructed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order parameter and the normal liquid</a:t>
            </a:r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Topologically nontrivial dynamics appears under applied fields or charge injection</a:t>
            </a:r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Spontaneous space-time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vorticity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under the driving current was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modeled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numerically some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 simplifications,</a:t>
            </a:r>
            <a:b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periodic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sequence of amplitude nodes with 2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phase increments was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demonstrated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FF00FF"/>
                </a:solidFill>
              </a:rPr>
              <a:t>The numeric procedure needs to be stabilized for the </a:t>
            </a:r>
            <a:r>
              <a:rPr lang="en-US" sz="2400" dirty="0" err="1">
                <a:solidFill>
                  <a:srgbClr val="FF00FF"/>
                </a:solidFill>
              </a:rPr>
              <a:t>nonanalytic</a:t>
            </a:r>
            <a:r>
              <a:rPr lang="en-US" sz="2400" dirty="0">
                <a:solidFill>
                  <a:srgbClr val="FF00FF"/>
                </a:solidFill>
              </a:rPr>
              <a:t> </a:t>
            </a:r>
            <a:r>
              <a:rPr lang="en-US" sz="2400" dirty="0" err="1">
                <a:solidFill>
                  <a:srgbClr val="FF00FF"/>
                </a:solidFill>
              </a:rPr>
              <a:t>eqs</a:t>
            </a:r>
            <a:r>
              <a:rPr lang="en-US" sz="2400" dirty="0" smtClean="0">
                <a:solidFill>
                  <a:srgbClr val="FF00FF"/>
                </a:solidFill>
              </a:rPr>
              <a:t>.</a:t>
            </a: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FF00FF"/>
                </a:solidFill>
              </a:rPr>
              <a:t>The problems of glide and climb should be </a:t>
            </a:r>
            <a:r>
              <a:rPr lang="en-US" sz="2400" dirty="0" smtClean="0">
                <a:solidFill>
                  <a:srgbClr val="FF00FF"/>
                </a:solidFill>
              </a:rPr>
              <a:t>considered</a:t>
            </a:r>
            <a:endParaRPr lang="fr-FR" sz="2400" dirty="0">
              <a:solidFill>
                <a:srgbClr val="FF00FF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123728" y="375047"/>
            <a:ext cx="4543231" cy="461665"/>
          </a:xfrm>
          <a:prstGeom prst="rect">
            <a:avLst/>
          </a:prstGeom>
          <a:solidFill>
            <a:srgbClr val="CC99FF"/>
          </a:solidFill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Conclusion and perspective.</a:t>
            </a:r>
          </a:p>
        </p:txBody>
      </p:sp>
    </p:spTree>
    <p:extLst>
      <p:ext uri="{BB962C8B-B14F-4D97-AF65-F5344CB8AC3E}">
        <p14:creationId xmlns:p14="http://schemas.microsoft.com/office/powerpoint/2010/main" xmlns="" val="4212869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3"/>
            <a:ext cx="1296144" cy="165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835696" y="116632"/>
            <a:ext cx="7200800" cy="163121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000" dirty="0" smtClean="0"/>
              <a:t>John Bardeen’s Grand Unification:</a:t>
            </a:r>
          </a:p>
          <a:p>
            <a:r>
              <a:rPr lang="en-US" sz="2000" i="1" dirty="0" smtClean="0"/>
              <a:t>……</a:t>
            </a:r>
          </a:p>
          <a:p>
            <a:r>
              <a:rPr lang="en-US" sz="2000" i="1" dirty="0" smtClean="0"/>
              <a:t>1940’s 	</a:t>
            </a:r>
            <a:r>
              <a:rPr lang="en-US" sz="2000" i="1" dirty="0" smtClean="0">
                <a:sym typeface="Wingdings" pitchFamily="2" charset="2"/>
              </a:rPr>
              <a:t>		- </a:t>
            </a:r>
            <a:r>
              <a:rPr lang="en-US" sz="2000" b="1" i="1" dirty="0" smtClean="0">
                <a:sym typeface="Wingdings" pitchFamily="2" charset="2"/>
              </a:rPr>
              <a:t>transistor</a:t>
            </a:r>
            <a:r>
              <a:rPr lang="en-US" sz="2000" i="1" dirty="0" smtClean="0"/>
              <a:t> </a:t>
            </a:r>
          </a:p>
          <a:p>
            <a:r>
              <a:rPr lang="en-US" sz="2000" i="1" dirty="0" smtClean="0"/>
              <a:t>1950’s			- </a:t>
            </a:r>
            <a:r>
              <a:rPr lang="en-US" sz="2000" b="1" i="1" dirty="0" smtClean="0"/>
              <a:t>Superconductivity</a:t>
            </a:r>
          </a:p>
          <a:p>
            <a:r>
              <a:rPr lang="en-US" sz="2000" i="1" dirty="0" smtClean="0"/>
              <a:t>1976 – 30/01/1991-	- </a:t>
            </a:r>
            <a:r>
              <a:rPr lang="en-US" sz="2000" b="1" i="1" dirty="0" smtClean="0"/>
              <a:t>Charge Density Waves</a:t>
            </a:r>
            <a:endParaRPr lang="en-US" sz="20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0" y="1844824"/>
            <a:ext cx="9144000" cy="350865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Common features of incommensurate CDWs and the superconductors:</a:t>
            </a:r>
          </a:p>
          <a:p>
            <a:pPr marL="342900" indent="-342900"/>
            <a:endParaRPr lang="en-US" sz="800" dirty="0" smtClean="0"/>
          </a:p>
          <a:p>
            <a:pPr marL="342900" indent="-342900"/>
            <a:r>
              <a:rPr lang="en-US" sz="2400" b="1" dirty="0" err="1" smtClean="0">
                <a:solidFill>
                  <a:srgbClr val="002060"/>
                </a:solidFill>
              </a:rPr>
              <a:t>O</a:t>
            </a:r>
            <a:r>
              <a:rPr lang="en-US" sz="2400" b="1" baseline="-25000" dirty="0" err="1" smtClean="0">
                <a:solidFill>
                  <a:srgbClr val="002060"/>
                </a:solidFill>
              </a:rPr>
              <a:t>cdw</a:t>
            </a:r>
            <a:r>
              <a:rPr lang="en-US" sz="2400" dirty="0" smtClean="0">
                <a:solidFill>
                  <a:srgbClr val="002060"/>
                </a:solidFill>
              </a:rPr>
              <a:t> =</a:t>
            </a:r>
            <a:r>
              <a:rPr lang="en-US" sz="2400" dirty="0" err="1" smtClean="0">
                <a:solidFill>
                  <a:srgbClr val="002060"/>
                </a:solidFill>
              </a:rPr>
              <a:t>Acos</a:t>
            </a:r>
            <a:r>
              <a:rPr lang="en-US" sz="2400" dirty="0" smtClean="0">
                <a:solidFill>
                  <a:srgbClr val="002060"/>
                </a:solidFill>
              </a:rPr>
              <a:t>(2K</a:t>
            </a:r>
            <a:r>
              <a:rPr lang="en-US" sz="2400" baseline="-25000" dirty="0" smtClean="0">
                <a:solidFill>
                  <a:srgbClr val="002060"/>
                </a:solidFill>
              </a:rPr>
              <a:t>F</a:t>
            </a:r>
            <a:r>
              <a:rPr lang="en-US" sz="2400" dirty="0" smtClean="0">
                <a:solidFill>
                  <a:srgbClr val="002060"/>
                </a:solidFill>
              </a:rPr>
              <a:t>x+ φ) </a:t>
            </a:r>
            <a:r>
              <a:rPr lang="en-US" sz="2400" dirty="0" smtClean="0">
                <a:solidFill>
                  <a:schemeClr val="accent2"/>
                </a:solidFill>
                <a:sym typeface="Wingdings" pitchFamily="2" charset="2"/>
              </a:rPr>
              <a:t></a:t>
            </a:r>
            <a:r>
              <a:rPr lang="en-US" sz="2400" b="1" dirty="0" smtClean="0"/>
              <a:t> </a:t>
            </a:r>
            <a:r>
              <a:rPr lang="en-US" sz="2400" dirty="0" smtClean="0"/>
              <a:t>complex order parameters </a:t>
            </a:r>
            <a:r>
              <a:rPr lang="en-US" sz="2400" b="1" dirty="0" err="1" smtClean="0"/>
              <a:t>O</a:t>
            </a:r>
            <a:r>
              <a:rPr lang="en-US" sz="2400" b="1" baseline="-25000" dirty="0" err="1" smtClean="0"/>
              <a:t>cdw,sc</a:t>
            </a:r>
            <a:r>
              <a:rPr lang="en-US" sz="2400" b="1" baseline="-25000" dirty="0" smtClean="0"/>
              <a:t> </a:t>
            </a:r>
            <a:r>
              <a:rPr lang="en-US" sz="2400" b="1" dirty="0" smtClean="0">
                <a:sym typeface="Symbol" pitchFamily="18" charset="2"/>
              </a:rPr>
              <a:t>~ A</a:t>
            </a:r>
            <a:r>
              <a:rPr lang="en-US" sz="2400" b="1" dirty="0" smtClean="0"/>
              <a:t> exp[</a:t>
            </a:r>
            <a:r>
              <a:rPr lang="en-US" sz="2400" b="1" dirty="0" err="1" smtClean="0"/>
              <a:t>i</a:t>
            </a:r>
            <a:r>
              <a:rPr lang="en-US" sz="2400" b="1" dirty="0" smtClean="0">
                <a:sym typeface="Symbol" pitchFamily="18" charset="2"/>
              </a:rPr>
              <a:t></a:t>
            </a:r>
            <a:r>
              <a:rPr lang="en-US" sz="2400" b="1" dirty="0" smtClean="0"/>
              <a:t>] </a:t>
            </a:r>
          </a:p>
          <a:p>
            <a:pPr marL="342900" indent="-342900"/>
            <a:endParaRPr lang="en-US" sz="800" b="1" dirty="0" smtClean="0"/>
          </a:p>
          <a:p>
            <a:pPr marL="342900" indent="-342900"/>
            <a:r>
              <a:rPr lang="en-US" sz="2400" dirty="0" smtClean="0">
                <a:sym typeface="Wingdings" pitchFamily="2" charset="2"/>
              </a:rPr>
              <a:t>hence</a:t>
            </a:r>
            <a:r>
              <a:rPr lang="en-US" sz="2400" b="1" dirty="0" smtClean="0">
                <a:sym typeface="Wingdings" pitchFamily="2" charset="2"/>
              </a:rPr>
              <a:t> </a:t>
            </a:r>
            <a:r>
              <a:rPr lang="en-US" sz="2400" dirty="0" smtClean="0">
                <a:sym typeface="Wingdings" pitchFamily="2" charset="2"/>
              </a:rPr>
              <a:t>vortices</a:t>
            </a:r>
            <a:r>
              <a:rPr lang="en-US" sz="2400" b="1" dirty="0" smtClean="0">
                <a:sym typeface="Wingdings" pitchFamily="2" charset="2"/>
              </a:rPr>
              <a:t>  </a:t>
            </a:r>
            <a:r>
              <a:rPr lang="en-US" sz="2400" dirty="0" smtClean="0">
                <a:sym typeface="Wingdings" pitchFamily="2" charset="2"/>
              </a:rPr>
              <a:t>dislocations, phase slips </a:t>
            </a:r>
            <a:r>
              <a:rPr lang="en-US" sz="2400" b="1" dirty="0" smtClean="0">
                <a:sym typeface="Wingdings" pitchFamily="2" charset="2"/>
              </a:rPr>
              <a:t> </a:t>
            </a:r>
            <a:r>
              <a:rPr lang="en-US" sz="2400" dirty="0" smtClean="0">
                <a:sym typeface="Wingdings" pitchFamily="2" charset="2"/>
              </a:rPr>
              <a:t>phase </a:t>
            </a:r>
            <a:r>
              <a:rPr lang="en-US" sz="2400" dirty="0" err="1" smtClean="0">
                <a:sym typeface="Wingdings" pitchFamily="2" charset="2"/>
              </a:rPr>
              <a:t>solitons</a:t>
            </a:r>
            <a:endParaRPr lang="en-US" sz="2400" dirty="0" smtClean="0">
              <a:sym typeface="Wingdings" pitchFamily="2" charset="2"/>
            </a:endParaRPr>
          </a:p>
          <a:p>
            <a:pPr marL="342900" indent="-342900"/>
            <a:endParaRPr lang="en-US" sz="800" b="1" dirty="0" smtClean="0"/>
          </a:p>
          <a:p>
            <a:pPr marL="342900" indent="-342900"/>
            <a:r>
              <a:rPr lang="en-US" sz="2400" dirty="0" smtClean="0"/>
              <a:t>Similar microscopic theories: </a:t>
            </a:r>
            <a:r>
              <a:rPr lang="en-US" sz="2400" dirty="0" err="1" smtClean="0"/>
              <a:t>Peierls-Frohlich</a:t>
            </a:r>
            <a:r>
              <a:rPr lang="en-US" sz="2400" dirty="0" smtClean="0"/>
              <a:t> </a:t>
            </a:r>
            <a:r>
              <a:rPr lang="en-US" sz="2400" dirty="0" err="1" smtClean="0"/>
              <a:t>vs</a:t>
            </a:r>
            <a:r>
              <a:rPr lang="en-US" sz="2400" dirty="0" smtClean="0"/>
              <a:t> BSC</a:t>
            </a:r>
          </a:p>
          <a:p>
            <a:pPr marL="342900" indent="-342900"/>
            <a:r>
              <a:rPr lang="en-US" sz="2400" dirty="0" smtClean="0"/>
              <a:t>Pair-breaking gaps </a:t>
            </a:r>
            <a:r>
              <a:rPr lang="en-US" sz="2400" b="1" dirty="0" smtClean="0"/>
              <a:t>2</a:t>
            </a:r>
            <a:r>
              <a:rPr lang="en-US" sz="2400" b="1" dirty="0" smtClean="0">
                <a:latin typeface="Symbol" pitchFamily="18" charset="2"/>
              </a:rPr>
              <a:t>D</a:t>
            </a:r>
            <a:r>
              <a:rPr lang="en-US" sz="2400" dirty="0" smtClean="0"/>
              <a:t> - hence tunneling, FFLO </a:t>
            </a:r>
            <a:r>
              <a:rPr lang="en-US" sz="2400" dirty="0" smtClean="0">
                <a:sym typeface="Wingdings" pitchFamily="2" charset="2"/>
              </a:rPr>
              <a:t> solitonic lattices</a:t>
            </a:r>
            <a:r>
              <a:rPr lang="en-US" sz="2400" dirty="0" smtClean="0"/>
              <a:t> </a:t>
            </a:r>
          </a:p>
          <a:p>
            <a:pPr marL="342900" indent="-342900"/>
            <a:endParaRPr lang="en-US" sz="800" dirty="0" smtClean="0"/>
          </a:p>
          <a:p>
            <a:pPr marL="342900" indent="-342900"/>
            <a:r>
              <a:rPr lang="en-US" sz="2400" dirty="0" smtClean="0">
                <a:solidFill>
                  <a:srgbClr val="002060"/>
                </a:solidFill>
              </a:rPr>
              <a:t>Tighter links at </a:t>
            </a:r>
            <a:r>
              <a:rPr lang="en-US" sz="2400" b="1" dirty="0" smtClean="0">
                <a:solidFill>
                  <a:srgbClr val="002060"/>
                </a:solidFill>
              </a:rPr>
              <a:t>D=1</a:t>
            </a:r>
            <a:r>
              <a:rPr lang="en-US" sz="2400" dirty="0" smtClean="0">
                <a:solidFill>
                  <a:srgbClr val="002060"/>
                </a:solidFill>
              </a:rPr>
              <a:t>: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Spinons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as amplitude solitons</a:t>
            </a:r>
            <a:endParaRPr lang="en-US" sz="2400" dirty="0" smtClean="0">
              <a:solidFill>
                <a:srgbClr val="002060"/>
              </a:solidFill>
            </a:endParaRPr>
          </a:p>
          <a:p>
            <a:pPr marL="342900" indent="-342900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Phases </a:t>
            </a:r>
            <a:r>
              <a:rPr lang="en-US" sz="2400" b="1" dirty="0" smtClean="0">
                <a:solidFill>
                  <a:srgbClr val="002060"/>
                </a:solidFill>
                <a:sym typeface="Symbol" pitchFamily="18" charset="2"/>
              </a:rPr>
              <a:t></a:t>
            </a:r>
            <a:r>
              <a:rPr lang="en-US" sz="2400" b="1" baseline="-25000" dirty="0" err="1" smtClean="0">
                <a:solidFill>
                  <a:srgbClr val="002060"/>
                </a:solidFill>
              </a:rPr>
              <a:t>cdw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smtClean="0">
                <a:solidFill>
                  <a:srgbClr val="002060"/>
                </a:solidFill>
                <a:sym typeface="Symbol" pitchFamily="18" charset="2"/>
              </a:rPr>
              <a:t></a:t>
            </a:r>
            <a:r>
              <a:rPr lang="en-US" sz="2400" b="1" baseline="-25000" dirty="0" smtClean="0">
                <a:solidFill>
                  <a:srgbClr val="002060"/>
                </a:solidFill>
              </a:rPr>
              <a:t>sc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are in conjugation:	</a:t>
            </a:r>
            <a:r>
              <a:rPr lang="en-US" sz="2400" b="1" dirty="0" smtClean="0">
                <a:solidFill>
                  <a:srgbClr val="002060"/>
                </a:solidFill>
                <a:sym typeface="Symbol" pitchFamily="18" charset="2"/>
              </a:rPr>
              <a:t>[</a:t>
            </a:r>
            <a:r>
              <a:rPr lang="en-US" sz="2400" b="1" baseline="-25000" dirty="0" err="1" smtClean="0">
                <a:solidFill>
                  <a:srgbClr val="002060"/>
                </a:solidFill>
                <a:sym typeface="Symbol" pitchFamily="18" charset="2"/>
              </a:rPr>
              <a:t>i</a:t>
            </a:r>
            <a:r>
              <a:rPr lang="en-US" sz="2400" b="1" dirty="0" smtClean="0">
                <a:solidFill>
                  <a:srgbClr val="002060"/>
                </a:solidFill>
                <a:sym typeface="Symbol" pitchFamily="18" charset="2"/>
              </a:rPr>
              <a:t>, ∂</a:t>
            </a:r>
            <a:r>
              <a:rPr lang="en-US" sz="2400" b="1" baseline="-25000" dirty="0" err="1" smtClean="0">
                <a:solidFill>
                  <a:srgbClr val="002060"/>
                </a:solidFill>
                <a:sym typeface="Symbol" pitchFamily="18" charset="2"/>
              </a:rPr>
              <a:t>x</a:t>
            </a:r>
            <a:r>
              <a:rPr lang="en-US" sz="2400" b="1" dirty="0" err="1" smtClean="0">
                <a:solidFill>
                  <a:srgbClr val="002060"/>
                </a:solidFill>
                <a:sym typeface="Symbol" pitchFamily="18" charset="2"/>
              </a:rPr>
              <a:t></a:t>
            </a:r>
            <a:r>
              <a:rPr lang="en-US" sz="2400" b="1" baseline="-25000" dirty="0" err="1" smtClean="0">
                <a:solidFill>
                  <a:srgbClr val="002060"/>
                </a:solidFill>
                <a:sym typeface="Symbol" pitchFamily="18" charset="2"/>
              </a:rPr>
              <a:t>j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]~</a:t>
            </a:r>
            <a:r>
              <a:rPr lang="en-US" sz="24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(x)</a:t>
            </a:r>
            <a:endParaRPr lang="en-US" sz="2800" b="1" dirty="0" smtClean="0">
              <a:solidFill>
                <a:srgbClr val="002060"/>
              </a:solidFill>
              <a:sym typeface="Symbol" pitchFamily="18" charset="2"/>
            </a:endParaRPr>
          </a:p>
          <a:p>
            <a:pPr marL="342900" indent="-342900"/>
            <a:r>
              <a:rPr lang="en-US" sz="2200" b="1" dirty="0" smtClean="0">
                <a:solidFill>
                  <a:srgbClr val="002060"/>
                </a:solidFill>
              </a:rPr>
              <a:t>2</a:t>
            </a:r>
            <a:r>
              <a:rPr lang="en-US" sz="2200" b="1" dirty="0" smtClean="0">
                <a:solidFill>
                  <a:srgbClr val="002060"/>
                </a:solidFill>
                <a:latin typeface="Symbol" pitchFamily="18" charset="2"/>
              </a:rPr>
              <a:t>D</a:t>
            </a:r>
            <a:r>
              <a:rPr lang="en-US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becomes the common spin gap; broken pair </a:t>
            </a:r>
            <a:r>
              <a:rPr lang="en-US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becomes 2 free </a:t>
            </a:r>
            <a:r>
              <a:rPr lang="en-US" sz="2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spinons</a:t>
            </a:r>
            <a:endParaRPr lang="en-US" dirty="0" smtClean="0"/>
          </a:p>
        </p:txBody>
      </p:sp>
      <p:sp>
        <p:nvSpPr>
          <p:cNvPr id="7" name="ZoneTexte 6"/>
          <p:cNvSpPr txBox="1"/>
          <p:nvPr/>
        </p:nvSpPr>
        <p:spPr>
          <a:xfrm>
            <a:off x="0" y="5445224"/>
            <a:ext cx="869956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002060"/>
                </a:solidFill>
                <a:sym typeface="Symbol" pitchFamily="18" charset="2"/>
              </a:rPr>
              <a:t>The same current is j=-</a:t>
            </a:r>
            <a:r>
              <a:rPr lang="en-US" sz="2400" b="1" dirty="0" smtClean="0">
                <a:solidFill>
                  <a:srgbClr val="002060"/>
                </a:solidFill>
                <a:sym typeface="Symbol" pitchFamily="18" charset="2"/>
              </a:rPr>
              <a:t> ∂</a:t>
            </a:r>
            <a:r>
              <a:rPr lang="en-US" sz="2400" b="1" baseline="-25000" dirty="0" err="1" smtClean="0">
                <a:solidFill>
                  <a:srgbClr val="002060"/>
                </a:solidFill>
                <a:sym typeface="Symbol" pitchFamily="18" charset="2"/>
              </a:rPr>
              <a:t>t</a:t>
            </a:r>
            <a:r>
              <a:rPr lang="en-US" sz="2400" b="1" dirty="0" err="1" smtClean="0">
                <a:solidFill>
                  <a:srgbClr val="002060"/>
                </a:solidFill>
                <a:sym typeface="Symbol" pitchFamily="18" charset="2"/>
              </a:rPr>
              <a:t></a:t>
            </a:r>
            <a:r>
              <a:rPr lang="en-US" sz="2400" b="1" baseline="-25000" dirty="0" err="1" smtClean="0">
                <a:solidFill>
                  <a:srgbClr val="002060"/>
                </a:solidFill>
                <a:sym typeface="Symbol" pitchFamily="18" charset="2"/>
              </a:rPr>
              <a:t>cdw</a:t>
            </a:r>
            <a:r>
              <a:rPr lang="en-US" sz="2400" b="1" baseline="-25000" dirty="0" smtClean="0">
                <a:solidFill>
                  <a:srgbClr val="002060"/>
                </a:solidFill>
                <a:sym typeface="Symbol" pitchFamily="18" charset="2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sym typeface="Symbol" pitchFamily="18" charset="2"/>
              </a:rPr>
              <a:t>/</a:t>
            </a:r>
            <a:r>
              <a:rPr lang="el-GR" sz="2400" b="1" dirty="0" smtClean="0">
                <a:solidFill>
                  <a:srgbClr val="002060"/>
                </a:solidFill>
                <a:sym typeface="Symbol" pitchFamily="18" charset="2"/>
              </a:rPr>
              <a:t>π</a:t>
            </a:r>
            <a:r>
              <a:rPr lang="en-US" sz="2400" b="1" dirty="0" smtClean="0">
                <a:solidFill>
                  <a:srgbClr val="002060"/>
                </a:solidFill>
                <a:sym typeface="Symbol"/>
              </a:rPr>
              <a:t></a:t>
            </a:r>
            <a:r>
              <a:rPr lang="en-US" sz="2400" b="1" dirty="0" smtClean="0">
                <a:solidFill>
                  <a:srgbClr val="002060"/>
                </a:solidFill>
                <a:sym typeface="Symbol" pitchFamily="18" charset="2"/>
              </a:rPr>
              <a:t> ∂</a:t>
            </a:r>
            <a:r>
              <a:rPr lang="en-US" sz="2400" b="1" baseline="-25000" dirty="0" err="1" smtClean="0">
                <a:solidFill>
                  <a:srgbClr val="002060"/>
                </a:solidFill>
                <a:sym typeface="Symbol" pitchFamily="18" charset="2"/>
              </a:rPr>
              <a:t>x</a:t>
            </a:r>
            <a:r>
              <a:rPr lang="en-US" sz="2400" b="1" dirty="0" err="1" smtClean="0">
                <a:solidFill>
                  <a:srgbClr val="002060"/>
                </a:solidFill>
                <a:sym typeface="Symbol" pitchFamily="18" charset="2"/>
              </a:rPr>
              <a:t></a:t>
            </a:r>
            <a:r>
              <a:rPr lang="en-US" sz="2400" b="1" baseline="-25000" dirty="0" err="1" smtClean="0">
                <a:solidFill>
                  <a:srgbClr val="002060"/>
                </a:solidFill>
                <a:sym typeface="Symbol" pitchFamily="18" charset="2"/>
              </a:rPr>
              <a:t>sc</a:t>
            </a:r>
            <a:r>
              <a:rPr lang="en-US" sz="2400" b="1" baseline="-25000" dirty="0" smtClean="0">
                <a:solidFill>
                  <a:srgbClr val="002060"/>
                </a:solidFill>
                <a:sym typeface="Symbol" pitchFamily="18" charset="2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sym typeface="Symbol" pitchFamily="18" charset="2"/>
              </a:rPr>
              <a:t>                       </a:t>
            </a:r>
            <a:r>
              <a:rPr lang="en-US" sz="2400" dirty="0" smtClean="0">
                <a:solidFill>
                  <a:srgbClr val="002060"/>
                </a:solidFill>
                <a:sym typeface="Symbol" pitchFamily="18" charset="2"/>
              </a:rPr>
              <a:t/>
            </a:r>
            <a:br>
              <a:rPr lang="en-US" sz="2400" dirty="0" smtClean="0">
                <a:solidFill>
                  <a:srgbClr val="002060"/>
                </a:solidFill>
                <a:sym typeface="Symbol" pitchFamily="18" charset="2"/>
              </a:rPr>
            </a:br>
            <a:r>
              <a:rPr lang="en-US" sz="2400" dirty="0" smtClean="0">
                <a:solidFill>
                  <a:srgbClr val="002060"/>
                </a:solidFill>
                <a:sym typeface="Symbol" pitchFamily="18" charset="2"/>
              </a:rPr>
              <a:t>the local density </a:t>
            </a:r>
            <a:r>
              <a:rPr lang="en-US" sz="2400" dirty="0" smtClean="0">
                <a:solidFill>
                  <a:srgbClr val="002060"/>
                </a:solidFill>
                <a:sym typeface="Symbol"/>
              </a:rPr>
              <a:t></a:t>
            </a:r>
            <a:r>
              <a:rPr lang="en-US" sz="2400" dirty="0" smtClean="0">
                <a:solidFill>
                  <a:srgbClr val="002060"/>
                </a:solidFill>
                <a:sym typeface="Symbol" pitchFamily="18" charset="2"/>
              </a:rPr>
              <a:t>=-</a:t>
            </a:r>
            <a:r>
              <a:rPr lang="en-US" sz="2400" b="1" dirty="0" smtClean="0">
                <a:solidFill>
                  <a:srgbClr val="002060"/>
                </a:solidFill>
                <a:sym typeface="Symbol" pitchFamily="18" charset="2"/>
              </a:rPr>
              <a:t> ∂</a:t>
            </a:r>
            <a:r>
              <a:rPr lang="en-US" sz="2400" b="1" baseline="-25000" dirty="0" err="1" smtClean="0">
                <a:solidFill>
                  <a:srgbClr val="002060"/>
                </a:solidFill>
                <a:sym typeface="Symbol" pitchFamily="18" charset="2"/>
              </a:rPr>
              <a:t>x</a:t>
            </a:r>
            <a:r>
              <a:rPr lang="en-US" sz="2800" b="1" dirty="0" err="1" smtClean="0">
                <a:solidFill>
                  <a:srgbClr val="002060"/>
                </a:solidFill>
                <a:sym typeface="Symbol" pitchFamily="18" charset="2"/>
              </a:rPr>
              <a:t></a:t>
            </a:r>
            <a:r>
              <a:rPr lang="en-US" sz="2400" b="1" baseline="-25000" dirty="0" err="1" smtClean="0">
                <a:solidFill>
                  <a:srgbClr val="002060"/>
                </a:solidFill>
                <a:sym typeface="Symbol" pitchFamily="18" charset="2"/>
              </a:rPr>
              <a:t>cdw</a:t>
            </a:r>
            <a:r>
              <a:rPr lang="en-US" sz="2400" b="1" dirty="0" smtClean="0">
                <a:solidFill>
                  <a:srgbClr val="002060"/>
                </a:solidFill>
                <a:sym typeface="Symbol" pitchFamily="18" charset="2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sym typeface="Symbol" pitchFamily="18" charset="2"/>
              </a:rPr>
              <a:t>/</a:t>
            </a:r>
            <a:r>
              <a:rPr lang="el-GR" sz="2400" dirty="0" smtClean="0">
                <a:solidFill>
                  <a:srgbClr val="002060"/>
                </a:solidFill>
                <a:sym typeface="Symbol" pitchFamily="18" charset="2"/>
              </a:rPr>
              <a:t>π</a:t>
            </a:r>
            <a:r>
              <a:rPr lang="el-GR" sz="2400" b="1" dirty="0" smtClean="0">
                <a:solidFill>
                  <a:srgbClr val="002060"/>
                </a:solidFill>
                <a:sym typeface="Symbol" pitchFamily="18" charset="2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sym typeface="Symbol"/>
              </a:rPr>
              <a:t></a:t>
            </a:r>
            <a:r>
              <a:rPr lang="en-US" sz="2400" dirty="0" smtClean="0">
                <a:solidFill>
                  <a:srgbClr val="002060"/>
                </a:solidFill>
                <a:sym typeface="Symbol" pitchFamily="18" charset="2"/>
              </a:rPr>
              <a:t>CDW wave number shift  </a:t>
            </a:r>
            <a:r>
              <a:rPr lang="en-US" sz="2400" b="1" dirty="0" smtClean="0">
                <a:solidFill>
                  <a:srgbClr val="002060"/>
                </a:solidFill>
                <a:sym typeface="Symbol" pitchFamily="18" charset="2"/>
              </a:rPr>
              <a:t>Q=∂</a:t>
            </a:r>
            <a:r>
              <a:rPr lang="en-US" sz="2400" b="1" baseline="-25000" dirty="0" err="1" smtClean="0">
                <a:solidFill>
                  <a:srgbClr val="002060"/>
                </a:solidFill>
                <a:sym typeface="Symbol" pitchFamily="18" charset="2"/>
              </a:rPr>
              <a:t>x</a:t>
            </a:r>
            <a:r>
              <a:rPr lang="en-US" sz="2400" b="1" dirty="0" err="1" smtClean="0">
                <a:solidFill>
                  <a:srgbClr val="002060"/>
                </a:solidFill>
                <a:sym typeface="Symbol" pitchFamily="18" charset="2"/>
              </a:rPr>
              <a:t></a:t>
            </a:r>
            <a:r>
              <a:rPr lang="en-US" sz="2400" b="1" baseline="-25000" dirty="0" err="1" smtClean="0">
                <a:solidFill>
                  <a:srgbClr val="002060"/>
                </a:solidFill>
                <a:sym typeface="Symbol" pitchFamily="18" charset="2"/>
              </a:rPr>
              <a:t>cdw</a:t>
            </a:r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u contenu 2"/>
          <p:cNvSpPr>
            <a:spLocks noGrp="1"/>
          </p:cNvSpPr>
          <p:nvPr>
            <p:ph idx="1"/>
          </p:nvPr>
        </p:nvSpPr>
        <p:spPr>
          <a:xfrm>
            <a:off x="457200" y="44625"/>
            <a:ext cx="8229600" cy="2808312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fr-FR" sz="2400" b="1" i="1" dirty="0" smtClean="0"/>
              <a:t>Collective motion of </a:t>
            </a:r>
            <a:r>
              <a:rPr lang="fr-FR" sz="2400" b="1" i="1" dirty="0" err="1" smtClean="0"/>
              <a:t>electronic</a:t>
            </a:r>
            <a:r>
              <a:rPr lang="fr-FR" sz="2400" b="1" i="1" dirty="0" smtClean="0"/>
              <a:t> </a:t>
            </a:r>
            <a:r>
              <a:rPr lang="fr-FR" sz="2400" b="1" i="1" dirty="0" err="1" smtClean="0"/>
              <a:t>crystals</a:t>
            </a:r>
            <a:r>
              <a:rPr lang="fr-FR" sz="2400" b="1" i="1" dirty="0" smtClean="0"/>
              <a:t>:</a:t>
            </a:r>
          </a:p>
          <a:p>
            <a:pPr eaLnBrk="1" hangingPunct="1">
              <a:buFont typeface="Arial" pitchFamily="34" charset="0"/>
              <a:buNone/>
            </a:pPr>
            <a:r>
              <a:rPr lang="fr-FR" sz="2400" b="1" i="1" dirty="0" err="1" smtClean="0"/>
              <a:t>Incommensurate</a:t>
            </a:r>
            <a:r>
              <a:rPr lang="fr-FR" sz="2400" b="1" i="1" dirty="0" smtClean="0"/>
              <a:t> </a:t>
            </a:r>
            <a:r>
              <a:rPr lang="fr-FR" sz="2400" b="1" i="1" dirty="0" err="1" smtClean="0"/>
              <a:t>CDWs</a:t>
            </a:r>
            <a:r>
              <a:rPr lang="fr-FR" sz="2400" b="1" i="1" dirty="0" smtClean="0"/>
              <a:t>, </a:t>
            </a:r>
            <a:r>
              <a:rPr lang="fr-FR" sz="2400" b="1" i="1" dirty="0" err="1" smtClean="0"/>
              <a:t>SDWs</a:t>
            </a:r>
            <a:r>
              <a:rPr lang="fr-FR" sz="2400" b="1" i="1" dirty="0" smtClean="0"/>
              <a:t>, Wigner </a:t>
            </a:r>
            <a:r>
              <a:rPr lang="fr-FR" sz="2400" b="1" i="1" dirty="0" err="1" smtClean="0"/>
              <a:t>crystals</a:t>
            </a:r>
            <a:r>
              <a:rPr lang="fr-FR" sz="2400" b="1" i="1" dirty="0" smtClean="0"/>
              <a:t>:</a:t>
            </a:r>
          </a:p>
          <a:p>
            <a:pPr eaLnBrk="1" hangingPunct="1"/>
            <a:r>
              <a:rPr lang="fr-FR" sz="2400" dirty="0" err="1" smtClean="0"/>
              <a:t>Frohlich</a:t>
            </a:r>
            <a:r>
              <a:rPr lang="fr-FR" sz="2400" dirty="0" smtClean="0"/>
              <a:t> conduction by the collective </a:t>
            </a:r>
            <a:r>
              <a:rPr lang="fr-FR" sz="2400" dirty="0" err="1" smtClean="0"/>
              <a:t>sliding</a:t>
            </a:r>
            <a:r>
              <a:rPr lang="fr-FR" sz="2400" dirty="0" smtClean="0"/>
              <a:t>.</a:t>
            </a:r>
          </a:p>
          <a:p>
            <a:pPr eaLnBrk="1" hangingPunct="1"/>
            <a:r>
              <a:rPr lang="fr-FR" sz="2400" dirty="0" err="1" smtClean="0"/>
              <a:t>Topological</a:t>
            </a:r>
            <a:r>
              <a:rPr lang="fr-FR" sz="2400" dirty="0" smtClean="0"/>
              <a:t> </a:t>
            </a:r>
            <a:r>
              <a:rPr lang="fr-FR" sz="2400" dirty="0" err="1" smtClean="0"/>
              <a:t>defects</a:t>
            </a:r>
            <a:r>
              <a:rPr lang="fr-FR" sz="2400" dirty="0" smtClean="0"/>
              <a:t>: solitons, dislocations (</a:t>
            </a:r>
            <a:r>
              <a:rPr lang="fr-FR" sz="2400" dirty="0" err="1" smtClean="0"/>
              <a:t>electronic</a:t>
            </a:r>
            <a:r>
              <a:rPr lang="fr-FR" sz="2400" dirty="0" smtClean="0"/>
              <a:t> </a:t>
            </a:r>
            <a:r>
              <a:rPr lang="fr-FR" sz="2400" dirty="0" err="1" smtClean="0"/>
              <a:t>vortices</a:t>
            </a:r>
            <a:r>
              <a:rPr lang="fr-FR" sz="2400" dirty="0" smtClean="0"/>
              <a:t>). </a:t>
            </a:r>
          </a:p>
          <a:p>
            <a:pPr eaLnBrk="1" hangingPunct="1"/>
            <a:r>
              <a:rPr lang="fr-FR" sz="2400" dirty="0" err="1" smtClean="0"/>
              <a:t>Current</a:t>
            </a:r>
            <a:r>
              <a:rPr lang="fr-FR" sz="2400" dirty="0" smtClean="0"/>
              <a:t> conversion </a:t>
            </a:r>
            <a:r>
              <a:rPr lang="fr-FR" sz="2400" dirty="0" err="1" smtClean="0"/>
              <a:t>among</a:t>
            </a:r>
            <a:r>
              <a:rPr lang="fr-FR" sz="2400" dirty="0" smtClean="0"/>
              <a:t> normal and </a:t>
            </a:r>
            <a:r>
              <a:rPr lang="fr-FR" sz="2400" dirty="0" err="1" smtClean="0"/>
              <a:t>condensed</a:t>
            </a:r>
            <a:r>
              <a:rPr lang="fr-FR" sz="2400" dirty="0" smtClean="0"/>
              <a:t> </a:t>
            </a:r>
            <a:r>
              <a:rPr lang="fr-FR" sz="2400" dirty="0" err="1" smtClean="0"/>
              <a:t>electrons</a:t>
            </a:r>
            <a:r>
              <a:rPr lang="fr-FR" sz="2400" dirty="0" smtClean="0"/>
              <a:t>.</a:t>
            </a:r>
          </a:p>
          <a:p>
            <a:pPr eaLnBrk="1" hangingPunct="1"/>
            <a:r>
              <a:rPr lang="en-US" sz="2400" dirty="0" smtClean="0"/>
              <a:t>Phase slips in nano-junctions.</a:t>
            </a:r>
            <a:endParaRPr lang="fr-FR" sz="2400" dirty="0" smtClean="0"/>
          </a:p>
        </p:txBody>
      </p:sp>
      <p:sp>
        <p:nvSpPr>
          <p:cNvPr id="3" name="ZoneTexte 2"/>
          <p:cNvSpPr txBox="1"/>
          <p:nvPr/>
        </p:nvSpPr>
        <p:spPr>
          <a:xfrm>
            <a:off x="179512" y="2708920"/>
            <a:ext cx="88869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While the phase velocity or deformation is the principle ingredient,</a:t>
            </a:r>
          </a:p>
          <a:p>
            <a:r>
              <a:rPr lang="en-US" sz="2000" b="1" dirty="0" smtClean="0"/>
              <a:t>no collective effects can set in without deformations of the CDW amplitude A(</a:t>
            </a:r>
            <a:r>
              <a:rPr lang="en-US" sz="2000" b="1" dirty="0" err="1" smtClean="0"/>
              <a:t>x,t</a:t>
            </a:r>
            <a:r>
              <a:rPr lang="en-US" sz="2000" b="1" dirty="0" smtClean="0"/>
              <a:t>),</a:t>
            </a:r>
          </a:p>
          <a:p>
            <a:r>
              <a:rPr lang="en-US" sz="2000" b="1" dirty="0" smtClean="0"/>
              <a:t>particularly with A passing though zero. </a:t>
            </a:r>
            <a:endParaRPr lang="en-US" sz="2000" b="1" dirty="0"/>
          </a:p>
        </p:txBody>
      </p:sp>
      <p:graphicFrame>
        <p:nvGraphicFramePr>
          <p:cNvPr id="326657" name="Object 1"/>
          <p:cNvGraphicFramePr>
            <a:graphicFrameLocks noChangeAspect="1"/>
          </p:cNvGraphicFramePr>
          <p:nvPr/>
        </p:nvGraphicFramePr>
        <p:xfrm>
          <a:off x="539552" y="4149080"/>
          <a:ext cx="1979613" cy="404813"/>
        </p:xfrm>
        <a:graphic>
          <a:graphicData uri="http://schemas.openxmlformats.org/presentationml/2006/ole">
            <p:oleObj spid="_x0000_s1026" name="Équation" r:id="rId3" imgW="1117600" imgH="228600" progId="Equation.3">
              <p:embed/>
            </p:oleObj>
          </a:graphicData>
        </a:graphic>
      </p:graphicFrame>
      <p:graphicFrame>
        <p:nvGraphicFramePr>
          <p:cNvPr id="326658" name="Object 2"/>
          <p:cNvGraphicFramePr>
            <a:graphicFrameLocks noChangeAspect="1"/>
          </p:cNvGraphicFramePr>
          <p:nvPr/>
        </p:nvGraphicFramePr>
        <p:xfrm>
          <a:off x="6300192" y="4005064"/>
          <a:ext cx="1871663" cy="719137"/>
        </p:xfrm>
        <a:graphic>
          <a:graphicData uri="http://schemas.openxmlformats.org/presentationml/2006/ole">
            <p:oleObj spid="_x0000_s1027" name="Équation" r:id="rId4" imgW="1117115" imgH="393529" progId="Equation.3">
              <p:embed/>
            </p:oleObj>
          </a:graphicData>
        </a:graphic>
      </p:graphicFrame>
      <p:graphicFrame>
        <p:nvGraphicFramePr>
          <p:cNvPr id="326659" name="Object 3"/>
          <p:cNvGraphicFramePr>
            <a:graphicFrameLocks noChangeAspect="1"/>
          </p:cNvGraphicFramePr>
          <p:nvPr/>
        </p:nvGraphicFramePr>
        <p:xfrm>
          <a:off x="3275856" y="4077072"/>
          <a:ext cx="1938337" cy="720725"/>
        </p:xfrm>
        <a:graphic>
          <a:graphicData uri="http://schemas.openxmlformats.org/presentationml/2006/ole">
            <p:oleObj spid="_x0000_s1028" name="Équation" r:id="rId5" imgW="1028254" imgH="393529" progId="Equation.3">
              <p:embed/>
            </p:oleObj>
          </a:graphicData>
        </a:graphic>
      </p:graphicFrame>
      <p:graphicFrame>
        <p:nvGraphicFramePr>
          <p:cNvPr id="326660" name="Object 4"/>
          <p:cNvGraphicFramePr>
            <a:graphicFrameLocks noChangeAspect="1"/>
          </p:cNvGraphicFramePr>
          <p:nvPr/>
        </p:nvGraphicFramePr>
        <p:xfrm>
          <a:off x="3203848" y="4941168"/>
          <a:ext cx="1557338" cy="719137"/>
        </p:xfrm>
        <a:graphic>
          <a:graphicData uri="http://schemas.openxmlformats.org/presentationml/2006/ole">
            <p:oleObj spid="_x0000_s1029" name="Équation" r:id="rId6" imgW="1002865" imgH="393529" progId="Equation.3">
              <p:embed/>
            </p:oleObj>
          </a:graphicData>
        </a:graphic>
      </p:graphicFrame>
      <p:graphicFrame>
        <p:nvGraphicFramePr>
          <p:cNvPr id="326661" name="Object 5"/>
          <p:cNvGraphicFramePr>
            <a:graphicFrameLocks noChangeAspect="1"/>
          </p:cNvGraphicFramePr>
          <p:nvPr/>
        </p:nvGraphicFramePr>
        <p:xfrm>
          <a:off x="6300192" y="4941168"/>
          <a:ext cx="1909762" cy="823913"/>
        </p:xfrm>
        <a:graphic>
          <a:graphicData uri="http://schemas.openxmlformats.org/presentationml/2006/ole">
            <p:oleObj spid="_x0000_s1030" name="Équation" r:id="rId7" imgW="1091726" imgH="431613" progId="Equation.3">
              <p:embed/>
            </p:oleObj>
          </a:graphicData>
        </a:graphic>
      </p:graphicFrame>
      <p:graphicFrame>
        <p:nvGraphicFramePr>
          <p:cNvPr id="326662" name="Object 6"/>
          <p:cNvGraphicFramePr>
            <a:graphicFrameLocks noChangeAspect="1"/>
          </p:cNvGraphicFramePr>
          <p:nvPr/>
        </p:nvGraphicFramePr>
        <p:xfrm>
          <a:off x="539552" y="5085184"/>
          <a:ext cx="1801812" cy="404812"/>
        </p:xfrm>
        <a:graphic>
          <a:graphicData uri="http://schemas.openxmlformats.org/presentationml/2006/ole">
            <p:oleObj spid="_x0000_s1031" name="Équation" r:id="rId8" imgW="1016000" imgH="228600" progId="Equation.3">
              <p:embed/>
            </p:oleObj>
          </a:graphicData>
        </a:graphic>
      </p:graphicFrame>
      <p:graphicFrame>
        <p:nvGraphicFramePr>
          <p:cNvPr id="326663" name="Object 7"/>
          <p:cNvGraphicFramePr>
            <a:graphicFrameLocks noChangeAspect="1"/>
          </p:cNvGraphicFramePr>
          <p:nvPr/>
        </p:nvGraphicFramePr>
        <p:xfrm>
          <a:off x="2843808" y="5949280"/>
          <a:ext cx="3013075" cy="581025"/>
        </p:xfrm>
        <a:graphic>
          <a:graphicData uri="http://schemas.openxmlformats.org/presentationml/2006/ole">
            <p:oleObj spid="_x0000_s1032" name="Equation" r:id="rId9" imgW="3013200" imgH="58104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327FF-627B-4FBF-8B00-0333D3C3D127}" type="slidenum">
              <a:rPr lang="en-US"/>
              <a:pPr/>
              <a:t>4</a:t>
            </a:fld>
            <a:endParaRPr lang="en-US"/>
          </a:p>
        </p:txBody>
      </p:sp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460" y="44450"/>
            <a:ext cx="7200924" cy="576238"/>
          </a:xfrm>
          <a:solidFill>
            <a:srgbClr val="CC99FF"/>
          </a:solidFill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Dynamic origin of dislocations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35496" y="3068960"/>
            <a:ext cx="496855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b="1" i="1" dirty="0" smtClean="0">
                <a:solidFill>
                  <a:srgbClr val="FF00FF"/>
                </a:solidFill>
                <a:latin typeface="Arial" pitchFamily="34" charset="0"/>
              </a:rPr>
              <a:t>CDW sliding</a:t>
            </a:r>
            <a:r>
              <a:rPr lang="en-US" dirty="0" smtClean="0">
                <a:solidFill>
                  <a:srgbClr val="FF00FF"/>
                </a:solidFill>
                <a:latin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</a:rPr>
              <a:t>in the applied external electric field – collective motion of electronic crystal .</a:t>
            </a:r>
          </a:p>
          <a:p>
            <a:pPr eaLnBrk="1" hangingPunct="1"/>
            <a:r>
              <a:rPr lang="en-US" dirty="0" smtClean="0">
                <a:latin typeface="Arial" pitchFamily="34" charset="0"/>
              </a:rPr>
              <a:t>To set it in motion at different velocities:</a:t>
            </a:r>
          </a:p>
          <a:p>
            <a:pPr eaLnBrk="1" hangingPunct="1"/>
            <a:r>
              <a:rPr lang="en-US" b="1" i="1" dirty="0" smtClean="0">
                <a:solidFill>
                  <a:srgbClr val="0F06BA"/>
                </a:solidFill>
                <a:latin typeface="Arial" pitchFamily="34" charset="0"/>
              </a:rPr>
              <a:t>Transfers flow of vortices</a:t>
            </a:r>
            <a:r>
              <a:rPr lang="en-US" dirty="0" smtClean="0">
                <a:solidFill>
                  <a:srgbClr val="0F06BA"/>
                </a:solidFill>
                <a:latin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</a:rPr>
              <a:t>– thick channel</a:t>
            </a:r>
          </a:p>
          <a:p>
            <a:pPr eaLnBrk="1" hangingPunct="1"/>
            <a:r>
              <a:rPr lang="en-US" b="1" i="1" dirty="0" smtClean="0">
                <a:solidFill>
                  <a:srgbClr val="0070C0"/>
                </a:solidFill>
                <a:latin typeface="Arial" pitchFamily="34" charset="0"/>
              </a:rPr>
              <a:t>Coherent phase slip	</a:t>
            </a:r>
            <a:r>
              <a:rPr lang="en-US" dirty="0" smtClean="0">
                <a:latin typeface="Arial" pitchFamily="34" charset="0"/>
              </a:rPr>
              <a:t>  -  thin cannel</a:t>
            </a:r>
          </a:p>
          <a:p>
            <a:pPr eaLnBrk="1" hangingPunct="1"/>
            <a:r>
              <a:rPr lang="en-US" dirty="0" smtClean="0">
                <a:latin typeface="Arial" pitchFamily="34" charset="0"/>
              </a:rPr>
              <a:t>(</a:t>
            </a:r>
            <a:r>
              <a:rPr lang="en-US" i="1" dirty="0" smtClean="0">
                <a:latin typeface="Arial" pitchFamily="34" charset="0"/>
              </a:rPr>
              <a:t>Maki &amp; </a:t>
            </a:r>
            <a:r>
              <a:rPr lang="en-US" i="1" dirty="0" err="1" smtClean="0">
                <a:latin typeface="Arial" pitchFamily="34" charset="0"/>
              </a:rPr>
              <a:t>Ong</a:t>
            </a:r>
            <a:r>
              <a:rPr lang="en-US" i="1" dirty="0" smtClean="0">
                <a:latin typeface="Arial" pitchFamily="34" charset="0"/>
              </a:rPr>
              <a:t>, </a:t>
            </a:r>
            <a:r>
              <a:rPr lang="en-US" i="1" dirty="0" err="1" smtClean="0">
                <a:latin typeface="Arial" pitchFamily="34" charset="0"/>
              </a:rPr>
              <a:t>Gorkov</a:t>
            </a:r>
            <a:r>
              <a:rPr lang="en-US" dirty="0" smtClean="0">
                <a:latin typeface="Arial" pitchFamily="34" charset="0"/>
              </a:rPr>
              <a:t>)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753617" y="1278484"/>
            <a:ext cx="4724400" cy="833438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1342579" y="1184821"/>
            <a:ext cx="685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3933379" y="1184821"/>
            <a:ext cx="8382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1033017" y="692696"/>
            <a:ext cx="979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source</a:t>
            </a:r>
            <a:endParaRPr lang="en-GB"/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4146104" y="692696"/>
            <a:ext cx="809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drain</a:t>
            </a:r>
            <a:endParaRPr lang="en-GB"/>
          </a:p>
        </p:txBody>
      </p:sp>
      <p:sp>
        <p:nvSpPr>
          <p:cNvPr id="29" name="Line 11"/>
          <p:cNvSpPr>
            <a:spLocks noChangeShapeType="1"/>
          </p:cNvSpPr>
          <p:nvPr/>
        </p:nvSpPr>
        <p:spPr bwMode="auto">
          <a:xfrm>
            <a:off x="885379" y="1337221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" name="Line 12"/>
          <p:cNvSpPr>
            <a:spLocks noChangeShapeType="1"/>
          </p:cNvSpPr>
          <p:nvPr/>
        </p:nvSpPr>
        <p:spPr bwMode="auto">
          <a:xfrm>
            <a:off x="1342579" y="1337221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" name="Line 13"/>
          <p:cNvSpPr>
            <a:spLocks noChangeShapeType="1"/>
          </p:cNvSpPr>
          <p:nvPr/>
        </p:nvSpPr>
        <p:spPr bwMode="auto">
          <a:xfrm>
            <a:off x="1875979" y="1337221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" name="Line 14"/>
          <p:cNvSpPr>
            <a:spLocks noChangeShapeType="1"/>
          </p:cNvSpPr>
          <p:nvPr/>
        </p:nvSpPr>
        <p:spPr bwMode="auto">
          <a:xfrm>
            <a:off x="3247579" y="1337221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" name="Line 15"/>
          <p:cNvSpPr>
            <a:spLocks noChangeShapeType="1"/>
          </p:cNvSpPr>
          <p:nvPr/>
        </p:nvSpPr>
        <p:spPr bwMode="auto">
          <a:xfrm>
            <a:off x="3552379" y="1337221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" name="Line 17"/>
          <p:cNvSpPr>
            <a:spLocks noChangeShapeType="1"/>
          </p:cNvSpPr>
          <p:nvPr/>
        </p:nvSpPr>
        <p:spPr bwMode="auto">
          <a:xfrm>
            <a:off x="2942779" y="1337221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" name="Line 19"/>
          <p:cNvSpPr>
            <a:spLocks noChangeShapeType="1"/>
          </p:cNvSpPr>
          <p:nvPr/>
        </p:nvSpPr>
        <p:spPr bwMode="auto">
          <a:xfrm>
            <a:off x="2637979" y="1337221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" name="Line 20"/>
          <p:cNvSpPr>
            <a:spLocks noChangeShapeType="1"/>
          </p:cNvSpPr>
          <p:nvPr/>
        </p:nvSpPr>
        <p:spPr bwMode="auto">
          <a:xfrm>
            <a:off x="2337942" y="1349921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" name="Line 21"/>
          <p:cNvSpPr>
            <a:spLocks noChangeShapeType="1"/>
          </p:cNvSpPr>
          <p:nvPr/>
        </p:nvSpPr>
        <p:spPr bwMode="auto">
          <a:xfrm>
            <a:off x="2104579" y="1337221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" name="Line 22"/>
          <p:cNvSpPr>
            <a:spLocks noChangeShapeType="1"/>
          </p:cNvSpPr>
          <p:nvPr/>
        </p:nvSpPr>
        <p:spPr bwMode="auto">
          <a:xfrm>
            <a:off x="4085779" y="1337221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" name="Text Box 25"/>
          <p:cNvSpPr txBox="1">
            <a:spLocks noChangeArrowheads="1"/>
          </p:cNvSpPr>
          <p:nvPr/>
        </p:nvSpPr>
        <p:spPr bwMode="auto">
          <a:xfrm>
            <a:off x="183704" y="921296"/>
            <a:ext cx="66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v=0</a:t>
            </a:r>
            <a:endParaRPr lang="en-GB" b="1"/>
          </a:p>
        </p:txBody>
      </p:sp>
      <p:sp>
        <p:nvSpPr>
          <p:cNvPr id="40" name="Text Box 28"/>
          <p:cNvSpPr txBox="1">
            <a:spLocks noChangeArrowheads="1"/>
          </p:cNvSpPr>
          <p:nvPr/>
        </p:nvSpPr>
        <p:spPr bwMode="auto">
          <a:xfrm>
            <a:off x="2698304" y="768896"/>
            <a:ext cx="4812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 err="1" smtClean="0"/>
              <a:t>v</a:t>
            </a:r>
            <a:r>
              <a:rPr lang="en-US" b="1" dirty="0" err="1" smtClean="0">
                <a:sym typeface="Symbol"/>
              </a:rPr>
              <a:t></a:t>
            </a:r>
            <a:r>
              <a:rPr lang="en-US" b="1" dirty="0" err="1" smtClean="0"/>
              <a:t>I</a:t>
            </a:r>
            <a:endParaRPr lang="en-GB" b="1" dirty="0"/>
          </a:p>
        </p:txBody>
      </p:sp>
      <p:sp>
        <p:nvSpPr>
          <p:cNvPr id="41" name="Text Box 29"/>
          <p:cNvSpPr txBox="1">
            <a:spLocks noChangeArrowheads="1"/>
          </p:cNvSpPr>
          <p:nvPr/>
        </p:nvSpPr>
        <p:spPr bwMode="auto">
          <a:xfrm>
            <a:off x="107504" y="2181771"/>
            <a:ext cx="2895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Formation of new planes in the electronic crystal</a:t>
            </a:r>
            <a:endParaRPr lang="en-GB" dirty="0"/>
          </a:p>
        </p:txBody>
      </p:sp>
      <p:sp>
        <p:nvSpPr>
          <p:cNvPr id="42" name="Line 30"/>
          <p:cNvSpPr>
            <a:spLocks noChangeShapeType="1"/>
          </p:cNvSpPr>
          <p:nvPr/>
        </p:nvSpPr>
        <p:spPr bwMode="auto">
          <a:xfrm flipV="1">
            <a:off x="1690242" y="2129384"/>
            <a:ext cx="3810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5018732" y="2096021"/>
            <a:ext cx="31513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Elimination of additional planes</a:t>
            </a:r>
            <a:endParaRPr lang="en-GB" dirty="0"/>
          </a:p>
        </p:txBody>
      </p:sp>
      <p:sp>
        <p:nvSpPr>
          <p:cNvPr id="44" name="Line 32"/>
          <p:cNvSpPr>
            <a:spLocks noChangeShapeType="1"/>
          </p:cNvSpPr>
          <p:nvPr/>
        </p:nvSpPr>
        <p:spPr bwMode="auto">
          <a:xfrm flipH="1" flipV="1">
            <a:off x="4354067" y="2142084"/>
            <a:ext cx="782638" cy="1508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" name="Line 42"/>
          <p:cNvSpPr>
            <a:spLocks noChangeShapeType="1"/>
          </p:cNvSpPr>
          <p:nvPr/>
        </p:nvSpPr>
        <p:spPr bwMode="auto">
          <a:xfrm>
            <a:off x="3849242" y="1308646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Line 50"/>
          <p:cNvSpPr>
            <a:spLocks noChangeShapeType="1"/>
          </p:cNvSpPr>
          <p:nvPr/>
        </p:nvSpPr>
        <p:spPr bwMode="auto">
          <a:xfrm>
            <a:off x="4641404" y="1370559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Line 51"/>
          <p:cNvSpPr>
            <a:spLocks noChangeShapeType="1"/>
          </p:cNvSpPr>
          <p:nvPr/>
        </p:nvSpPr>
        <p:spPr bwMode="auto">
          <a:xfrm>
            <a:off x="5146229" y="1299121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" name="ZoneTexte 46"/>
          <p:cNvSpPr txBox="1"/>
          <p:nvPr/>
        </p:nvSpPr>
        <p:spPr>
          <a:xfrm>
            <a:off x="5796136" y="764704"/>
            <a:ext cx="3024336" cy="923330"/>
          </a:xfrm>
          <a:prstGeom prst="rect">
            <a:avLst/>
          </a:prstGeom>
          <a:noFill/>
          <a:ln>
            <a:solidFill>
              <a:srgbClr val="CC99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Direct access to the current conversion via dislocations: Space resolved X-ray studies</a:t>
            </a:r>
          </a:p>
        </p:txBody>
      </p:sp>
      <p:sp>
        <p:nvSpPr>
          <p:cNvPr id="48" name="Rectangle 3"/>
          <p:cNvSpPr txBox="1">
            <a:spLocks noChangeArrowheads="1"/>
          </p:cNvSpPr>
          <p:nvPr/>
        </p:nvSpPr>
        <p:spPr>
          <a:xfrm>
            <a:off x="72008" y="4941168"/>
            <a:ext cx="8964488" cy="100811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marL="342900" indent="-342900"/>
            <a:r>
              <a:rPr lang="en-US" b="1" dirty="0" smtClean="0">
                <a:latin typeface="Arial" pitchFamily="34" charset="0"/>
                <a:cs typeface="Arial" pitchFamily="34" charset="0"/>
              </a:rPr>
              <a:t>Phase slips: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Microscopically </a:t>
            </a:r>
            <a:r>
              <a:rPr kumimoji="0" lang="en-US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–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selftrapping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of electrons into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solitons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their  subsequent aggregation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Macroscopically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– the edge dislocation line proliferating/expanding across the sample.</a:t>
            </a:r>
          </a:p>
        </p:txBody>
      </p:sp>
      <p:grpSp>
        <p:nvGrpSpPr>
          <p:cNvPr id="2" name="Groupe 45"/>
          <p:cNvGrpSpPr/>
          <p:nvPr/>
        </p:nvGrpSpPr>
        <p:grpSpPr>
          <a:xfrm>
            <a:off x="5148064" y="2636912"/>
            <a:ext cx="3707904" cy="1870844"/>
            <a:chOff x="5148064" y="908720"/>
            <a:chExt cx="3707904" cy="1870844"/>
          </a:xfrm>
        </p:grpSpPr>
        <p:sp>
          <p:nvSpPr>
            <p:cNvPr id="50" name="AutoShape 8"/>
            <p:cNvSpPr>
              <a:spLocks noChangeAspect="1" noChangeArrowheads="1"/>
            </p:cNvSpPr>
            <p:nvPr/>
          </p:nvSpPr>
          <p:spPr bwMode="auto">
            <a:xfrm>
              <a:off x="5148064" y="908720"/>
              <a:ext cx="3707904" cy="18708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1" name="Line 9"/>
            <p:cNvSpPr>
              <a:spLocks noChangeShapeType="1"/>
            </p:cNvSpPr>
            <p:nvPr/>
          </p:nvSpPr>
          <p:spPr bwMode="auto">
            <a:xfrm>
              <a:off x="5471111" y="2499438"/>
              <a:ext cx="1935687" cy="12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" name="Line 10"/>
            <p:cNvSpPr>
              <a:spLocks noChangeShapeType="1"/>
            </p:cNvSpPr>
            <p:nvPr/>
          </p:nvSpPr>
          <p:spPr bwMode="auto">
            <a:xfrm>
              <a:off x="5471111" y="1282639"/>
              <a:ext cx="1853952" cy="12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3" name="Line 11"/>
            <p:cNvSpPr>
              <a:spLocks noChangeShapeType="1"/>
            </p:cNvSpPr>
            <p:nvPr/>
          </p:nvSpPr>
          <p:spPr bwMode="auto">
            <a:xfrm>
              <a:off x="7325063" y="1282639"/>
              <a:ext cx="1209156" cy="12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4" name="Line 12"/>
            <p:cNvSpPr>
              <a:spLocks noChangeShapeType="1"/>
            </p:cNvSpPr>
            <p:nvPr/>
          </p:nvSpPr>
          <p:spPr bwMode="auto">
            <a:xfrm>
              <a:off x="7406798" y="2124268"/>
              <a:ext cx="1127421" cy="12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5" name="Line 13"/>
            <p:cNvSpPr>
              <a:spLocks noChangeShapeType="1"/>
            </p:cNvSpPr>
            <p:nvPr/>
          </p:nvSpPr>
          <p:spPr bwMode="auto">
            <a:xfrm>
              <a:off x="7406798" y="2124268"/>
              <a:ext cx="0" cy="3751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" name="Line 14"/>
            <p:cNvSpPr>
              <a:spLocks noChangeShapeType="1"/>
            </p:cNvSpPr>
            <p:nvPr/>
          </p:nvSpPr>
          <p:spPr bwMode="auto">
            <a:xfrm>
              <a:off x="5713720" y="1844142"/>
              <a:ext cx="564359" cy="125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7" name="Line 15"/>
            <p:cNvSpPr>
              <a:spLocks noChangeShapeType="1"/>
            </p:cNvSpPr>
            <p:nvPr/>
          </p:nvSpPr>
          <p:spPr bwMode="auto">
            <a:xfrm>
              <a:off x="6599829" y="2311853"/>
              <a:ext cx="56435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" name="Line 16"/>
            <p:cNvSpPr>
              <a:spLocks noChangeShapeType="1"/>
            </p:cNvSpPr>
            <p:nvPr/>
          </p:nvSpPr>
          <p:spPr bwMode="auto">
            <a:xfrm>
              <a:off x="7728547" y="1750350"/>
              <a:ext cx="564359" cy="125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" name="Line 18"/>
            <p:cNvSpPr>
              <a:spLocks noChangeShapeType="1"/>
            </p:cNvSpPr>
            <p:nvPr/>
          </p:nvSpPr>
          <p:spPr bwMode="auto">
            <a:xfrm flipH="1" flipV="1">
              <a:off x="7380312" y="1484784"/>
              <a:ext cx="16759" cy="359358"/>
            </a:xfrm>
            <a:prstGeom prst="line">
              <a:avLst/>
            </a:prstGeom>
            <a:noFill/>
            <a:ln w="38100">
              <a:solidFill>
                <a:srgbClr val="0F06BA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" name="AutoShape 19"/>
            <p:cNvSpPr>
              <a:spLocks noChangeArrowheads="1"/>
            </p:cNvSpPr>
            <p:nvPr/>
          </p:nvSpPr>
          <p:spPr bwMode="auto">
            <a:xfrm>
              <a:off x="7291331" y="1857898"/>
              <a:ext cx="207580" cy="467711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1" name="Text Box 20"/>
            <p:cNvSpPr txBox="1">
              <a:spLocks noChangeArrowheads="1"/>
            </p:cNvSpPr>
            <p:nvPr/>
          </p:nvSpPr>
          <p:spPr bwMode="auto">
            <a:xfrm>
              <a:off x="7728547" y="1376431"/>
              <a:ext cx="832916" cy="2125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fr-FR" sz="1200"/>
                <a:t>enhanced v</a:t>
              </a:r>
              <a:endParaRPr lang="en-US"/>
            </a:p>
          </p:txBody>
        </p:sp>
        <p:sp>
          <p:nvSpPr>
            <p:cNvPr id="62" name="Text Box 21"/>
            <p:cNvSpPr txBox="1">
              <a:spLocks noChangeArrowheads="1"/>
            </p:cNvSpPr>
            <p:nvPr/>
          </p:nvSpPr>
          <p:spPr bwMode="auto">
            <a:xfrm>
              <a:off x="5868108" y="2042982"/>
              <a:ext cx="1331109" cy="3063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fr-FR" sz="1200" dirty="0" err="1"/>
                <a:t>ceased</a:t>
              </a:r>
              <a:r>
                <a:rPr lang="fr-FR" sz="1200" dirty="0"/>
                <a:t> curent</a:t>
              </a:r>
              <a:endParaRPr lang="en-US" dirty="0"/>
            </a:p>
          </p:txBody>
        </p:sp>
        <p:sp>
          <p:nvSpPr>
            <p:cNvPr id="63" name="Text Box 22"/>
            <p:cNvSpPr txBox="1">
              <a:spLocks noChangeArrowheads="1"/>
            </p:cNvSpPr>
            <p:nvPr/>
          </p:nvSpPr>
          <p:spPr bwMode="auto">
            <a:xfrm>
              <a:off x="5555440" y="1497736"/>
              <a:ext cx="710963" cy="23635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fr-FR" sz="1200"/>
                <a:t>normal  v</a:t>
              </a:r>
              <a:endParaRPr lang="en-US"/>
            </a:p>
          </p:txBody>
        </p:sp>
      </p:grpSp>
      <p:sp>
        <p:nvSpPr>
          <p:cNvPr id="64" name="Rectangle 26"/>
          <p:cNvSpPr>
            <a:spLocks noChangeArrowheads="1"/>
          </p:cNvSpPr>
          <p:nvPr/>
        </p:nvSpPr>
        <p:spPr bwMode="auto">
          <a:xfrm>
            <a:off x="5435029" y="4323873"/>
            <a:ext cx="36734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GB" altLang="zh-CN" dirty="0" smtClean="0">
                <a:ea typeface="宋体" charset="-122"/>
              </a:rPr>
              <a:t>the </a:t>
            </a:r>
            <a:r>
              <a:rPr lang="en-GB" altLang="zh-CN" dirty="0">
                <a:ea typeface="宋体" charset="-122"/>
              </a:rPr>
              <a:t>material flow; its conversion provides the climb of dislocations. </a:t>
            </a:r>
          </a:p>
        </p:txBody>
      </p:sp>
      <p:sp>
        <p:nvSpPr>
          <p:cNvPr id="65" name="Rectangle 64"/>
          <p:cNvSpPr/>
          <p:nvPr/>
        </p:nvSpPr>
        <p:spPr>
          <a:xfrm>
            <a:off x="5487059" y="2596842"/>
            <a:ext cx="3333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zh-CN" dirty="0" smtClean="0">
                <a:ea typeface="宋体" charset="-122"/>
              </a:rPr>
              <a:t>proliferation of a dislocation line. </a:t>
            </a:r>
            <a:endParaRPr lang="fr-FR" dirty="0"/>
          </a:p>
        </p:txBody>
      </p:sp>
      <p:cxnSp>
        <p:nvCxnSpPr>
          <p:cNvPr id="67" name="Connecteur droit avec flèche 66"/>
          <p:cNvCxnSpPr/>
          <p:nvPr/>
        </p:nvCxnSpPr>
        <p:spPr>
          <a:xfrm>
            <a:off x="6804248" y="2852936"/>
            <a:ext cx="504056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avec flèche 68"/>
          <p:cNvCxnSpPr>
            <a:endCxn id="60" idx="2"/>
          </p:cNvCxnSpPr>
          <p:nvPr/>
        </p:nvCxnSpPr>
        <p:spPr>
          <a:xfrm flipV="1">
            <a:off x="7092280" y="4053801"/>
            <a:ext cx="230159" cy="3833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9185" name="Object 1"/>
          <p:cNvGraphicFramePr>
            <a:graphicFrameLocks noChangeAspect="1"/>
          </p:cNvGraphicFramePr>
          <p:nvPr/>
        </p:nvGraphicFramePr>
        <p:xfrm>
          <a:off x="5591373" y="6088335"/>
          <a:ext cx="3013075" cy="581025"/>
        </p:xfrm>
        <a:graphic>
          <a:graphicData uri="http://schemas.openxmlformats.org/presentationml/2006/ole">
            <p:oleObj spid="_x0000_s2050" name="Equation" r:id="rId3" imgW="3013200" imgH="581040" progId="Equation.DSMT4">
              <p:embed/>
            </p:oleObj>
          </a:graphicData>
        </a:graphic>
      </p:graphicFrame>
      <p:sp>
        <p:nvSpPr>
          <p:cNvPr id="66" name="ZoneTexte 65"/>
          <p:cNvSpPr txBox="1"/>
          <p:nvPr/>
        </p:nvSpPr>
        <p:spPr>
          <a:xfrm>
            <a:off x="179512" y="6165304"/>
            <a:ext cx="5202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Static origin of vortices in analogy to SCs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ChangeArrowheads="1"/>
          </p:cNvSpPr>
          <p:nvPr/>
        </p:nvSpPr>
        <p:spPr bwMode="auto">
          <a:xfrm>
            <a:off x="-4587875" y="461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91843" name="Picture 3" descr="dislocati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857121"/>
            <a:ext cx="4060179" cy="1491759"/>
          </a:xfrm>
          <a:prstGeom prst="rect">
            <a:avLst/>
          </a:prstGeom>
          <a:noFill/>
        </p:spPr>
      </p:pic>
      <p:sp>
        <p:nvSpPr>
          <p:cNvPr id="291844" name="Rectangle 4"/>
          <p:cNvSpPr>
            <a:spLocks noChangeArrowheads="1"/>
          </p:cNvSpPr>
          <p:nvPr/>
        </p:nvSpPr>
        <p:spPr bwMode="auto">
          <a:xfrm>
            <a:off x="0" y="2636912"/>
            <a:ext cx="457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0" hangingPunct="0"/>
            <a:r>
              <a:rPr lang="en-US" altLang="ja-JP" sz="2000" dirty="0" smtClean="0">
                <a:ea typeface="MS Mincho" charset="-128"/>
              </a:rPr>
              <a:t>Solid lines:</a:t>
            </a:r>
            <a:r>
              <a:rPr lang="en-US" altLang="ja-JP" sz="2000" dirty="0">
                <a:ea typeface="MS Mincho" charset="-128"/>
              </a:rPr>
              <a:t> </a:t>
            </a:r>
            <a:r>
              <a:rPr lang="en-US" altLang="ja-JP" sz="2000" dirty="0" smtClean="0">
                <a:ea typeface="MS Mincho" charset="-128"/>
              </a:rPr>
              <a:t>maxima </a:t>
            </a:r>
            <a:r>
              <a:rPr lang="en-US" altLang="ja-JP" sz="2000" dirty="0">
                <a:ea typeface="MS Mincho" charset="-128"/>
              </a:rPr>
              <a:t>of the charge density. </a:t>
            </a:r>
            <a:br>
              <a:rPr lang="en-US" altLang="ja-JP" sz="2000" dirty="0">
                <a:ea typeface="MS Mincho" charset="-128"/>
              </a:rPr>
            </a:br>
            <a:r>
              <a:rPr lang="en-US" altLang="ja-JP" sz="2000" dirty="0">
                <a:ea typeface="MS Mincho" charset="-128"/>
              </a:rPr>
              <a:t>Dashed lines: </a:t>
            </a:r>
            <a:r>
              <a:rPr lang="en-US" altLang="ja-JP" sz="2000" dirty="0" smtClean="0">
                <a:ea typeface="MS Mincho" charset="-128"/>
              </a:rPr>
              <a:t>chains </a:t>
            </a:r>
            <a:r>
              <a:rPr lang="en-US" altLang="ja-JP" sz="2000" dirty="0">
                <a:ea typeface="MS Mincho" charset="-128"/>
              </a:rPr>
              <a:t>of the host crystal.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224136" y="87015"/>
            <a:ext cx="6300192" cy="461665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 smtClean="0">
                <a:solidFill>
                  <a:schemeClr val="bg1"/>
                </a:solidFill>
                <a:ea typeface="MS Mincho" charset="-128"/>
              </a:rPr>
              <a:t>Topological defects in a CDW.</a:t>
            </a:r>
            <a:endParaRPr lang="fr-FR" altLang="ja-JP" sz="2400" b="1" dirty="0" smtClean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504" y="4913292"/>
            <a:ext cx="43204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altLang="ja-JP" sz="2200" dirty="0" smtClean="0">
                <a:solidFill>
                  <a:srgbClr val="800000"/>
                </a:solidFill>
                <a:ea typeface="MS Mincho" charset="-128"/>
              </a:rPr>
              <a:t>Embracing only one chain of atoms,  the pairs become a vacancy or an interstitial   </a:t>
            </a:r>
            <a:r>
              <a:rPr lang="en-US" altLang="ja-JP" sz="2200" dirty="0" smtClean="0">
                <a:solidFill>
                  <a:srgbClr val="800000"/>
                </a:solidFill>
                <a:ea typeface="MS Mincho" charset="-128"/>
                <a:sym typeface="Symbol"/>
              </a:rPr>
              <a:t> </a:t>
            </a:r>
            <a:r>
              <a:rPr lang="en-US" altLang="ja-JP" sz="2200" b="1" dirty="0" smtClean="0">
                <a:solidFill>
                  <a:srgbClr val="800000"/>
                </a:solidFill>
                <a:ea typeface="MS Mincho" charset="-128"/>
              </a:rPr>
              <a:t>± 2</a:t>
            </a:r>
            <a:r>
              <a:rPr lang="en-US" altLang="ja-JP" sz="2200" b="1" dirty="0" smtClean="0">
                <a:solidFill>
                  <a:srgbClr val="800000"/>
                </a:solidFill>
                <a:latin typeface="Symbol" pitchFamily="18" charset="2"/>
                <a:ea typeface="MS Mincho" charset="-128"/>
              </a:rPr>
              <a:t>p</a:t>
            </a:r>
            <a:r>
              <a:rPr lang="en-US" altLang="ja-JP" sz="2200" b="1" dirty="0" smtClean="0">
                <a:solidFill>
                  <a:srgbClr val="800000"/>
                </a:solidFill>
                <a:ea typeface="MS Mincho" charset="-128"/>
              </a:rPr>
              <a:t> </a:t>
            </a:r>
            <a:r>
              <a:rPr lang="en-US" altLang="ja-JP" sz="2200" dirty="0" smtClean="0">
                <a:solidFill>
                  <a:srgbClr val="800000"/>
                </a:solidFill>
                <a:ea typeface="MS Mincho" charset="-128"/>
              </a:rPr>
              <a:t>solitons in CDW </a:t>
            </a:r>
            <a:r>
              <a:rPr lang="en-US" altLang="ja-JP" sz="2200" dirty="0" smtClean="0">
                <a:ea typeface="MS Mincho" charset="-128"/>
              </a:rPr>
              <a:t> </a:t>
            </a:r>
            <a:endParaRPr lang="en-US" altLang="ja-JP" sz="2200" dirty="0">
              <a:ea typeface="MS Mincho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0040" y="3356992"/>
            <a:ext cx="421196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altLang="ja-JP" sz="2200" dirty="0" smtClean="0">
                <a:ea typeface="MS Mincho" charset="-128"/>
              </a:rPr>
              <a:t>By passing each of these defects, the phase changes by 2</a:t>
            </a:r>
            <a:r>
              <a:rPr lang="en-US" altLang="ja-JP" sz="2200" dirty="0" smtClean="0">
                <a:latin typeface="Symbol" pitchFamily="18" charset="2"/>
                <a:ea typeface="MS Mincho" charset="-128"/>
              </a:rPr>
              <a:t>p.</a:t>
            </a:r>
            <a:r>
              <a:rPr lang="en-US" altLang="ja-JP" sz="2200" dirty="0" smtClean="0">
                <a:ea typeface="MS Mincho" charset="-128"/>
              </a:rPr>
              <a:t> </a:t>
            </a:r>
            <a:br>
              <a:rPr lang="en-US" altLang="ja-JP" sz="2200" dirty="0" smtClean="0">
                <a:ea typeface="MS Mincho" charset="-128"/>
              </a:rPr>
            </a:br>
            <a:r>
              <a:rPr lang="en-US" altLang="ja-JP" sz="2200" dirty="0" smtClean="0">
                <a:ea typeface="MS Mincho" charset="-128"/>
              </a:rPr>
              <a:t>Far from the defect the lattice </a:t>
            </a:r>
            <a:br>
              <a:rPr lang="en-US" altLang="ja-JP" sz="2200" dirty="0" smtClean="0">
                <a:ea typeface="MS Mincho" charset="-128"/>
              </a:rPr>
            </a:br>
            <a:r>
              <a:rPr lang="en-US" altLang="ja-JP" sz="2200" dirty="0" smtClean="0">
                <a:ea typeface="MS Mincho" charset="-128"/>
              </a:rPr>
              <a:t>is not perturbed.</a:t>
            </a:r>
            <a:endParaRPr lang="en-US" altLang="ja-JP" sz="2200" dirty="0">
              <a:ea typeface="ＭＳ Ｐゴシック" charset="-128"/>
            </a:endParaRPr>
          </a:p>
        </p:txBody>
      </p:sp>
      <p:pic>
        <p:nvPicPr>
          <p:cNvPr id="27" name="Picture 4" descr="piégeage_fort_ODC_rou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620688"/>
            <a:ext cx="3744416" cy="4038503"/>
          </a:xfrm>
          <a:prstGeom prst="rect">
            <a:avLst/>
          </a:prstGeom>
          <a:noFill/>
        </p:spPr>
      </p:pic>
      <p:sp>
        <p:nvSpPr>
          <p:cNvPr id="28" name="ZoneTexte 10"/>
          <p:cNvSpPr txBox="1">
            <a:spLocks noChangeArrowheads="1"/>
          </p:cNvSpPr>
          <p:nvPr/>
        </p:nvSpPr>
        <p:spPr bwMode="auto">
          <a:xfrm>
            <a:off x="4427984" y="5013176"/>
            <a:ext cx="504056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dirty="0">
                <a:ea typeface="굴림" charset="-127"/>
              </a:rPr>
              <a:t>At the (</a:t>
            </a:r>
            <a:r>
              <a:rPr lang="en-US" altLang="ko-KR" sz="2400" dirty="0">
                <a:solidFill>
                  <a:srgbClr val="CC0000"/>
                </a:solidFill>
                <a:ea typeface="굴림" charset="-127"/>
              </a:rPr>
              <a:t>red</a:t>
            </a:r>
            <a:r>
              <a:rPr lang="en-US" altLang="ko-KR" sz="2400" dirty="0">
                <a:ea typeface="굴림" charset="-127"/>
              </a:rPr>
              <a:t>) front line the defected </a:t>
            </a:r>
            <a:r>
              <a:rPr lang="en-US" altLang="ko-KR" sz="2400" dirty="0" smtClean="0">
                <a:ea typeface="굴림" charset="-127"/>
              </a:rPr>
              <a:t>chain</a:t>
            </a:r>
            <a:r>
              <a:rPr lang="en-US" altLang="ko-KR" sz="2400" dirty="0">
                <a:ea typeface="굴림" charset="-127"/>
              </a:rPr>
              <a:t> </a:t>
            </a:r>
            <a:r>
              <a:rPr lang="en-US" altLang="ko-KR" sz="2400" dirty="0" smtClean="0">
                <a:ea typeface="굴림" charset="-127"/>
              </a:rPr>
              <a:t>is </a:t>
            </a:r>
            <a:r>
              <a:rPr lang="en-US" altLang="ko-KR" sz="2400" dirty="0">
                <a:ea typeface="굴림" charset="-127"/>
              </a:rPr>
              <a:t>displaced  by half </a:t>
            </a:r>
            <a:r>
              <a:rPr lang="en-US" altLang="ko-KR" sz="2400" dirty="0" smtClean="0">
                <a:ea typeface="굴림" charset="-127"/>
              </a:rPr>
              <a:t>of </a:t>
            </a:r>
            <a:r>
              <a:rPr lang="en-US" altLang="ko-KR" sz="2400" dirty="0">
                <a:ea typeface="굴림" charset="-127"/>
              </a:rPr>
              <a:t>period.</a:t>
            </a:r>
          </a:p>
          <a:p>
            <a:r>
              <a:rPr lang="en-US" altLang="ko-KR" sz="2400" dirty="0">
                <a:ea typeface="굴림" charset="-127"/>
              </a:rPr>
              <a:t>Along the </a:t>
            </a:r>
            <a:r>
              <a:rPr lang="en-US" altLang="ko-KR" sz="2400" dirty="0">
                <a:solidFill>
                  <a:schemeClr val="hlink"/>
                </a:solidFill>
                <a:ea typeface="굴림" charset="-127"/>
              </a:rPr>
              <a:t>defected chain</a:t>
            </a:r>
            <a:r>
              <a:rPr lang="en-US" altLang="ko-KR" sz="2400" dirty="0">
                <a:ea typeface="굴림" charset="-127"/>
              </a:rPr>
              <a:t> the whole period </a:t>
            </a:r>
            <a:r>
              <a:rPr lang="en-US" altLang="ko-KR" sz="2000" b="1" dirty="0">
                <a:ea typeface="굴림" charset="-127"/>
              </a:rPr>
              <a:t>±2</a:t>
            </a:r>
            <a:r>
              <a:rPr lang="en-US" altLang="ko-KR" sz="2800" b="1" dirty="0">
                <a:ea typeface="굴림" charset="-127"/>
                <a:sym typeface="Symbol" pitchFamily="18" charset="2"/>
              </a:rPr>
              <a:t></a:t>
            </a:r>
            <a:r>
              <a:rPr lang="en-US" altLang="ko-KR" dirty="0">
                <a:ea typeface="굴림" charset="-127"/>
              </a:rPr>
              <a:t> </a:t>
            </a:r>
            <a:r>
              <a:rPr lang="en-US" altLang="ko-KR" sz="2400" dirty="0">
                <a:ea typeface="굴림" charset="-127"/>
              </a:rPr>
              <a:t>is missed or </a:t>
            </a:r>
            <a:r>
              <a:rPr lang="en-US" altLang="ko-KR" sz="2400" dirty="0" smtClean="0">
                <a:ea typeface="굴림" charset="-127"/>
              </a:rPr>
              <a:t>gained</a:t>
            </a:r>
            <a:endParaRPr lang="en-US" altLang="ko-KR" sz="2400" dirty="0">
              <a:ea typeface="굴림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91557664" y="100279760"/>
          <a:ext cx="9559925" cy="1042987"/>
        </p:xfrm>
        <a:graphic>
          <a:graphicData uri="http://schemas.openxmlformats.org/presentationml/2006/ole">
            <p:oleObj spid="_x0000_s3074" r:id="rId4" imgW="8559720" imgH="939240" progId="Equation.DSMT4">
              <p:embed/>
            </p:oleObj>
          </a:graphicData>
        </a:graphic>
      </p:graphicFrame>
      <p:graphicFrame>
        <p:nvGraphicFramePr>
          <p:cNvPr id="6" name="Objet 5"/>
          <p:cNvGraphicFramePr>
            <a:graphicFrameLocks noChangeAspect="1"/>
          </p:cNvGraphicFramePr>
          <p:nvPr/>
        </p:nvGraphicFramePr>
        <p:xfrm>
          <a:off x="1081088" y="908720"/>
          <a:ext cx="6192837" cy="1223963"/>
        </p:xfrm>
        <a:graphic>
          <a:graphicData uri="http://schemas.openxmlformats.org/presentationml/2006/ole">
            <p:oleObj spid="_x0000_s3075" name="Équation" r:id="rId5" imgW="2793960" imgH="583920" progId="Equation.3">
              <p:embed/>
            </p:oleObj>
          </a:graphicData>
        </a:graphic>
      </p:graphicFrame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DejaVu Serif" pitchFamily="18" charset="0"/>
                <a:ea typeface="DejaVu Sans" pitchFamily="34" charset="0"/>
                <a:cs typeface="DejaVu Sans" pitchFamily="34" charset="0"/>
              </a:rPr>
              <a:t> </a:t>
            </a:r>
            <a:endParaRPr kumimoji="0" lang="en-GB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0" y="304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ZoneTexte 18"/>
          <p:cNvSpPr txBox="1"/>
          <p:nvPr/>
        </p:nvSpPr>
        <p:spPr>
          <a:xfrm>
            <a:off x="35496" y="44624"/>
            <a:ext cx="4752528" cy="461665"/>
          </a:xfrm>
          <a:prstGeom prst="rect">
            <a:avLst/>
          </a:prstGeom>
          <a:solidFill>
            <a:srgbClr val="CC99FF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</a:rPr>
              <a:t>Ginzburg</a:t>
            </a:r>
            <a:r>
              <a:rPr lang="en-US" sz="2400" b="1" dirty="0" smtClean="0">
                <a:solidFill>
                  <a:schemeClr val="bg1"/>
                </a:solidFill>
              </a:rPr>
              <a:t>-Landau – like model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15" name="Objet 14"/>
          <p:cNvGraphicFramePr>
            <a:graphicFrameLocks noChangeAspect="1"/>
          </p:cNvGraphicFramePr>
          <p:nvPr/>
        </p:nvGraphicFramePr>
        <p:xfrm>
          <a:off x="668338" y="2492375"/>
          <a:ext cx="7302500" cy="636588"/>
        </p:xfrm>
        <a:graphic>
          <a:graphicData uri="http://schemas.openxmlformats.org/presentationml/2006/ole">
            <p:oleObj spid="_x0000_s3076" name="Équation" r:id="rId6" imgW="3263760" imgH="304560" progId="Equation.3">
              <p:embed/>
            </p:oleObj>
          </a:graphicData>
        </a:graphic>
      </p:graphicFrame>
      <p:graphicFrame>
        <p:nvGraphicFramePr>
          <p:cNvPr id="16" name="Objet 15"/>
          <p:cNvGraphicFramePr>
            <a:graphicFrameLocks noChangeAspect="1"/>
          </p:cNvGraphicFramePr>
          <p:nvPr/>
        </p:nvGraphicFramePr>
        <p:xfrm>
          <a:off x="6615227" y="116632"/>
          <a:ext cx="1917213" cy="432048"/>
        </p:xfrm>
        <a:graphic>
          <a:graphicData uri="http://schemas.openxmlformats.org/presentationml/2006/ole">
            <p:oleObj spid="_x0000_s3077" name="Équation" r:id="rId7" imgW="901440" imgH="203040" progId="Equation.3">
              <p:embed/>
            </p:oleObj>
          </a:graphicData>
        </a:graphic>
      </p:graphicFrame>
      <p:sp>
        <p:nvSpPr>
          <p:cNvPr id="25" name="Espace réservé du numéro de diapositive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705DF-DF7A-4EB3-AF12-212F664098C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325" name="ZoneTexte 2324"/>
          <p:cNvSpPr txBox="1"/>
          <p:nvPr/>
        </p:nvSpPr>
        <p:spPr>
          <a:xfrm>
            <a:off x="178302" y="4581128"/>
            <a:ext cx="8066106" cy="1015663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Only extrinsic (other bands) carriers </a:t>
            </a:r>
            <a:r>
              <a:rPr lang="en-US" sz="2000" b="1" i="1" dirty="0" smtClean="0">
                <a:solidFill>
                  <a:srgbClr val="0070C0"/>
                </a:solidFill>
              </a:rPr>
              <a:t>n</a:t>
            </a:r>
            <a:r>
              <a:rPr lang="en-US" sz="2000" b="1" dirty="0" smtClean="0">
                <a:solidFill>
                  <a:srgbClr val="0070C0"/>
                </a:solidFill>
              </a:rPr>
              <a:t> are taken explicitly.</a:t>
            </a:r>
          </a:p>
          <a:p>
            <a:r>
              <a:rPr lang="en-US" sz="2000" b="1" dirty="0" smtClean="0">
                <a:solidFill>
                  <a:srgbClr val="0070C0"/>
                </a:solidFill>
              </a:rPr>
              <a:t>In the GL spirit, the intrinsic carriers (in the gap region)  are integrated out, their effect is hidden in the CDW amplitude A.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7" name="Picture 3" descr="D:\Users\Serguei\S-Files\PhD-PD\Yi\20130405GRectGeom400200Stage11amt15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76672"/>
            <a:ext cx="3816424" cy="4320480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251520" y="3789040"/>
            <a:ext cx="82430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Many vortices appear temporarily in the course of the evolution.</a:t>
            </a:r>
          </a:p>
          <a:p>
            <a:r>
              <a:rPr lang="en-US" sz="2400" dirty="0" smtClean="0"/>
              <a:t>For that run, only one will be left.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427984" y="2060848"/>
            <a:ext cx="162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nucleations</a:t>
            </a:r>
            <a:endParaRPr lang="en-US" sz="2400" dirty="0"/>
          </a:p>
        </p:txBody>
      </p:sp>
      <p:sp>
        <p:nvSpPr>
          <p:cNvPr id="5" name="ZoneTexte 4"/>
          <p:cNvSpPr txBox="1"/>
          <p:nvPr/>
        </p:nvSpPr>
        <p:spPr>
          <a:xfrm>
            <a:off x="4355976" y="1700808"/>
            <a:ext cx="1821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traces of A=0</a:t>
            </a:r>
            <a:endParaRPr lang="en-US" sz="2400" dirty="0">
              <a:solidFill>
                <a:srgbClr val="0070C0"/>
              </a:solidFill>
            </a:endParaRPr>
          </a:p>
        </p:txBody>
      </p:sp>
      <p:graphicFrame>
        <p:nvGraphicFramePr>
          <p:cNvPr id="290820" name="Object 4"/>
          <p:cNvGraphicFramePr>
            <a:graphicFrameLocks noChangeAspect="1"/>
          </p:cNvGraphicFramePr>
          <p:nvPr/>
        </p:nvGraphicFramePr>
        <p:xfrm>
          <a:off x="5796136" y="2708920"/>
          <a:ext cx="704850" cy="457200"/>
        </p:xfrm>
        <a:graphic>
          <a:graphicData uri="http://schemas.openxmlformats.org/presentationml/2006/ole">
            <p:oleObj spid="_x0000_s4098" name="Packager Shell Object" showAsIcon="1" r:id="rId4" imgW="705600" imgH="456480" progId="Package">
              <p:embed/>
            </p:oleObj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467544" y="44624"/>
            <a:ext cx="72374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Numerical modeling of </a:t>
            </a:r>
            <a:r>
              <a:rPr lang="en-US" sz="2400" dirty="0" err="1" smtClean="0"/>
              <a:t>nonstationary</a:t>
            </a:r>
            <a:r>
              <a:rPr lang="en-US" sz="2400" dirty="0" smtClean="0"/>
              <a:t> processes in CDWs</a:t>
            </a:r>
            <a:br>
              <a:rPr lang="en-US" sz="2400" dirty="0" smtClean="0"/>
            </a:br>
            <a:r>
              <a:rPr lang="en-US" sz="2400" dirty="0" smtClean="0"/>
              <a:t>within the TDGL phenomenology</a:t>
            </a:r>
            <a:br>
              <a:rPr lang="en-US" sz="2400" dirty="0" smtClean="0"/>
            </a:br>
            <a:r>
              <a:rPr lang="en-US" sz="2400" dirty="0" smtClean="0"/>
              <a:t>T. Yi, A. </a:t>
            </a:r>
            <a:r>
              <a:rPr lang="en-US" sz="2400" dirty="0" err="1" smtClean="0"/>
              <a:t>Rojo</a:t>
            </a:r>
            <a:r>
              <a:rPr lang="en-US" sz="2400" dirty="0" smtClean="0"/>
              <a:t>, N. </a:t>
            </a:r>
            <a:r>
              <a:rPr lang="en-US" sz="2400" dirty="0" err="1" smtClean="0"/>
              <a:t>Kirova</a:t>
            </a:r>
            <a:r>
              <a:rPr lang="en-US" sz="2400" dirty="0" smtClean="0"/>
              <a:t> and SB.</a:t>
            </a:r>
            <a:endParaRPr lang="en-US" sz="2400" dirty="0"/>
          </a:p>
        </p:txBody>
      </p:sp>
      <p:sp>
        <p:nvSpPr>
          <p:cNvPr id="10" name="ZoneTexte 9"/>
          <p:cNvSpPr txBox="1"/>
          <p:nvPr/>
        </p:nvSpPr>
        <p:spPr>
          <a:xfrm>
            <a:off x="1115616" y="5157192"/>
            <a:ext cx="61300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result is as spectacular as it is wrong!</a:t>
            </a:r>
          </a:p>
          <a:p>
            <a:r>
              <a:rPr lang="en-US" sz="2400" dirty="0" smtClean="0"/>
              <a:t>The TDGL approach is principally deficient here.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705DF-DF7A-4EB3-AF12-212F664098C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ZoneTexte 4"/>
          <p:cNvSpPr txBox="1"/>
          <p:nvPr/>
        </p:nvSpPr>
        <p:spPr>
          <a:xfrm>
            <a:off x="0" y="829449"/>
            <a:ext cx="91440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i="1" dirty="0" smtClean="0">
                <a:solidFill>
                  <a:srgbClr val="0070C0"/>
                </a:solidFill>
              </a:rPr>
              <a:t>Well established  </a:t>
            </a:r>
            <a:r>
              <a:rPr lang="en-US" sz="2400" dirty="0" smtClean="0"/>
              <a:t>and works for stationary state and as a tool to reach it. Takes explicitly the extrinsic carriers (not interacting with the CDW)</a:t>
            </a:r>
          </a:p>
          <a:p>
            <a:pPr>
              <a:spcAft>
                <a:spcPts val="600"/>
              </a:spcAft>
            </a:pPr>
            <a:r>
              <a:rPr lang="en-US" sz="2400" b="1" i="1" dirty="0" smtClean="0">
                <a:solidFill>
                  <a:srgbClr val="0070C0"/>
                </a:solidFill>
              </a:rPr>
              <a:t>Restrictions</a:t>
            </a:r>
            <a:r>
              <a:rPr lang="en-US" sz="2400" b="1" i="1" dirty="0" smtClean="0">
                <a:solidFill>
                  <a:srgbClr val="002060"/>
                </a:solidFill>
              </a:rPr>
              <a:t>: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The intrinsic carriers have been integrated out and come into the model only via the order parameter amplitude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en-US" sz="2400" dirty="0"/>
              <a:t>.</a:t>
            </a:r>
            <a:endParaRPr lang="en-US" sz="2400" dirty="0" smtClean="0"/>
          </a:p>
          <a:p>
            <a:pPr>
              <a:spcAft>
                <a:spcPts val="600"/>
              </a:spcAft>
            </a:pPr>
            <a:r>
              <a:rPr lang="en-US" sz="2400" b="1" i="1" dirty="0">
                <a:solidFill>
                  <a:srgbClr val="FF00FF"/>
                </a:solidFill>
              </a:rPr>
              <a:t>Major problem</a:t>
            </a:r>
            <a:r>
              <a:rPr lang="en-US" sz="2400" b="1" i="1" dirty="0"/>
              <a:t>:</a:t>
            </a:r>
            <a:r>
              <a:rPr lang="en-US" sz="2400" dirty="0"/>
              <a:t> </a:t>
            </a:r>
            <a:endParaRPr lang="en-US" sz="2400" dirty="0" smtClean="0"/>
          </a:p>
          <a:p>
            <a:pPr>
              <a:spcAft>
                <a:spcPts val="600"/>
              </a:spcAft>
            </a:pPr>
            <a:r>
              <a:rPr lang="en-US" sz="2400" dirty="0" smtClean="0"/>
              <a:t>Violation </a:t>
            </a:r>
            <a:r>
              <a:rPr lang="en-US" sz="2400" dirty="0"/>
              <a:t>of the local charge conservation for the condensate 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14" name="ZoneTexte 13"/>
          <p:cNvSpPr txBox="1"/>
          <p:nvPr/>
        </p:nvSpPr>
        <p:spPr>
          <a:xfrm>
            <a:off x="107504" y="5229200"/>
            <a:ext cx="2957733" cy="461665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our case 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A(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x,y,t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0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Obje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12752222"/>
              </p:ext>
            </p:extLst>
          </p:nvPr>
        </p:nvGraphicFramePr>
        <p:xfrm>
          <a:off x="3995936" y="5104766"/>
          <a:ext cx="4248472" cy="988530"/>
        </p:xfrm>
        <a:graphic>
          <a:graphicData uri="http://schemas.openxmlformats.org/presentationml/2006/ole">
            <p:oleObj spid="_x0000_s5122" name="Équation" r:id="rId3" imgW="1803400" imgH="419100" progId="Equation.3">
              <p:embed/>
            </p:oleObj>
          </a:graphicData>
        </a:graphic>
      </p:graphicFrame>
      <p:grpSp>
        <p:nvGrpSpPr>
          <p:cNvPr id="3" name="Groupe 16"/>
          <p:cNvGrpSpPr/>
          <p:nvPr/>
        </p:nvGrpSpPr>
        <p:grpSpPr>
          <a:xfrm>
            <a:off x="179512" y="3645024"/>
            <a:ext cx="8640960" cy="1368152"/>
            <a:chOff x="179512" y="3645545"/>
            <a:chExt cx="8640960" cy="1368152"/>
          </a:xfrm>
        </p:grpSpPr>
        <p:grpSp>
          <p:nvGrpSpPr>
            <p:cNvPr id="4" name="Groupe 8"/>
            <p:cNvGrpSpPr/>
            <p:nvPr/>
          </p:nvGrpSpPr>
          <p:grpSpPr>
            <a:xfrm>
              <a:off x="179512" y="3645545"/>
              <a:ext cx="8640960" cy="1367631"/>
              <a:chOff x="382588" y="2953544"/>
              <a:chExt cx="8640960" cy="1367631"/>
            </a:xfrm>
          </p:grpSpPr>
          <p:graphicFrame>
            <p:nvGraphicFramePr>
              <p:cNvPr id="10" name="Objet 9"/>
              <p:cNvGraphicFramePr>
                <a:graphicFrameLocks noChangeAspect="1"/>
              </p:cNvGraphicFramePr>
              <p:nvPr/>
            </p:nvGraphicFramePr>
            <p:xfrm>
              <a:off x="382588" y="3337942"/>
              <a:ext cx="1647825" cy="955675"/>
            </p:xfrm>
            <a:graphic>
              <a:graphicData uri="http://schemas.openxmlformats.org/presentationml/2006/ole">
                <p:oleObj spid="_x0000_s5123" name="Équation" r:id="rId4" imgW="723600" imgH="419040" progId="Equation.3">
                  <p:embed/>
                </p:oleObj>
              </a:graphicData>
            </a:graphic>
          </p:graphicFrame>
          <p:graphicFrame>
            <p:nvGraphicFramePr>
              <p:cNvPr id="11" name="Object 4"/>
              <p:cNvGraphicFramePr>
                <a:graphicFrameLocks noChangeAspect="1"/>
              </p:cNvGraphicFramePr>
              <p:nvPr/>
            </p:nvGraphicFramePr>
            <p:xfrm>
              <a:off x="2686050" y="3367088"/>
              <a:ext cx="1881188" cy="954087"/>
            </p:xfrm>
            <a:graphic>
              <a:graphicData uri="http://schemas.openxmlformats.org/presentationml/2006/ole">
                <p:oleObj spid="_x0000_s5124" name="Équation" r:id="rId5" imgW="825480" imgH="419040" progId="Equation.3">
                  <p:embed/>
                </p:oleObj>
              </a:graphicData>
            </a:graphic>
          </p:graphicFrame>
          <p:sp>
            <p:nvSpPr>
              <p:cNvPr id="12" name="Flèche droite 11"/>
              <p:cNvSpPr/>
              <p:nvPr/>
            </p:nvSpPr>
            <p:spPr>
              <a:xfrm>
                <a:off x="4847084" y="3789040"/>
                <a:ext cx="1211188" cy="172095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ZoneTexte 12"/>
              <p:cNvSpPr txBox="1"/>
              <p:nvPr/>
            </p:nvSpPr>
            <p:spPr>
              <a:xfrm>
                <a:off x="5463783" y="2953544"/>
                <a:ext cx="355976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i="1" dirty="0" smtClean="0">
                    <a:solidFill>
                      <a:srgbClr val="FF00FF"/>
                    </a:solidFill>
                  </a:rPr>
                  <a:t>automatically if A = const</a:t>
                </a:r>
                <a:endParaRPr lang="en-US" sz="2200" b="1" i="1" dirty="0">
                  <a:solidFill>
                    <a:srgbClr val="FF00FF"/>
                  </a:solidFill>
                </a:endParaRPr>
              </a:p>
            </p:txBody>
          </p:sp>
        </p:grpSp>
        <p:graphicFrame>
          <p:nvGraphicFramePr>
            <p:cNvPr id="16" name="Objet 15"/>
            <p:cNvGraphicFramePr>
              <a:graphicFrameLocks noChangeAspect="1"/>
            </p:cNvGraphicFramePr>
            <p:nvPr/>
          </p:nvGraphicFramePr>
          <p:xfrm>
            <a:off x="5971927" y="4077072"/>
            <a:ext cx="2776537" cy="936625"/>
          </p:xfrm>
          <a:graphic>
            <a:graphicData uri="http://schemas.openxmlformats.org/presentationml/2006/ole">
              <p:oleObj spid="_x0000_s5125" name="Équation" r:id="rId6" imgW="1168200" imgH="393480" progId="Equation.3">
                <p:embed/>
              </p:oleObj>
            </a:graphicData>
          </a:graphic>
        </p:graphicFrame>
      </p:grpSp>
      <p:sp>
        <p:nvSpPr>
          <p:cNvPr id="18" name="ZoneTexte 17"/>
          <p:cNvSpPr txBox="1"/>
          <p:nvPr/>
        </p:nvSpPr>
        <p:spPr>
          <a:xfrm>
            <a:off x="539552" y="169476"/>
            <a:ext cx="7920880" cy="523220"/>
          </a:xfrm>
          <a:prstGeom prst="rect">
            <a:avLst/>
          </a:prstGeom>
          <a:solidFill>
            <a:srgbClr val="CC99FF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chemeClr val="bg1"/>
                </a:solidFill>
              </a:rPr>
              <a:t>Deadly problems with  the </a:t>
            </a:r>
            <a:r>
              <a:rPr lang="en-US" sz="2800" b="1" err="1" smtClean="0">
                <a:solidFill>
                  <a:schemeClr val="bg1"/>
                </a:solidFill>
              </a:rPr>
              <a:t>TDGL</a:t>
            </a:r>
            <a:r>
              <a:rPr lang="en-US" sz="2800" b="1" smtClean="0">
                <a:solidFill>
                  <a:schemeClr val="bg1"/>
                </a:solidFill>
              </a:rPr>
              <a:t> model for CDW</a:t>
            </a:r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51519" y="6309320"/>
            <a:ext cx="8280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smtClean="0">
                <a:solidFill>
                  <a:srgbClr val="0070C0"/>
                </a:solidFill>
              </a:rPr>
              <a:t>Way of resolution: </a:t>
            </a:r>
            <a:r>
              <a:rPr lang="en-US" sz="2400" smtClean="0"/>
              <a:t>keep carriers in hand and decompose  </a:t>
            </a:r>
            <a:r>
              <a:rPr lang="en-US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i="1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 i="1" baseline="30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705DF-DF7A-4EB3-AF12-212F664098C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ZoneTexte 3"/>
          <p:cNvSpPr txBox="1"/>
          <p:nvPr/>
        </p:nvSpPr>
        <p:spPr>
          <a:xfrm>
            <a:off x="0" y="-27384"/>
            <a:ext cx="9144000" cy="461665"/>
          </a:xfrm>
          <a:prstGeom prst="rect">
            <a:avLst/>
          </a:prstGeom>
          <a:solidFill>
            <a:srgbClr val="CC99FF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More general scheme :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11560" y="692696"/>
            <a:ext cx="7632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 smtClean="0"/>
              <a:t>1D intrinsic carriers are taken explicitly into account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FF00FF"/>
                </a:solidFill>
              </a:rPr>
              <a:t>Forbidden : </a:t>
            </a:r>
            <a:r>
              <a:rPr lang="en-US" dirty="0" smtClean="0"/>
              <a:t>scattering in the frame of the host lattice - no  impurities 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FF00FF"/>
                </a:solidFill>
              </a:rPr>
              <a:t>Allowed: </a:t>
            </a:r>
            <a:r>
              <a:rPr lang="en-US" dirty="0" smtClean="0"/>
              <a:t>scattering by CDW phonons; electronic collisions</a:t>
            </a:r>
            <a:endParaRPr lang="en-US" dirty="0"/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/>
        </p:nvGraphicFramePr>
        <p:xfrm>
          <a:off x="614561" y="3140248"/>
          <a:ext cx="7989887" cy="1944936"/>
        </p:xfrm>
        <a:graphic>
          <a:graphicData uri="http://schemas.openxmlformats.org/presentationml/2006/ole">
            <p:oleObj spid="_x0000_s6146" name="Équation" r:id="rId3" imgW="4025880" imgH="787320" progId="Equation.3">
              <p:embed/>
            </p:oleObj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55576" y="2060848"/>
            <a:ext cx="4561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ym typeface="Symbol"/>
              </a:rPr>
              <a:t>=(</a:t>
            </a:r>
            <a:r>
              <a:rPr lang="en-US" sz="2400" b="1" baseline="-25000" dirty="0" smtClean="0">
                <a:sym typeface="Symbol"/>
              </a:rPr>
              <a:t>+</a:t>
            </a:r>
            <a:r>
              <a:rPr lang="en-US" sz="2400" b="1" dirty="0" smtClean="0">
                <a:sym typeface="Symbol"/>
              </a:rPr>
              <a:t>,</a:t>
            </a:r>
            <a:r>
              <a:rPr lang="en-US" sz="2400" b="1" baseline="-25000" dirty="0" smtClean="0">
                <a:sym typeface="Symbol"/>
              </a:rPr>
              <a:t>-</a:t>
            </a:r>
            <a:r>
              <a:rPr lang="en-US" sz="2400" b="1" dirty="0" smtClean="0">
                <a:sym typeface="Symbol"/>
              </a:rPr>
              <a:t> )</a:t>
            </a:r>
            <a:r>
              <a:rPr lang="en-US" sz="2400" dirty="0" smtClean="0">
                <a:sym typeface="Symbol"/>
              </a:rPr>
              <a:t>, o</a:t>
            </a:r>
            <a:r>
              <a:rPr lang="en-US" sz="2400" dirty="0" smtClean="0"/>
              <a:t>rder parameter  </a:t>
            </a:r>
            <a:r>
              <a:rPr lang="en-US" sz="2400" b="1" dirty="0" smtClean="0">
                <a:sym typeface="Symbol"/>
              </a:rPr>
              <a:t></a:t>
            </a:r>
            <a:r>
              <a:rPr lang="en-US" sz="2400" b="1" dirty="0" err="1" smtClean="0">
                <a:sym typeface="Symbol"/>
              </a:rPr>
              <a:t>e</a:t>
            </a:r>
            <a:r>
              <a:rPr lang="en-US" sz="2400" b="1" baseline="30000" dirty="0" err="1" smtClean="0">
                <a:sym typeface="Symbol"/>
              </a:rPr>
              <a:t>i</a:t>
            </a:r>
            <a:r>
              <a:rPr lang="en-US" sz="2400" b="1" baseline="30000" dirty="0" smtClean="0">
                <a:sym typeface="Symbol"/>
              </a:rPr>
              <a:t>   </a:t>
            </a:r>
            <a:endParaRPr lang="en-US" sz="2400" b="1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1018</Words>
  <Application>Microsoft Office PowerPoint</Application>
  <PresentationFormat>Affichage à l'écran (4:3)</PresentationFormat>
  <Paragraphs>161</Paragraphs>
  <Slides>18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4</vt:i4>
      </vt:variant>
      <vt:variant>
        <vt:lpstr>Titres des diapositives</vt:lpstr>
      </vt:variant>
      <vt:variant>
        <vt:i4>18</vt:i4>
      </vt:variant>
    </vt:vector>
  </HeadingPairs>
  <TitlesOfParts>
    <vt:vector size="23" baseType="lpstr">
      <vt:lpstr>Thème Office</vt:lpstr>
      <vt:lpstr>Équation</vt:lpstr>
      <vt:lpstr>Equation</vt:lpstr>
      <vt:lpstr>MathType 7.0 Equation</vt:lpstr>
      <vt:lpstr>Packager Shell Object</vt:lpstr>
      <vt:lpstr>Diapositive 1</vt:lpstr>
      <vt:lpstr>Diapositive 2</vt:lpstr>
      <vt:lpstr>Diapositive 3</vt:lpstr>
      <vt:lpstr>Dynamic origin of dislocations 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Brazovskii</dc:creator>
  <cp:lastModifiedBy>Brazovskii</cp:lastModifiedBy>
  <cp:revision>1</cp:revision>
  <dcterms:created xsi:type="dcterms:W3CDTF">2021-02-26T19:39:29Z</dcterms:created>
  <dcterms:modified xsi:type="dcterms:W3CDTF">2021-02-26T19:39:45Z</dcterms:modified>
</cp:coreProperties>
</file>