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94" r:id="rId4"/>
    <p:sldId id="296" r:id="rId5"/>
    <p:sldId id="295" r:id="rId6"/>
    <p:sldId id="272" r:id="rId7"/>
    <p:sldId id="276" r:id="rId8"/>
    <p:sldId id="292" r:id="rId9"/>
    <p:sldId id="300" r:id="rId10"/>
    <p:sldId id="281" r:id="rId11"/>
    <p:sldId id="282" r:id="rId12"/>
    <p:sldId id="283" r:id="rId13"/>
    <p:sldId id="284" r:id="rId14"/>
    <p:sldId id="285" r:id="rId15"/>
    <p:sldId id="287" r:id="rId16"/>
  </p:sldIdLst>
  <p:sldSz cx="7556500" cy="10693400"/>
  <p:notesSz cx="6858000" cy="9144000"/>
  <p:embeddedFontLst>
    <p:embeddedFont>
      <p:font typeface="Calibri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5889" autoAdjust="0"/>
    <p:restoredTop sz="94660" autoAdjust="0"/>
  </p:normalViewPr>
  <p:slideViewPr>
    <p:cSldViewPr>
      <p:cViewPr varScale="1">
        <p:scale>
          <a:sx n="54" d="100"/>
          <a:sy n="54" d="100"/>
        </p:scale>
        <p:origin x="-1300" y="-68"/>
      </p:cViewPr>
      <p:guideLst>
        <p:guide orient="horz" pos="3368"/>
        <p:guide pos="23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3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02467-E6F6-49E1-B027-954AA556DEDA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699EA-E2DC-46F0-A66C-1655F0A7C25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738" y="3321887"/>
            <a:ext cx="6423025" cy="229215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475" y="6059593"/>
            <a:ext cx="5289550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7825" y="9911200"/>
            <a:ext cx="1763183" cy="569325"/>
          </a:xfrm>
          <a:prstGeom prst="rect">
            <a:avLst/>
          </a:prstGeom>
        </p:spPr>
        <p:txBody>
          <a:bodyPr/>
          <a:lstStyle/>
          <a:p>
            <a:fld id="{29F38CDA-FE30-48BE-9291-8125E4C5294B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1804" y="9911200"/>
            <a:ext cx="2392892" cy="5693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5362-2968-432C-BD1D-1C8C15F255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825" y="428234"/>
            <a:ext cx="6800850" cy="178223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7825" y="9911200"/>
            <a:ext cx="1763183" cy="569325"/>
          </a:xfrm>
          <a:prstGeom prst="rect">
            <a:avLst/>
          </a:prstGeom>
        </p:spPr>
        <p:txBody>
          <a:bodyPr/>
          <a:lstStyle/>
          <a:p>
            <a:fld id="{29F38CDA-FE30-48BE-9291-8125E4C5294B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1804" y="9911200"/>
            <a:ext cx="2392892" cy="5693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5362-2968-432C-BD1D-1C8C15F255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78463" y="668338"/>
            <a:ext cx="1700213" cy="1422568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7825" y="668338"/>
            <a:ext cx="4974696" cy="142256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7825" y="9911200"/>
            <a:ext cx="1763183" cy="569325"/>
          </a:xfrm>
          <a:prstGeom prst="rect">
            <a:avLst/>
          </a:prstGeom>
        </p:spPr>
        <p:txBody>
          <a:bodyPr/>
          <a:lstStyle/>
          <a:p>
            <a:fld id="{29F38CDA-FE30-48BE-9291-8125E4C5294B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1804" y="9911200"/>
            <a:ext cx="2392892" cy="5693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5362-2968-432C-BD1D-1C8C15F255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825" y="428234"/>
            <a:ext cx="6800850" cy="178223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7825" y="9911200"/>
            <a:ext cx="1763183" cy="569325"/>
          </a:xfrm>
          <a:prstGeom prst="rect">
            <a:avLst/>
          </a:prstGeom>
        </p:spPr>
        <p:txBody>
          <a:bodyPr/>
          <a:lstStyle/>
          <a:p>
            <a:fld id="{29F38CDA-FE30-48BE-9291-8125E4C5294B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1804" y="9911200"/>
            <a:ext cx="2392892" cy="5693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5362-2968-432C-BD1D-1C8C15F255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6911" y="6871500"/>
            <a:ext cx="6423025" cy="212382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6911" y="4532320"/>
            <a:ext cx="6423025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77825" y="9911200"/>
            <a:ext cx="1763183" cy="569325"/>
          </a:xfrm>
          <a:prstGeom prst="rect">
            <a:avLst/>
          </a:prstGeom>
        </p:spPr>
        <p:txBody>
          <a:bodyPr/>
          <a:lstStyle/>
          <a:p>
            <a:fld id="{29F38CDA-FE30-48BE-9291-8125E4C5294B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1804" y="9911200"/>
            <a:ext cx="2392892" cy="5693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5362-2968-432C-BD1D-1C8C15F255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825" y="428234"/>
            <a:ext cx="6800850" cy="178223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7825" y="2495127"/>
            <a:ext cx="3337454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1221" y="2495127"/>
            <a:ext cx="3337454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77825" y="9911200"/>
            <a:ext cx="1763183" cy="569325"/>
          </a:xfrm>
          <a:prstGeom prst="rect">
            <a:avLst/>
          </a:prstGeom>
        </p:spPr>
        <p:txBody>
          <a:bodyPr/>
          <a:lstStyle/>
          <a:p>
            <a:fld id="{29F38CDA-FE30-48BE-9291-8125E4C5294B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581804" y="9911200"/>
            <a:ext cx="2392892" cy="5693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5362-2968-432C-BD1D-1C8C15F255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825" y="428234"/>
            <a:ext cx="6800850" cy="17822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825" y="2393641"/>
            <a:ext cx="3338766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825" y="3391194"/>
            <a:ext cx="3338766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38598" y="2393641"/>
            <a:ext cx="3340078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38598" y="3391194"/>
            <a:ext cx="3340078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77825" y="9911200"/>
            <a:ext cx="1763183" cy="569325"/>
          </a:xfrm>
          <a:prstGeom prst="rect">
            <a:avLst/>
          </a:prstGeom>
        </p:spPr>
        <p:txBody>
          <a:bodyPr/>
          <a:lstStyle/>
          <a:p>
            <a:fld id="{29F38CDA-FE30-48BE-9291-8125E4C5294B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581804" y="9911200"/>
            <a:ext cx="2392892" cy="5693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5362-2968-432C-BD1D-1C8C15F255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825" y="428234"/>
            <a:ext cx="6800850" cy="178223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77825" y="9911200"/>
            <a:ext cx="1763183" cy="569325"/>
          </a:xfrm>
          <a:prstGeom prst="rect">
            <a:avLst/>
          </a:prstGeom>
        </p:spPr>
        <p:txBody>
          <a:bodyPr/>
          <a:lstStyle/>
          <a:p>
            <a:fld id="{29F38CDA-FE30-48BE-9291-8125E4C5294B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81804" y="9911200"/>
            <a:ext cx="2392892" cy="5693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5362-2968-432C-BD1D-1C8C15F255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826" y="425757"/>
            <a:ext cx="2486036" cy="18119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4383" y="425758"/>
            <a:ext cx="4224293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826" y="2237696"/>
            <a:ext cx="2486036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77825" y="9911200"/>
            <a:ext cx="1763183" cy="569325"/>
          </a:xfrm>
          <a:prstGeom prst="rect">
            <a:avLst/>
          </a:prstGeom>
        </p:spPr>
        <p:txBody>
          <a:bodyPr/>
          <a:lstStyle/>
          <a:p>
            <a:fld id="{29F38CDA-FE30-48BE-9291-8125E4C5294B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581804" y="9911200"/>
            <a:ext cx="2392892" cy="5693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5362-2968-432C-BD1D-1C8C15F255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127" y="7485382"/>
            <a:ext cx="4533900" cy="88369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1127" y="955475"/>
            <a:ext cx="4533900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127" y="8369073"/>
            <a:ext cx="4533900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77825" y="9911200"/>
            <a:ext cx="1763183" cy="569325"/>
          </a:xfrm>
          <a:prstGeom prst="rect">
            <a:avLst/>
          </a:prstGeom>
        </p:spPr>
        <p:txBody>
          <a:bodyPr/>
          <a:lstStyle/>
          <a:p>
            <a:fld id="{29F38CDA-FE30-48BE-9291-8125E4C5294B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581804" y="9911200"/>
            <a:ext cx="2392892" cy="5693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5362-2968-432C-BD1D-1C8C15F255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825" y="2495127"/>
            <a:ext cx="6800850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5493" y="9911200"/>
            <a:ext cx="176318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45362-2968-432C-BD1D-1C8C15F255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8311802"/>
            <a:ext cx="7556500" cy="92333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"/>
              </a:rPr>
              <a:t>Related publication: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"/>
              </a:rPr>
              <a:t>SPIN EXCITATIONS CARRY CHARGE CURRENTS: </a:t>
            </a:r>
            <a:br>
              <a:rPr lang="en-US" sz="2000" dirty="0" smtClean="0">
                <a:solidFill>
                  <a:srgbClr val="000000"/>
                </a:solidFill>
                <a:latin typeface="Arial"/>
              </a:rPr>
            </a:b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1-D HUBBARD MODEL.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0" y="9451156"/>
            <a:ext cx="7556500" cy="58990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i="1" dirty="0" smtClean="0">
                <a:solidFill>
                  <a:srgbClr val="000000"/>
                </a:solidFill>
                <a:latin typeface="Arial"/>
              </a:rPr>
              <a:t>S. B., S. </a:t>
            </a:r>
            <a:r>
              <a:rPr lang="en-US" sz="2400" i="1" dirty="0" err="1" smtClean="0">
                <a:solidFill>
                  <a:srgbClr val="000000"/>
                </a:solidFill>
                <a:latin typeface="Arial"/>
              </a:rPr>
              <a:t>Matveenko</a:t>
            </a:r>
            <a:r>
              <a:rPr lang="en-US" sz="2400" i="1" dirty="0" smtClean="0">
                <a:solidFill>
                  <a:srgbClr val="000000"/>
                </a:solidFill>
                <a:latin typeface="Arial"/>
              </a:rPr>
              <a:t> &amp; P. </a:t>
            </a:r>
            <a:r>
              <a:rPr lang="en-US" sz="2400" i="1" dirty="0" err="1" smtClean="0">
                <a:solidFill>
                  <a:srgbClr val="000000"/>
                </a:solidFill>
                <a:latin typeface="Arial"/>
              </a:rPr>
              <a:t>Nozieres</a:t>
            </a:r>
            <a:r>
              <a:rPr lang="en-US" sz="2400" i="1" dirty="0" smtClean="0">
                <a:solidFill>
                  <a:srgbClr val="000000"/>
                </a:solidFill>
                <a:latin typeface="Arial"/>
              </a:rPr>
              <a:t>, </a:t>
            </a:r>
            <a:br>
              <a:rPr lang="en-US" sz="2400" i="1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i="1" dirty="0" smtClean="0">
                <a:solidFill>
                  <a:srgbClr val="000000"/>
                </a:solidFill>
                <a:latin typeface="Arial"/>
              </a:rPr>
              <a:t>J. de Physique, 1994 ; 	S. M. &amp; S. B. 	</a:t>
            </a:r>
            <a:r>
              <a:rPr lang="en-US" sz="2400" i="1" dirty="0" err="1" smtClean="0">
                <a:solidFill>
                  <a:srgbClr val="000000"/>
                </a:solidFill>
                <a:latin typeface="Arial"/>
              </a:rPr>
              <a:t>JETPh</a:t>
            </a:r>
            <a:r>
              <a:rPr lang="en-US" sz="2400" i="1" dirty="0" smtClean="0">
                <a:solidFill>
                  <a:srgbClr val="000000"/>
                </a:solidFill>
                <a:latin typeface="Arial"/>
              </a:rPr>
              <a:t>, 1994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60400" y="2692402"/>
            <a:ext cx="68930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1932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lnSpc>
                <a:spcPts val="2300"/>
              </a:lnSpc>
            </a:pPr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660400" y="3213102"/>
            <a:ext cx="137858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1932" dirty="0" smtClean="0">
                <a:solidFill>
                  <a:srgbClr val="000000"/>
                </a:solidFill>
                <a:latin typeface="Arial"/>
              </a:rPr>
              <a:t>. </a:t>
            </a:r>
          </a:p>
          <a:p>
            <a:pPr>
              <a:lnSpc>
                <a:spcPts val="2300"/>
              </a:lnSpc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34132"/>
            <a:ext cx="75565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		Third excursion:</a:t>
            </a:r>
          </a:p>
          <a:p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We shall revise </a:t>
            </a:r>
            <a:r>
              <a:rPr lang="en-US" sz="2400" dirty="0"/>
              <a:t>the common belief of </a:t>
            </a:r>
            <a:r>
              <a:rPr lang="en-US" sz="2400" dirty="0" smtClean="0"/>
              <a:t>the spin-charge separation which seems to follow from exact solutions and to be explicitly endorsed </a:t>
            </a:r>
            <a:r>
              <a:rPr lang="en-US" sz="2400" dirty="0"/>
              <a:t>by the </a:t>
            </a:r>
            <a:r>
              <a:rPr lang="en-US" sz="2400" dirty="0" err="1" smtClean="0"/>
              <a:t>bosonization</a:t>
            </a:r>
            <a:r>
              <a:rPr lang="en-US" sz="2400" dirty="0" smtClean="0"/>
              <a:t>. </a:t>
            </a:r>
            <a:br>
              <a:rPr lang="en-US" sz="2400" dirty="0" smtClean="0"/>
            </a:br>
            <a:endParaRPr lang="en-US" sz="8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Intuitively, </a:t>
            </a:r>
            <a:r>
              <a:rPr lang="en-US" sz="2400" dirty="0"/>
              <a:t>spin excitations must carry the electric </a:t>
            </a:r>
            <a:r>
              <a:rPr lang="en-US" sz="2400" dirty="0" smtClean="0"/>
              <a:t>current, as </a:t>
            </a:r>
            <a:r>
              <a:rPr lang="en-US" sz="2400" dirty="0"/>
              <a:t>it takes place for free </a:t>
            </a:r>
            <a:r>
              <a:rPr lang="en-US" sz="2400" dirty="0" smtClean="0"/>
              <a:t>fermions, unless </a:t>
            </a:r>
            <a:r>
              <a:rPr lang="en-US" sz="2400" dirty="0"/>
              <a:t>the switching </a:t>
            </a:r>
            <a:r>
              <a:rPr lang="en-US" sz="2400" dirty="0" smtClean="0"/>
              <a:t>on/off </a:t>
            </a:r>
            <a:r>
              <a:rPr lang="en-US" sz="2400" dirty="0"/>
              <a:t>interactions is a singular limit. 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8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resolution comes from </a:t>
            </a:r>
            <a:r>
              <a:rPr lang="en-US" sz="2400" dirty="0" smtClean="0"/>
              <a:t>the effect </a:t>
            </a:r>
            <a:r>
              <a:rPr lang="en-US" sz="2400" dirty="0" smtClean="0"/>
              <a:t>of</a:t>
            </a:r>
            <a:r>
              <a:rPr lang="en-US" sz="2400" dirty="0" smtClean="0"/>
              <a:t> a collective current of vacuum states induced</a:t>
            </a:r>
            <a:r>
              <a:rPr lang="en-US" sz="2400" dirty="0" smtClean="0"/>
              <a:t> </a:t>
            </a:r>
            <a:r>
              <a:rPr lang="en-US" sz="2400" dirty="0" smtClean="0"/>
              <a:t>by </a:t>
            </a:r>
            <a:r>
              <a:rPr lang="en-US" sz="2400" dirty="0" smtClean="0"/>
              <a:t>spin </a:t>
            </a:r>
            <a:r>
              <a:rPr lang="en-US" sz="2400" dirty="0" smtClean="0"/>
              <a:t>excitations </a:t>
            </a:r>
            <a:br>
              <a:rPr lang="en-US" sz="2400" dirty="0" smtClean="0"/>
            </a:br>
            <a:r>
              <a:rPr lang="en-US" sz="2400" dirty="0" smtClean="0"/>
              <a:t>(in the Hubbard model approach) and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in correct </a:t>
            </a:r>
            <a:r>
              <a:rPr lang="en-US" sz="2400" dirty="0"/>
              <a:t>definition of </a:t>
            </a:r>
            <a:r>
              <a:rPr lang="en-US" sz="2400" dirty="0" smtClean="0"/>
              <a:t>current </a:t>
            </a:r>
            <a:r>
              <a:rPr lang="en-US" sz="2400" dirty="0"/>
              <a:t>carrying states and current operators </a:t>
            </a:r>
            <a:r>
              <a:rPr lang="en-US" sz="2400" dirty="0" smtClean="0"/>
              <a:t>taking </a:t>
            </a:r>
            <a:r>
              <a:rPr lang="en-US" sz="2400" dirty="0"/>
              <a:t>into account the band </a:t>
            </a:r>
            <a:r>
              <a:rPr lang="en-US" sz="2400" dirty="0" smtClean="0"/>
              <a:t>curvature (within the </a:t>
            </a:r>
            <a:r>
              <a:rPr lang="en-US" sz="2400" dirty="0" err="1" smtClean="0"/>
              <a:t>bosonization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9858" y="162124"/>
            <a:ext cx="6806350" cy="107721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2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"/>
              </a:rPr>
              <a:t>Currents </a:t>
            </a:r>
            <a:r>
              <a:rPr lang="en-US" sz="2400" b="1" dirty="0" smtClean="0">
                <a:solidFill>
                  <a:srgbClr val="7030A0"/>
                </a:solidFill>
              </a:rPr>
              <a:t>of eigenstates and of </a:t>
            </a:r>
            <a:r>
              <a:rPr lang="en-US" sz="2400" b="1" dirty="0" smtClean="0">
                <a:solidFill>
                  <a:srgbClr val="7030A0"/>
                </a:solidFill>
                <a:latin typeface="Arial"/>
              </a:rPr>
              <a:t>coherent states</a:t>
            </a:r>
            <a:br>
              <a:rPr lang="en-US" sz="2400" b="1" dirty="0" smtClean="0">
                <a:solidFill>
                  <a:srgbClr val="7030A0"/>
                </a:solidFill>
                <a:latin typeface="Arial"/>
              </a:rPr>
            </a:br>
            <a:r>
              <a:rPr lang="en-US" sz="2400" b="1" dirty="0" smtClean="0">
                <a:solidFill>
                  <a:srgbClr val="7030A0"/>
                </a:solidFill>
                <a:latin typeface="Arial"/>
              </a:rPr>
              <a:t>	within </a:t>
            </a:r>
            <a:r>
              <a:rPr lang="en-US" sz="2400" b="1" dirty="0" smtClean="0">
                <a:solidFill>
                  <a:srgbClr val="7030A0"/>
                </a:solidFill>
                <a:latin typeface="Arial"/>
              </a:rPr>
              <a:t>the </a:t>
            </a:r>
            <a:r>
              <a:rPr lang="en-US" sz="2400" b="1" dirty="0" err="1" smtClean="0">
                <a:solidFill>
                  <a:srgbClr val="7030A0"/>
                </a:solidFill>
                <a:latin typeface="Arial"/>
              </a:rPr>
              <a:t>bosonization</a:t>
            </a:r>
            <a:r>
              <a:rPr lang="en-US" sz="2400" b="1" dirty="0" smtClean="0">
                <a:solidFill>
                  <a:srgbClr val="7030A0"/>
                </a:solidFill>
                <a:latin typeface="Arial"/>
              </a:rPr>
              <a:t> approach.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0" y="1458268"/>
            <a:ext cx="7556500" cy="473206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indent="524836">
              <a:lnSpc>
                <a:spcPts val="41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	Weak coupling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bosonization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procedure - 	decomposition of the Fermi operator into </a:t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	right- and left- moving parts </a:t>
            </a:r>
            <a:r>
              <a:rPr lang="el-GR" sz="2400" b="1" dirty="0" smtClean="0">
                <a:solidFill>
                  <a:srgbClr val="000000"/>
                </a:solidFill>
                <a:latin typeface="Arial"/>
                <a:cs typeface="Arial"/>
              </a:rPr>
              <a:t>Ψ</a:t>
            </a:r>
            <a:r>
              <a:rPr lang="el-GR" sz="2400" b="1" i="1" baseline="-25000" dirty="0" smtClean="0">
                <a:solidFill>
                  <a:srgbClr val="000000"/>
                </a:solidFill>
                <a:latin typeface="Arial"/>
                <a:cs typeface="Arial"/>
              </a:rPr>
              <a:t>σ,±</a:t>
            </a:r>
            <a:r>
              <a:rPr lang="el-GR" sz="2400" dirty="0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endParaRPr lang="en-US" sz="2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indent="524836">
              <a:lnSpc>
                <a:spcPts val="41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	spectrum linearization in the vicinity of</a:t>
            </a:r>
            <a:r>
              <a:rPr lang="en-US" sz="2400" i="1" dirty="0" smtClean="0">
                <a:solidFill>
                  <a:srgbClr val="000000"/>
                </a:solidFill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</a:rPr>
              <a:t>±</a:t>
            </a:r>
            <a:r>
              <a:rPr lang="en-US" sz="2400" b="1" i="1" dirty="0" err="1" smtClean="0">
                <a:solidFill>
                  <a:srgbClr val="000000"/>
                </a:solidFill>
              </a:rPr>
              <a:t>k</a:t>
            </a:r>
            <a:r>
              <a:rPr lang="en-US" sz="2400" b="1" i="1" baseline="-25000" dirty="0" err="1" smtClean="0">
                <a:solidFill>
                  <a:srgbClr val="000000"/>
                </a:solidFill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,</a:t>
            </a:r>
          </a:p>
          <a:p>
            <a:pPr indent="524836">
              <a:lnSpc>
                <a:spcPts val="41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	interpretation of a two-parametric low energy 	cusp of particle-hole excitations as a single 	spectrum of sound-like bosons. </a:t>
            </a:r>
          </a:p>
          <a:p>
            <a:pPr indent="524836">
              <a:lnSpc>
                <a:spcPts val="41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pPr indent="524836">
              <a:lnSpc>
                <a:spcPts val="4100"/>
              </a:lnSpc>
            </a:pPr>
            <a:endParaRPr lang="el-GR" sz="2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3874" y="5634732"/>
            <a:ext cx="6904647" cy="30296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l-GR" sz="2800" dirty="0" smtClean="0">
                <a:solidFill>
                  <a:srgbClr val="000000"/>
                </a:solidFill>
                <a:latin typeface="Arial"/>
                <a:cs typeface="Arial"/>
              </a:rPr>
              <a:t>Ψ</a:t>
            </a:r>
            <a:r>
              <a:rPr lang="el-GR" sz="2800" i="1" baseline="-25000" dirty="0" smtClean="0">
                <a:solidFill>
                  <a:srgbClr val="000000"/>
                </a:solidFill>
                <a:latin typeface="Arial"/>
                <a:cs typeface="Arial"/>
              </a:rPr>
              <a:t>σ</a:t>
            </a:r>
            <a:r>
              <a:rPr lang="el-GR" sz="28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2800" i="1" dirty="0" smtClean="0">
                <a:solidFill>
                  <a:srgbClr val="000000"/>
                </a:solidFill>
                <a:latin typeface="Arial"/>
                <a:cs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) = </a:t>
            </a:r>
            <a:r>
              <a:rPr lang="el-GR" sz="2800" dirty="0" smtClean="0">
                <a:solidFill>
                  <a:srgbClr val="000000"/>
                </a:solidFill>
                <a:latin typeface="Arial"/>
                <a:cs typeface="Arial"/>
              </a:rPr>
              <a:t>Ψ</a:t>
            </a:r>
            <a:r>
              <a:rPr lang="el-GR" sz="2800" i="1" baseline="-25000" dirty="0" smtClean="0">
                <a:solidFill>
                  <a:srgbClr val="000000"/>
                </a:solidFill>
                <a:latin typeface="Arial"/>
                <a:cs typeface="Arial"/>
              </a:rPr>
              <a:t>σ</a:t>
            </a:r>
            <a:r>
              <a:rPr lang="el-GR" sz="2800" baseline="-25000" dirty="0" smtClean="0">
                <a:solidFill>
                  <a:srgbClr val="000000"/>
                </a:solidFill>
                <a:latin typeface="Arial"/>
                <a:cs typeface="Arial"/>
              </a:rPr>
              <a:t>+</a:t>
            </a:r>
            <a:r>
              <a:rPr lang="el-GR" sz="28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2800" i="1" dirty="0" smtClean="0">
                <a:solidFill>
                  <a:srgbClr val="000000"/>
                </a:solidFill>
                <a:latin typeface="Arial"/>
                <a:cs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)exp(</a:t>
            </a:r>
            <a:r>
              <a:rPr lang="en-US" sz="2800" i="1" dirty="0" err="1" smtClean="0">
                <a:solidFill>
                  <a:srgbClr val="000000"/>
                </a:solidFill>
                <a:latin typeface="Arial"/>
                <a:cs typeface="Arial"/>
              </a:rPr>
              <a:t>ik</a:t>
            </a:r>
            <a:r>
              <a:rPr lang="en-US" sz="2800" i="1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US" sz="2800" i="1" dirty="0" err="1" smtClean="0">
                <a:solidFill>
                  <a:srgbClr val="000000"/>
                </a:solidFill>
                <a:latin typeface="Arial"/>
                <a:cs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) + </a:t>
            </a:r>
            <a:r>
              <a:rPr lang="el-GR" sz="2800" dirty="0" smtClean="0">
                <a:solidFill>
                  <a:srgbClr val="000000"/>
                </a:solidFill>
                <a:latin typeface="Arial"/>
                <a:cs typeface="Arial"/>
              </a:rPr>
              <a:t>Ψ</a:t>
            </a:r>
            <a:r>
              <a:rPr lang="el-GR" sz="2800" i="1" baseline="-25000" dirty="0" smtClean="0">
                <a:solidFill>
                  <a:srgbClr val="000000"/>
                </a:solidFill>
                <a:latin typeface="Arial"/>
                <a:cs typeface="Arial"/>
              </a:rPr>
              <a:t>σ−</a:t>
            </a:r>
            <a:r>
              <a:rPr lang="el-GR" sz="28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2800" i="1" dirty="0" smtClean="0">
                <a:solidFill>
                  <a:srgbClr val="000000"/>
                </a:solidFill>
                <a:latin typeface="Arial"/>
                <a:cs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)exp(</a:t>
            </a:r>
            <a:r>
              <a:rPr lang="en-US" sz="2800" i="1" dirty="0" smtClean="0">
                <a:solidFill>
                  <a:srgbClr val="000000"/>
                </a:solidFill>
                <a:latin typeface="Arial"/>
                <a:cs typeface="Arial"/>
              </a:rPr>
              <a:t>−</a:t>
            </a:r>
            <a:r>
              <a:rPr lang="en-US" sz="2800" i="1" dirty="0" err="1" smtClean="0">
                <a:solidFill>
                  <a:srgbClr val="000000"/>
                </a:solidFill>
                <a:latin typeface="Arial"/>
                <a:cs typeface="Arial"/>
              </a:rPr>
              <a:t>ik</a:t>
            </a:r>
            <a:r>
              <a:rPr lang="en-US" sz="2800" i="1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US" sz="2800" i="1" dirty="0" smtClean="0">
                <a:solidFill>
                  <a:srgbClr val="000000"/>
                </a:solidFill>
                <a:latin typeface="Arial"/>
                <a:cs typeface="Arial"/>
              </a:rPr>
              <a:t> x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</a:p>
        </p:txBody>
      </p:sp>
      <p:graphicFrame>
        <p:nvGraphicFramePr>
          <p:cNvPr id="11" name="Objet 10"/>
          <p:cNvGraphicFramePr>
            <a:graphicFrameLocks noChangeAspect="1"/>
          </p:cNvGraphicFramePr>
          <p:nvPr/>
        </p:nvGraphicFramePr>
        <p:xfrm>
          <a:off x="609898" y="6354812"/>
          <a:ext cx="5904656" cy="628155"/>
        </p:xfrm>
        <a:graphic>
          <a:graphicData uri="http://schemas.openxmlformats.org/presentationml/2006/ole">
            <p:oleObj spid="_x0000_s4097" name="Equation" r:id="rId3" imgW="2603160" imgH="241200" progId="Equation.DSMT4">
              <p:embed/>
            </p:oleObj>
          </a:graphicData>
        </a:graphic>
      </p:graphicFrame>
      <p:graphicFrame>
        <p:nvGraphicFramePr>
          <p:cNvPr id="13" name="Objet 12"/>
          <p:cNvGraphicFramePr>
            <a:graphicFrameLocks noChangeAspect="1"/>
          </p:cNvGraphicFramePr>
          <p:nvPr/>
        </p:nvGraphicFramePr>
        <p:xfrm>
          <a:off x="839788" y="7192963"/>
          <a:ext cx="5237162" cy="890587"/>
        </p:xfrm>
        <a:graphic>
          <a:graphicData uri="http://schemas.openxmlformats.org/presentationml/2006/ole">
            <p:oleObj spid="_x0000_s4099" name="Equation" r:id="rId4" imgW="2539800" imgH="431640" progId="Equation.DSMT4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424113" y="8160593"/>
          <a:ext cx="1909762" cy="498475"/>
        </p:xfrm>
        <a:graphic>
          <a:graphicData uri="http://schemas.openxmlformats.org/presentationml/2006/ole">
            <p:oleObj spid="_x0000_s4100" name="Equation" r:id="rId5" imgW="901440" imgH="228600" progId="Equation.DSMT4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0" y="8875713"/>
          <a:ext cx="7378649" cy="1007491"/>
        </p:xfrm>
        <a:graphic>
          <a:graphicData uri="http://schemas.openxmlformats.org/presentationml/2006/ole">
            <p:oleObj spid="_x0000_s4101" name="Equation" r:id="rId6" imgW="3568680" imgH="431640" progId="Equation.DSMT4">
              <p:embed/>
            </p:oleObj>
          </a:graphicData>
        </a:graphic>
      </p:graphicFrame>
      <p:cxnSp>
        <p:nvCxnSpPr>
          <p:cNvPr id="14" name="Connecteur droit avec flèche 13"/>
          <p:cNvCxnSpPr/>
          <p:nvPr/>
        </p:nvCxnSpPr>
        <p:spPr>
          <a:xfrm flipH="1" flipV="1">
            <a:off x="4426322" y="8515052"/>
            <a:ext cx="12961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663134" y="378148"/>
            <a:ext cx="5203348" cy="157735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00"/>
              </a:lnSpc>
            </a:pPr>
            <a:r>
              <a:rPr lang="el-GR" sz="2400" b="1" dirty="0" smtClean="0">
                <a:solidFill>
                  <a:srgbClr val="000000"/>
                </a:solidFill>
                <a:latin typeface="Arial"/>
                <a:cs typeface="Arial"/>
                <a:sym typeface="Symbol"/>
              </a:rPr>
              <a:t>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 =</a:t>
            </a:r>
            <a:r>
              <a:rPr lang="el-GR" sz="2400" b="1" dirty="0" smtClean="0">
                <a:solidFill>
                  <a:srgbClr val="000000"/>
                </a:solidFill>
                <a:cs typeface="Arial"/>
                <a:sym typeface="Symbol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cs typeface="Arial"/>
                <a:sym typeface="Symbol"/>
              </a:rPr>
              <a:t>(</a:t>
            </a:r>
            <a:r>
              <a:rPr lang="el-GR" sz="2400" b="1" dirty="0" smtClean="0">
                <a:solidFill>
                  <a:srgbClr val="000000"/>
                </a:solidFill>
                <a:cs typeface="Arial"/>
                <a:sym typeface="Symbol"/>
              </a:rPr>
              <a:t></a:t>
            </a:r>
            <a:r>
              <a:rPr lang="el-GR" sz="2400" b="1" baseline="-25000" dirty="0" smtClean="0">
                <a:solidFill>
                  <a:srgbClr val="000000"/>
                </a:solidFill>
                <a:cs typeface="Arial"/>
                <a:sym typeface="Symbol"/>
              </a:rPr>
              <a:t></a:t>
            </a:r>
            <a:r>
              <a:rPr lang="en-US" sz="2400" b="1" dirty="0" smtClean="0">
                <a:solidFill>
                  <a:srgbClr val="000000"/>
                </a:solidFill>
                <a:cs typeface="Arial"/>
                <a:sym typeface="Symbol"/>
              </a:rPr>
              <a:t>+</a:t>
            </a:r>
            <a:r>
              <a:rPr lang="el-GR" sz="2400" b="1" dirty="0" smtClean="0">
                <a:solidFill>
                  <a:srgbClr val="000000"/>
                </a:solidFill>
                <a:cs typeface="Arial"/>
                <a:sym typeface="Symbol"/>
              </a:rPr>
              <a:t> </a:t>
            </a:r>
            <a:r>
              <a:rPr lang="el-GR" sz="2400" b="1" baseline="-25000" dirty="0" smtClean="0">
                <a:solidFill>
                  <a:srgbClr val="000000"/>
                </a:solidFill>
                <a:cs typeface="Arial"/>
                <a:sym typeface="Symbol"/>
              </a:rPr>
              <a:t>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and</a:t>
            </a:r>
            <a:r>
              <a:rPr lang="en-US" sz="24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σ</a:t>
            </a:r>
            <a:r>
              <a:rPr lang="en-US" sz="2400" b="1" dirty="0" smtClean="0">
                <a:solidFill>
                  <a:srgbClr val="000000"/>
                </a:solidFill>
                <a:cs typeface="Arial"/>
              </a:rPr>
              <a:t> =</a:t>
            </a:r>
            <a:r>
              <a:rPr lang="el-GR" sz="2400" b="1" dirty="0" smtClean="0">
                <a:solidFill>
                  <a:srgbClr val="000000"/>
                </a:solidFill>
                <a:cs typeface="Arial"/>
                <a:sym typeface="Symbol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cs typeface="Arial"/>
                <a:sym typeface="Symbol"/>
              </a:rPr>
              <a:t>(</a:t>
            </a:r>
            <a:r>
              <a:rPr lang="el-GR" sz="2400" b="1" i="1" dirty="0" smtClean="0">
                <a:solidFill>
                  <a:srgbClr val="000000"/>
                </a:solidFill>
                <a:cs typeface="Arial"/>
              </a:rPr>
              <a:t>σ </a:t>
            </a:r>
            <a:r>
              <a:rPr lang="el-GR" sz="2400" b="1" baseline="-25000" dirty="0" smtClean="0">
                <a:solidFill>
                  <a:srgbClr val="000000"/>
                </a:solidFill>
                <a:cs typeface="Arial"/>
                <a:sym typeface="Symbol"/>
              </a:rPr>
              <a:t></a:t>
            </a:r>
            <a:r>
              <a:rPr lang="en-US" sz="2400" b="1" dirty="0" smtClean="0">
                <a:solidFill>
                  <a:srgbClr val="000000"/>
                </a:solidFill>
                <a:cs typeface="Arial"/>
                <a:sym typeface="Symbol"/>
              </a:rPr>
              <a:t>+</a:t>
            </a:r>
            <a:r>
              <a:rPr lang="el-GR" sz="2400" b="1" dirty="0" smtClean="0">
                <a:solidFill>
                  <a:srgbClr val="000000"/>
                </a:solidFill>
                <a:cs typeface="Arial"/>
                <a:sym typeface="Symbol"/>
              </a:rPr>
              <a:t> </a:t>
            </a:r>
            <a:r>
              <a:rPr lang="el-GR" sz="2400" b="1" i="1" dirty="0" smtClean="0">
                <a:solidFill>
                  <a:srgbClr val="000000"/>
                </a:solidFill>
                <a:cs typeface="Arial"/>
              </a:rPr>
              <a:t>σ </a:t>
            </a:r>
            <a:r>
              <a:rPr lang="el-GR" sz="2400" b="1" baseline="-25000" dirty="0" smtClean="0">
                <a:solidFill>
                  <a:srgbClr val="000000"/>
                </a:solidFill>
                <a:cs typeface="Arial"/>
                <a:sym typeface="Symbol"/>
              </a:rPr>
              <a:t></a:t>
            </a:r>
            <a:r>
              <a:rPr lang="en-US" sz="2400" b="1" dirty="0" smtClean="0">
                <a:solidFill>
                  <a:srgbClr val="000000"/>
                </a:solidFill>
                <a:cs typeface="Arial"/>
              </a:rPr>
              <a:t>)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– </a:t>
            </a:r>
            <a:b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charge and spin polarization fields </a:t>
            </a:r>
            <a:r>
              <a:rPr lang="en-US" sz="2400" i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2400" i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l-GR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π</a:t>
            </a:r>
            <a:r>
              <a:rPr lang="el-GR" sz="2400" b="1" i="1" baseline="-25000" dirty="0" smtClean="0">
                <a:solidFill>
                  <a:srgbClr val="000000"/>
                </a:solidFill>
                <a:cs typeface="Arial"/>
                <a:sym typeface="Symbol"/>
              </a:rPr>
              <a:t>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and </a:t>
            </a:r>
            <a:r>
              <a:rPr lang="el-GR" sz="2400" b="1" i="1" dirty="0" smtClean="0">
                <a:solidFill>
                  <a:srgbClr val="000000"/>
                </a:solidFill>
                <a:cs typeface="Arial"/>
              </a:rPr>
              <a:t>π</a:t>
            </a:r>
            <a:r>
              <a:rPr lang="el-GR" sz="2400" b="1" i="1" baseline="-25000" dirty="0" smtClean="0">
                <a:solidFill>
                  <a:srgbClr val="000000"/>
                </a:solidFill>
                <a:cs typeface="Arial"/>
                <a:sym typeface="Symbol"/>
              </a:rPr>
              <a:t>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- the conjugated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cs typeface="Arial"/>
              </a:rPr>
              <a:t>momenta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09898" y="5778748"/>
            <a:ext cx="5025415" cy="29495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Repulsive case at</a:t>
            </a:r>
            <a:r>
              <a:rPr lang="en-US" sz="2400" i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l-GR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ρ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  <a:sym typeface="Symbol"/>
              </a:rPr>
              <a:t>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 1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: two sounds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492499" y="9436101"/>
            <a:ext cx="344646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1932" smtClean="0">
                <a:solidFill>
                  <a:srgbClr val="000000"/>
                </a:solidFill>
                <a:latin typeface="Arial"/>
              </a:rPr>
              <a:t>13 </a:t>
            </a:r>
          </a:p>
          <a:p>
            <a:pPr>
              <a:lnSpc>
                <a:spcPts val="2300"/>
              </a:lnSpc>
            </a:pPr>
            <a:endParaRPr lang="en-US"/>
          </a:p>
        </p:txBody>
      </p:sp>
      <p:graphicFrame>
        <p:nvGraphicFramePr>
          <p:cNvPr id="21" name="Objet 20"/>
          <p:cNvGraphicFramePr>
            <a:graphicFrameLocks noChangeAspect="1"/>
          </p:cNvGraphicFramePr>
          <p:nvPr/>
        </p:nvGraphicFramePr>
        <p:xfrm>
          <a:off x="321866" y="7362924"/>
          <a:ext cx="6886575" cy="720725"/>
        </p:xfrm>
        <a:graphic>
          <a:graphicData uri="http://schemas.openxmlformats.org/presentationml/2006/ole">
            <p:oleObj spid="_x0000_s3074" name="Equation" r:id="rId3" imgW="2869920" imgH="25380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49858" y="6282804"/>
          <a:ext cx="6984776" cy="683647"/>
        </p:xfrm>
        <a:graphic>
          <a:graphicData uri="http://schemas.openxmlformats.org/presentationml/2006/ole">
            <p:oleObj spid="_x0000_s3075" name="Equation" r:id="rId4" imgW="2463480" imgH="241200" progId="Equation.DSMT4">
              <p:embed/>
            </p:oleObj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0" y="3618508"/>
            <a:ext cx="7556500" cy="157735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0" marR="0" lvl="0" indent="524836" defTabSz="914400" eaLnBrk="1" fontAlgn="auto" latinLnBrk="0" hangingPunct="1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20700" algn="l"/>
              </a:tabLst>
              <a:defRPr/>
            </a:pPr>
            <a:r>
              <a:rPr lang="en-US" sz="2400" dirty="0" smtClean="0">
                <a:solidFill>
                  <a:srgbClr val="7030A0"/>
                </a:solidFill>
                <a:latin typeface="Arial"/>
                <a:cs typeface="Arial"/>
              </a:rPr>
              <a:t>contain the charge field operators only.   </a:t>
            </a:r>
          </a:p>
          <a:p>
            <a:pPr marL="0" marR="0" lvl="0" indent="524836" defTabSz="914400" eaLnBrk="1" fontAlgn="auto" latinLnBrk="0" hangingPunct="1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20700" algn="l"/>
              </a:tabLst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The eigenstates of</a:t>
            </a:r>
            <a:r>
              <a:rPr lang="en-US" sz="24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H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l-GR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σ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would carry no current, </a:t>
            </a:r>
          </a:p>
          <a:p>
            <a:pPr marL="0" marR="0" lvl="0" indent="524836" defTabSz="914400" eaLnBrk="1" fontAlgn="auto" latinLnBrk="0" hangingPunct="1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20700" algn="l"/>
              </a:tabLst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would not interact with the electric field. </a:t>
            </a:r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041946" y="2826420"/>
          <a:ext cx="5976664" cy="648072"/>
        </p:xfrm>
        <a:graphic>
          <a:graphicData uri="http://schemas.openxmlformats.org/presentationml/2006/ole">
            <p:oleObj spid="_x0000_s3076" name="Equation" r:id="rId5" imgW="2273040" imgH="253800" progId="Equation.DSMT4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537890" y="2148731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/>
              </a:rPr>
              <a:t>Charge density</a:t>
            </a:r>
            <a:r>
              <a:rPr lang="en-US" sz="2400" i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and current</a:t>
            </a:r>
            <a:r>
              <a:rPr lang="en-US" sz="2400" i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  <a:latin typeface="Arial"/>
              </a:rPr>
              <a:t>j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operators: 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49858" y="450156"/>
            <a:ext cx="7146742" cy="105157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100"/>
              </a:lnSpc>
            </a:pPr>
            <a:r>
              <a:rPr lang="en-US" sz="2400" b="1" i="1" dirty="0" smtClean="0">
                <a:solidFill>
                  <a:srgbClr val="000000"/>
                </a:solidFill>
                <a:latin typeface="Arial"/>
              </a:rPr>
              <a:t>u &lt;&lt;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 1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: taking into account the spectrum curvature </a:t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l-GR" sz="2400" b="1" dirty="0" smtClean="0">
                <a:solidFill>
                  <a:srgbClr val="000000"/>
                </a:solidFill>
                <a:latin typeface="Arial"/>
                <a:cs typeface="Arial"/>
              </a:rPr>
              <a:t>Γ</a:t>
            </a:r>
            <a:r>
              <a:rPr lang="el-GR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 ≈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sz="2400" b="1" dirty="0" err="1" smtClean="0">
                <a:solidFill>
                  <a:srgbClr val="000000"/>
                </a:solidFill>
                <a:latin typeface="Arial"/>
                <a:cs typeface="Arial"/>
              </a:rPr>
              <a:t>cos</a:t>
            </a:r>
            <a:r>
              <a:rPr lang="en-US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πρ/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2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mixes the degrees of freedom. </a:t>
            </a:r>
          </a:p>
        </p:txBody>
      </p:sp>
      <p:graphicFrame>
        <p:nvGraphicFramePr>
          <p:cNvPr id="13" name="Objet 12"/>
          <p:cNvGraphicFramePr>
            <a:graphicFrameLocks noChangeAspect="1"/>
          </p:cNvGraphicFramePr>
          <p:nvPr/>
        </p:nvGraphicFramePr>
        <p:xfrm>
          <a:off x="3397250" y="3414713"/>
          <a:ext cx="306388" cy="477837"/>
        </p:xfrm>
        <a:graphic>
          <a:graphicData uri="http://schemas.openxmlformats.org/presentationml/2006/ole">
            <p:oleObj spid="_x0000_s2050" name="Equation" r:id="rId3" imgW="914400" imgH="179640" progId="Equation.DSMT4">
              <p:embed/>
            </p:oleObj>
          </a:graphicData>
        </a:graphic>
      </p:graphicFrame>
      <p:graphicFrame>
        <p:nvGraphicFramePr>
          <p:cNvPr id="14" name="Objet 13"/>
          <p:cNvGraphicFramePr>
            <a:graphicFrameLocks noChangeAspect="1"/>
          </p:cNvGraphicFramePr>
          <p:nvPr/>
        </p:nvGraphicFramePr>
        <p:xfrm>
          <a:off x="158750" y="5851525"/>
          <a:ext cx="6481763" cy="719138"/>
        </p:xfrm>
        <a:graphic>
          <a:graphicData uri="http://schemas.openxmlformats.org/presentationml/2006/ole">
            <p:oleObj spid="_x0000_s2051" name="Equation" r:id="rId4" imgW="2171520" imgH="241200" progId="Equation.DSMT4">
              <p:embed/>
            </p:oleObj>
          </a:graphicData>
        </a:graphic>
      </p:graphicFrame>
      <p:graphicFrame>
        <p:nvGraphicFramePr>
          <p:cNvPr id="15" name="Objet 14"/>
          <p:cNvGraphicFramePr>
            <a:graphicFrameLocks noChangeAspect="1"/>
          </p:cNvGraphicFramePr>
          <p:nvPr/>
        </p:nvGraphicFramePr>
        <p:xfrm>
          <a:off x="87313" y="2106340"/>
          <a:ext cx="7469187" cy="649288"/>
        </p:xfrm>
        <a:graphic>
          <a:graphicData uri="http://schemas.openxmlformats.org/presentationml/2006/ole">
            <p:oleObj spid="_x0000_s2052" name="Equation" r:id="rId5" imgW="2781000" imgH="241200" progId="Equation.DSMT4">
              <p:embed/>
            </p:oleObj>
          </a:graphicData>
        </a:graphic>
      </p:graphicFrame>
      <p:graphicFrame>
        <p:nvGraphicFramePr>
          <p:cNvPr id="16" name="Objet 15"/>
          <p:cNvGraphicFramePr>
            <a:graphicFrameLocks noChangeAspect="1"/>
          </p:cNvGraphicFramePr>
          <p:nvPr/>
        </p:nvGraphicFramePr>
        <p:xfrm>
          <a:off x="177850" y="3474492"/>
          <a:ext cx="7150949" cy="720080"/>
        </p:xfrm>
        <a:graphic>
          <a:graphicData uri="http://schemas.openxmlformats.org/presentationml/2006/ole">
            <p:oleObj spid="_x0000_s2053" name="Equation" r:id="rId6" imgW="3213000" imgH="330120" progId="Equation.DSMT4">
              <p:embed/>
            </p:oleObj>
          </a:graphicData>
        </a:graphic>
      </p:graphicFrame>
      <p:grpSp>
        <p:nvGrpSpPr>
          <p:cNvPr id="10" name="Groupe 9"/>
          <p:cNvGrpSpPr/>
          <p:nvPr/>
        </p:nvGrpSpPr>
        <p:grpSpPr>
          <a:xfrm>
            <a:off x="0" y="7002884"/>
            <a:ext cx="7556500" cy="1368152"/>
            <a:chOff x="0" y="8010996"/>
            <a:chExt cx="7556500" cy="1368152"/>
          </a:xfrm>
        </p:grpSpPr>
        <p:sp>
          <p:nvSpPr>
            <p:cNvPr id="18" name="ZoneTexte 17"/>
            <p:cNvSpPr txBox="1"/>
            <p:nvPr/>
          </p:nvSpPr>
          <p:spPr>
            <a:xfrm>
              <a:off x="0" y="8010996"/>
              <a:ext cx="75565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Lagrangian</a:t>
              </a:r>
              <a:r>
                <a:rPr lang="en-US" sz="2400" dirty="0" smtClean="0"/>
                <a:t> expressions for </a:t>
              </a:r>
              <a:r>
                <a:rPr lang="en-US" sz="2400" b="1" dirty="0" smtClean="0"/>
                <a:t>n</a:t>
              </a:r>
              <a:r>
                <a:rPr lang="en-US" sz="2400" dirty="0" smtClean="0"/>
                <a:t> and </a:t>
              </a:r>
              <a:r>
                <a:rPr lang="en-US" sz="2400" b="1" dirty="0" smtClean="0"/>
                <a:t>j</a:t>
              </a:r>
              <a:r>
                <a:rPr lang="en-US" sz="2400" dirty="0" smtClean="0"/>
                <a:t> are intact – </a:t>
              </a:r>
              <a:br>
                <a:rPr lang="en-US" sz="2400" dirty="0" smtClean="0"/>
              </a:br>
              <a:r>
                <a:rPr lang="en-US" sz="2400" dirty="0" smtClean="0"/>
                <a:t>work to keep the particles conservation law.</a:t>
              </a:r>
            </a:p>
            <a:p>
              <a:r>
                <a:rPr lang="en-US" sz="2400" dirty="0" smtClean="0"/>
                <a:t>But  the Hamiltonian relation 		is elongated</a:t>
              </a:r>
              <a:endParaRPr lang="en-US" sz="2400" dirty="0"/>
            </a:p>
          </p:txBody>
        </p:sp>
        <p:graphicFrame>
          <p:nvGraphicFramePr>
            <p:cNvPr id="2056" name="Object 8"/>
            <p:cNvGraphicFramePr>
              <a:graphicFrameLocks noChangeAspect="1"/>
            </p:cNvGraphicFramePr>
            <p:nvPr/>
          </p:nvGraphicFramePr>
          <p:xfrm>
            <a:off x="3922266" y="8731076"/>
            <a:ext cx="1720919" cy="648072"/>
          </p:xfrm>
          <a:graphic>
            <a:graphicData uri="http://schemas.openxmlformats.org/presentationml/2006/ole">
              <p:oleObj spid="_x0000_s2056" name="Equation" r:id="rId7" imgW="558720" imgH="241200" progId="Equation.DSMT4">
                <p:embed/>
              </p:oleObj>
            </a:graphicData>
          </a:graphic>
        </p:graphicFrame>
      </p:grp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969938" y="8443044"/>
          <a:ext cx="3986212" cy="615950"/>
        </p:xfrm>
        <a:graphic>
          <a:graphicData uri="http://schemas.openxmlformats.org/presentationml/2006/ole">
            <p:oleObj spid="_x0000_s2057" name="Equation" r:id="rId8" imgW="1562040" imgH="241200" progId="Equation.DSMT4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177850" y="2970436"/>
            <a:ext cx="7449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0000"/>
                </a:solidFill>
                <a:cs typeface="Arial"/>
                <a:sym typeface="Symbol"/>
              </a:rPr>
              <a:t></a:t>
            </a:r>
            <a:r>
              <a:rPr lang="en-US" sz="2400" b="1" baseline="-25000" dirty="0" smtClean="0">
                <a:solidFill>
                  <a:srgbClr val="000000"/>
                </a:solidFill>
                <a:cs typeface="Arial"/>
                <a:sym typeface="Symbol"/>
              </a:rPr>
              <a:t>x</a:t>
            </a:r>
            <a:r>
              <a:rPr lang="el-GR" sz="2400" b="1" dirty="0" smtClean="0">
                <a:solidFill>
                  <a:srgbClr val="000000"/>
                </a:solidFill>
                <a:cs typeface="Arial"/>
                <a:sym typeface="Symbol"/>
              </a:rPr>
              <a:t></a:t>
            </a:r>
            <a:r>
              <a:rPr lang="en-US" sz="2400" b="1" dirty="0" smtClean="0">
                <a:solidFill>
                  <a:srgbClr val="000000"/>
                </a:solidFill>
                <a:cs typeface="Arial"/>
                <a:sym typeface="Symbol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cs typeface="Arial"/>
                <a:sym typeface="Symbol"/>
              </a:rPr>
              <a:t>- scalar </a:t>
            </a:r>
            <a:r>
              <a:rPr lang="en-US" sz="2400" dirty="0" smtClean="0">
                <a:solidFill>
                  <a:srgbClr val="000000"/>
                </a:solidFill>
                <a:cs typeface="Arial"/>
                <a:sym typeface="Symbol"/>
              </a:rPr>
              <a:t>invariant</a:t>
            </a:r>
            <a:r>
              <a:rPr lang="en-US" sz="2400" dirty="0" smtClean="0">
                <a:solidFill>
                  <a:srgbClr val="000000"/>
                </a:solidFill>
                <a:cs typeface="Arial"/>
                <a:sym typeface="Symbol"/>
              </a:rPr>
              <a:t>, allowed as a perturbation factor</a:t>
            </a:r>
            <a:endParaRPr lang="en-US" sz="2400" dirty="0"/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825922" y="3402484"/>
            <a:ext cx="360040" cy="14401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825922" y="3402484"/>
            <a:ext cx="1872208" cy="28803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e 23"/>
          <p:cNvGrpSpPr/>
          <p:nvPr/>
        </p:nvGrpSpPr>
        <p:grpSpPr>
          <a:xfrm>
            <a:off x="33834" y="4833352"/>
            <a:ext cx="7487389" cy="873388"/>
            <a:chOff x="33834" y="4410596"/>
            <a:chExt cx="7487389" cy="873388"/>
          </a:xfrm>
        </p:grpSpPr>
        <p:graphicFrame>
          <p:nvGraphicFramePr>
            <p:cNvPr id="2058" name="Object 10"/>
            <p:cNvGraphicFramePr>
              <a:graphicFrameLocks noChangeAspect="1"/>
            </p:cNvGraphicFramePr>
            <p:nvPr/>
          </p:nvGraphicFramePr>
          <p:xfrm>
            <a:off x="33834" y="4410596"/>
            <a:ext cx="1368152" cy="565106"/>
          </p:xfrm>
          <a:graphic>
            <a:graphicData uri="http://schemas.openxmlformats.org/presentationml/2006/ole">
              <p:oleObj spid="_x0000_s2058" name="Equation" r:id="rId9" imgW="583920" imgH="241200" progId="Equation.DSMT4">
                <p:embed/>
              </p:oleObj>
            </a:graphicData>
          </a:graphic>
        </p:graphicFrame>
        <p:sp>
          <p:nvSpPr>
            <p:cNvPr id="21" name="ZoneTexte 20"/>
            <p:cNvSpPr txBox="1"/>
            <p:nvPr/>
          </p:nvSpPr>
          <p:spPr>
            <a:xfrm>
              <a:off x="1257970" y="4452987"/>
              <a:ext cx="626325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=charge current </a:t>
              </a:r>
              <a:r>
                <a:rPr lang="en-US" sz="2400" b="1" dirty="0" smtClean="0">
                  <a:sym typeface="Symbol"/>
                </a:rPr>
                <a:t> </a:t>
              </a:r>
              <a:r>
                <a:rPr lang="en-US" sz="2400" dirty="0" smtClean="0"/>
                <a:t>spin current </a:t>
              </a:r>
              <a:r>
                <a:rPr lang="en-US" sz="2400" b="1" dirty="0" smtClean="0">
                  <a:sym typeface="Symbol"/>
                </a:rPr>
                <a:t></a:t>
              </a:r>
              <a:r>
                <a:rPr lang="en-US" sz="2400" dirty="0" smtClean="0"/>
                <a:t> spin density</a:t>
              </a:r>
              <a:br>
                <a:rPr lang="en-US" sz="2400" dirty="0" smtClean="0"/>
              </a:br>
              <a:r>
                <a:rPr lang="en-US" sz="2400" dirty="0" smtClean="0"/>
                <a:t>- nontrivial mixing invariant</a:t>
              </a:r>
              <a:endParaRPr lang="en-US" sz="2400" dirty="0"/>
            </a:p>
          </p:txBody>
        </p:sp>
      </p:grpSp>
      <p:cxnSp>
        <p:nvCxnSpPr>
          <p:cNvPr id="23" name="Connecteur droit avec flèche 22"/>
          <p:cNvCxnSpPr/>
          <p:nvPr/>
        </p:nvCxnSpPr>
        <p:spPr>
          <a:xfrm flipV="1">
            <a:off x="1185962" y="4050556"/>
            <a:ext cx="5112568" cy="864096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465882" y="954212"/>
          <a:ext cx="1584176" cy="747770"/>
        </p:xfrm>
        <a:graphic>
          <a:graphicData uri="http://schemas.openxmlformats.org/presentationml/2006/ole">
            <p:oleObj spid="_x0000_s1039" name="Equation" r:id="rId3" imgW="368280" imgH="241200" progId="Equation.DSMT4">
              <p:embed/>
            </p:oleObj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754063" y="1857375"/>
          <a:ext cx="5934075" cy="1366838"/>
        </p:xfrm>
        <a:graphic>
          <a:graphicData uri="http://schemas.openxmlformats.org/presentationml/2006/ole">
            <p:oleObj spid="_x0000_s1038" name="Equation" r:id="rId4" imgW="2209680" imgH="507960" progId="Equation.DSMT4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4786362" y="4466194"/>
          <a:ext cx="1597347" cy="566132"/>
        </p:xfrm>
        <a:graphic>
          <a:graphicData uri="http://schemas.openxmlformats.org/presentationml/2006/ole">
            <p:oleObj spid="_x0000_s1037" name="Equation" r:id="rId5" imgW="711000" imgH="253800" progId="Equation.DSMT4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619125" y="5418138"/>
          <a:ext cx="6318250" cy="1571625"/>
        </p:xfrm>
        <a:graphic>
          <a:graphicData uri="http://schemas.openxmlformats.org/presentationml/2006/ole">
            <p:oleObj spid="_x0000_s1036" name="Equation" r:id="rId6" imgW="2463480" imgH="533160" progId="Equation.DSMT4">
              <p:embed/>
            </p:oleObj>
          </a:graphicData>
        </a:graphic>
      </p:graphicFrame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1618010" y="162124"/>
            <a:ext cx="29017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Spin excitations. 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2266082" y="1098228"/>
            <a:ext cx="2872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magnon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operators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609898" y="3258468"/>
            <a:ext cx="6551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current value is proportional to the momentum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330295"/>
            <a:ext cx="4667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,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650969"/>
            <a:ext cx="2551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t 10"/>
          <p:cNvGraphicFramePr>
            <a:graphicFrameLocks noChangeAspect="1"/>
          </p:cNvGraphicFramePr>
          <p:nvPr/>
        </p:nvGraphicFramePr>
        <p:xfrm>
          <a:off x="414338" y="8716963"/>
          <a:ext cx="5432425" cy="677862"/>
        </p:xfrm>
        <a:graphic>
          <a:graphicData uri="http://schemas.openxmlformats.org/presentationml/2006/ole">
            <p:oleObj spid="_x0000_s1040" name="Equation" r:id="rId7" imgW="2234880" imgH="279360" progId="Equation.DSMT4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1257970" y="3978548"/>
            <a:ext cx="377825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Charge excitations.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7"/>
          <p:cNvGraphicFramePr>
            <a:graphicFrameLocks noChangeAspect="1"/>
          </p:cNvGraphicFramePr>
          <p:nvPr/>
        </p:nvGraphicFramePr>
        <p:xfrm>
          <a:off x="753914" y="4482604"/>
          <a:ext cx="3452569" cy="576064"/>
        </p:xfrm>
        <a:graphic>
          <a:graphicData uri="http://schemas.openxmlformats.org/presentationml/2006/ole">
            <p:oleObj spid="_x0000_s1041" name="Equation" r:id="rId8" imgW="1447560" imgH="241200" progId="Equation.DSMT4">
              <p:embed/>
            </p:oleObj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0" y="7146900"/>
            <a:ext cx="7556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Only the quasi-particle current from the </a:t>
            </a:r>
            <a:r>
              <a:rPr lang="en-US" sz="2400" dirty="0" err="1" smtClean="0"/>
              <a:t>holon</a:t>
            </a:r>
            <a:r>
              <a:rPr lang="en-US" sz="2400" dirty="0" smtClean="0"/>
              <a:t>, 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7030A0"/>
                </a:solidFill>
              </a:rPr>
              <a:t>similar to the one from the </a:t>
            </a:r>
            <a:r>
              <a:rPr lang="en-US" sz="2400" dirty="0" err="1" smtClean="0">
                <a:solidFill>
                  <a:srgbClr val="7030A0"/>
                </a:solidFill>
              </a:rPr>
              <a:t>spinion</a:t>
            </a:r>
            <a:r>
              <a:rPr lang="en-US" sz="2400" dirty="0" smtClean="0"/>
              <a:t> </a:t>
            </a:r>
            <a:r>
              <a:rPr lang="en-US" sz="2400" dirty="0" smtClean="0"/>
              <a:t>!</a:t>
            </a:r>
            <a:endParaRPr lang="en-US" sz="2400" dirty="0" smtClean="0"/>
          </a:p>
          <a:p>
            <a:r>
              <a:rPr lang="en-US" sz="2400" dirty="0" smtClean="0"/>
              <a:t>The expected collective current ~ phase velocity </a:t>
            </a:r>
            <a:r>
              <a:rPr lang="en-US" sz="2400" b="1" dirty="0" smtClean="0">
                <a:sym typeface="Symbol"/>
              </a:rPr>
              <a:t></a:t>
            </a:r>
            <a:r>
              <a:rPr lang="en-US" sz="2400" b="1" baseline="-25000" dirty="0" smtClean="0">
                <a:sym typeface="Symbol"/>
              </a:rPr>
              <a:t>t</a:t>
            </a:r>
            <a:r>
              <a:rPr lang="en-US" sz="2400" b="1" dirty="0" smtClean="0">
                <a:sym typeface="Symbol"/>
              </a:rPr>
              <a:t>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vanishes as given by the </a:t>
            </a:r>
            <a:r>
              <a:rPr lang="en-US" sz="2400" dirty="0" smtClean="0">
                <a:solidFill>
                  <a:srgbClr val="7030A0"/>
                </a:solidFill>
              </a:rPr>
              <a:t>non-diagonal </a:t>
            </a:r>
            <a:r>
              <a:rPr lang="en-US" sz="2400" dirty="0" smtClean="0">
                <a:solidFill>
                  <a:srgbClr val="7030A0"/>
                </a:solidFill>
              </a:rPr>
              <a:t>operator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/>
          <p:cNvGrpSpPr/>
          <p:nvPr/>
        </p:nvGrpSpPr>
        <p:grpSpPr>
          <a:xfrm>
            <a:off x="1" y="3281109"/>
            <a:ext cx="7556499" cy="4770537"/>
            <a:chOff x="1" y="3281109"/>
            <a:chExt cx="7556499" cy="4770537"/>
          </a:xfrm>
        </p:grpSpPr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1" y="3281109"/>
              <a:ext cx="7556499" cy="4770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j</a:t>
              </a:r>
              <a:r>
                <a:rPr kumimoji="0" lang="en-US" sz="24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  <a:sym typeface="Symbol"/>
                </a:rPr>
                <a:t>0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  <a:sym typeface="Symbol"/>
                </a:rPr>
                <a:t>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only for those coherent states </a:t>
              </a:r>
              <a:b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which are </a:t>
              </a: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not eigenstates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b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of the charge sound Hamiltonian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800" dirty="0" smtClean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457200" marR="0" lvl="0" indent="-4572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AutoNum type="arabicPeriod"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Under a magnetic flux</a:t>
              </a:r>
            </a:p>
            <a:p>
              <a:pPr marL="457200" marR="0" lvl="0" indent="-4572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2.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 a  </a:t>
              </a:r>
              <a:r>
                <a:rPr kumimoji="0" lang="en-US" sz="2400" b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coherent current carrying  state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,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when the number of sounds bosons is not conserved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due to the addition of the current controlling term  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in the Hamiltonian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3. </a:t>
              </a:r>
              <a:r>
                <a:rPr lang="en-US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High momentum </a:t>
              </a:r>
              <a:r>
                <a:rPr lang="en-US" sz="2400" dirty="0" err="1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mklapp</a:t>
              </a:r>
              <a:r>
                <a:rPr lang="en-US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excitation </a:t>
              </a:r>
              <a:r>
                <a:rPr lang="en-US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across </a:t>
              </a:r>
              <a:r>
                <a:rPr lang="en-US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Fermi points</a:t>
              </a: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9697" name="Object 1"/>
            <p:cNvGraphicFramePr>
              <a:graphicFrameLocks noChangeAspect="1"/>
            </p:cNvGraphicFramePr>
            <p:nvPr/>
          </p:nvGraphicFramePr>
          <p:xfrm>
            <a:off x="2698130" y="6354812"/>
            <a:ext cx="1384300" cy="501650"/>
          </p:xfrm>
          <a:graphic>
            <a:graphicData uri="http://schemas.openxmlformats.org/presentationml/2006/ole">
              <p:oleObj spid="_x0000_s29697" name="Equation" r:id="rId3" imgW="660240" imgH="241200" progId="Equation.DSMT4">
                <p:embed/>
              </p:oleObj>
            </a:graphicData>
          </a:graphic>
        </p:graphicFrame>
      </p:grp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430282"/>
            <a:ext cx="2551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465882" y="8155012"/>
          <a:ext cx="6909339" cy="720080"/>
        </p:xfrm>
        <a:graphic>
          <a:graphicData uri="http://schemas.openxmlformats.org/presentationml/2006/ole">
            <p:oleObj spid="_x0000_s29701" name="Equation" r:id="rId4" imgW="2679480" imgH="279360" progId="Equation.DSMT4">
              <p:embed/>
            </p:oleObj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393874" y="450156"/>
            <a:ext cx="62039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both the </a:t>
            </a:r>
            <a:r>
              <a:rPr lang="en-US" sz="2400" dirty="0" err="1" smtClean="0"/>
              <a:t>spinon</a:t>
            </a:r>
            <a:r>
              <a:rPr lang="en-US" sz="2400" dirty="0" smtClean="0"/>
              <a:t> and </a:t>
            </a:r>
            <a:r>
              <a:rPr lang="en-US" sz="2400" dirty="0" err="1" smtClean="0"/>
              <a:t>holon</a:t>
            </a:r>
            <a:r>
              <a:rPr lang="en-US" sz="2400" dirty="0" smtClean="0"/>
              <a:t> </a:t>
            </a:r>
            <a:r>
              <a:rPr lang="en-US" sz="2400" b="1" dirty="0" smtClean="0"/>
              <a:t>&lt;j&gt;=&lt;</a:t>
            </a:r>
            <a:r>
              <a:rPr lang="en-US" sz="2400" b="1" dirty="0" smtClean="0">
                <a:sym typeface="Symbol"/>
              </a:rPr>
              <a:t>j</a:t>
            </a:r>
            <a:r>
              <a:rPr lang="en-US" sz="2400" b="1" dirty="0" smtClean="0"/>
              <a:t>&gt; =</a:t>
            </a:r>
            <a:r>
              <a:rPr lang="en-US" sz="2400" b="1" dirty="0" smtClean="0">
                <a:sym typeface="Symbol"/>
              </a:rPr>
              <a:t>k</a:t>
            </a:r>
          </a:p>
          <a:p>
            <a:r>
              <a:rPr lang="en-US" sz="2400" dirty="0" smtClean="0">
                <a:sym typeface="Symbol"/>
              </a:rPr>
              <a:t>- just as was expected for free electrons </a:t>
            </a:r>
            <a:endParaRPr lang="en-US" sz="2400" dirty="0"/>
          </a:p>
        </p:txBody>
      </p:sp>
      <p:grpSp>
        <p:nvGrpSpPr>
          <p:cNvPr id="14" name="Groupe 13"/>
          <p:cNvGrpSpPr/>
          <p:nvPr/>
        </p:nvGrpSpPr>
        <p:grpSpPr>
          <a:xfrm>
            <a:off x="33834" y="1818308"/>
            <a:ext cx="7334497" cy="903303"/>
            <a:chOff x="33834" y="2106042"/>
            <a:chExt cx="7334497" cy="903303"/>
          </a:xfrm>
        </p:grpSpPr>
        <p:graphicFrame>
          <p:nvGraphicFramePr>
            <p:cNvPr id="29698" name="Object 2"/>
            <p:cNvGraphicFramePr>
              <a:graphicFrameLocks noChangeAspect="1"/>
            </p:cNvGraphicFramePr>
            <p:nvPr/>
          </p:nvGraphicFramePr>
          <p:xfrm>
            <a:off x="5074394" y="2106042"/>
            <a:ext cx="2293937" cy="792162"/>
          </p:xfrm>
          <a:graphic>
            <a:graphicData uri="http://schemas.openxmlformats.org/presentationml/2006/ole">
              <p:oleObj spid="_x0000_s29698" name="Equation" r:id="rId5" imgW="1054080" imgH="241200" progId="Equation.DSMT4">
                <p:embed/>
              </p:oleObj>
            </a:graphicData>
          </a:graphic>
        </p:graphicFrame>
        <p:sp>
          <p:nvSpPr>
            <p:cNvPr id="13" name="ZoneTexte 12"/>
            <p:cNvSpPr txBox="1"/>
            <p:nvPr/>
          </p:nvSpPr>
          <p:spPr>
            <a:xfrm>
              <a:off x="33834" y="2178348"/>
              <a:ext cx="513794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But where is the collective current </a:t>
              </a:r>
            </a:p>
            <a:p>
              <a:r>
                <a:rPr lang="en-US" sz="2400" dirty="0" smtClean="0"/>
                <a:t>- the only commonly expected one?</a:t>
              </a:r>
              <a:endParaRPr lang="en-US" sz="2400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7556499" cy="981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	</a:t>
            </a:r>
            <a:r>
              <a:rPr lang="en-US" sz="2400" dirty="0" smtClean="0"/>
              <a:t>		CONCLUSIONS. </a:t>
            </a:r>
          </a:p>
          <a:p>
            <a:r>
              <a:rPr lang="en-US" sz="2400" dirty="0" smtClean="0"/>
              <a:t>A revision of the spin – charge separation concept:</a:t>
            </a:r>
          </a:p>
          <a:p>
            <a:endParaRPr lang="en-US" sz="800" dirty="0" smtClean="0"/>
          </a:p>
          <a:p>
            <a:r>
              <a:rPr lang="en-US" sz="2400" dirty="0" smtClean="0"/>
              <a:t>All elementary excitations of the Hubbard model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way 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from half filling </a:t>
            </a:r>
            <a:r>
              <a:rPr lang="en-US" sz="2400" dirty="0" smtClean="0"/>
              <a:t>carry the charge.</a:t>
            </a:r>
          </a:p>
          <a:p>
            <a:endParaRPr lang="en-US" sz="800" dirty="0" smtClean="0"/>
          </a:p>
          <a:p>
            <a:r>
              <a:rPr lang="en-US" sz="2400" dirty="0" smtClean="0"/>
              <a:t>Spin </a:t>
            </a:r>
            <a:r>
              <a:rPr lang="en-US" sz="2400" dirty="0" smtClean="0"/>
              <a:t>excitations’ </a:t>
            </a:r>
            <a:r>
              <a:rPr lang="en-US" sz="2400" dirty="0" smtClean="0"/>
              <a:t>currents are proportional to the </a:t>
            </a:r>
            <a:r>
              <a:rPr lang="en-US" sz="2400" dirty="0" err="1" smtClean="0"/>
              <a:t>momenta</a:t>
            </a:r>
            <a:r>
              <a:rPr lang="en-US" sz="2400" dirty="0" smtClean="0"/>
              <a:t> similarly to charge excitations.</a:t>
            </a:r>
          </a:p>
          <a:p>
            <a:endParaRPr lang="en-US" sz="800" dirty="0" smtClean="0"/>
          </a:p>
          <a:p>
            <a:r>
              <a:rPr lang="en-US" sz="2400" dirty="0" smtClean="0"/>
              <a:t>The actual charge -spin separation emerges only at the level of a coherent current-currying ground state or under applied magnetic flux, when the number of charge bosons is not conserved and the current exists as their condensate.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Contradiction to the spin-charge separation concept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as from the </a:t>
            </a:r>
            <a:r>
              <a:rPr lang="en-US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bosonization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approach or from strong repulsion pictures.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But agreement with  1D  free Fermi gas.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The paradox resolution and physical consequences: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Weak coupling, </a:t>
            </a:r>
            <a:r>
              <a:rPr lang="en-US" sz="24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Bosonizagtion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b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account of Fermi velocity  dispersion;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reexamining of the current  operator structure within the </a:t>
            </a:r>
            <a:r>
              <a:rPr lang="en-US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bosonization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approach.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Strong coupling, BA for the Hubbard model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Additional scattering phase shifts of vacuum </a:t>
            </a:r>
            <a:r>
              <a:rPr lang="en-US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holons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in presence of a </a:t>
            </a:r>
            <a:r>
              <a:rPr lang="en-US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spinon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A collective current in response to the single quasi-particle.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1962324"/>
            <a:ext cx="7556500" cy="420628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indent="524836">
              <a:lnSpc>
                <a:spcPts val="4100"/>
              </a:lnSpc>
            </a:pPr>
            <a:r>
              <a:rPr lang="en-US" sz="2400" b="1" i="1" dirty="0" err="1" smtClean="0">
                <a:solidFill>
                  <a:srgbClr val="000000"/>
                </a:solidFill>
                <a:latin typeface="Arial"/>
              </a:rPr>
              <a:t>Bosonization</a:t>
            </a:r>
            <a:r>
              <a:rPr lang="en-US" sz="2400" b="1" i="1" dirty="0" smtClean="0">
                <a:solidFill>
                  <a:srgbClr val="000000"/>
                </a:solidFill>
                <a:latin typeface="Arial"/>
              </a:rPr>
              <a:t> method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: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Great advantages for calculations of physical properties in terms of phenomenological parameters of  </a:t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charge and spin density virtual sounds.   </a:t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The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rial"/>
              </a:rPr>
              <a:t>manifestly spin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−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charge separation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b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typical operators are additive while </a:t>
            </a:r>
            <a:b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correlation functions become multiplicative </a:t>
            </a:r>
            <a:b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among spin and charge  variables.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2008" y="6678215"/>
            <a:ext cx="7378650" cy="262892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100"/>
              </a:lnSpc>
            </a:pPr>
            <a:r>
              <a:rPr lang="en-US" sz="2400" b="1" i="1" dirty="0" smtClean="0">
                <a:solidFill>
                  <a:srgbClr val="000000"/>
                </a:solidFill>
                <a:latin typeface="Arial"/>
              </a:rPr>
              <a:t>Bethe </a:t>
            </a:r>
            <a:r>
              <a:rPr lang="en-US" sz="2400" b="1" i="1" dirty="0" err="1" smtClean="0">
                <a:solidFill>
                  <a:srgbClr val="000000"/>
                </a:solidFill>
                <a:latin typeface="Arial"/>
              </a:rPr>
              <a:t>Ansatz</a:t>
            </a:r>
            <a:r>
              <a:rPr lang="en-US" sz="2400" b="1" i="1" dirty="0" smtClean="0">
                <a:solidFill>
                  <a:srgbClr val="000000"/>
                </a:solidFill>
                <a:latin typeface="Arial"/>
              </a:rPr>
              <a:t> solution of the Hubbard model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: </a:t>
            </a:r>
          </a:p>
          <a:p>
            <a:pPr>
              <a:lnSpc>
                <a:spcPts val="41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Describes the same system in terms of some particles of a deeper level 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holons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spinons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) </a:t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supposed to correspond to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”deconfined” </a:t>
            </a:r>
            <a:b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rial"/>
              </a:rPr>
              <a:t>charge and spin degrees of freedom independently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.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556000" y="9436101"/>
            <a:ext cx="206788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1932" smtClean="0">
                <a:solidFill>
                  <a:srgbClr val="000000"/>
                </a:solidFill>
                <a:latin typeface="Arial"/>
              </a:rPr>
              <a:t>2 </a:t>
            </a:r>
          </a:p>
          <a:p>
            <a:pPr>
              <a:lnSpc>
                <a:spcPts val="2300"/>
              </a:lnSpc>
            </a:pPr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0" y="0"/>
            <a:ext cx="7556500" cy="157735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0" marR="0" lvl="0" indent="524836" defTabSz="914400" eaLnBrk="1" fontAlgn="auto" latinLnBrk="0" hangingPunct="1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20700" algn="l"/>
              </a:tabLst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"/>
              </a:rPr>
              <a:t>Main approaches in theory of 1D interacting fermions:</a:t>
            </a:r>
          </a:p>
          <a:p>
            <a:pPr marL="0" marR="0" lvl="0" indent="524836" defTabSz="914400" eaLnBrk="1" fontAlgn="auto" latinLnBrk="0" hangingPunct="1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20700" algn="l"/>
              </a:tabLst>
              <a:defRPr/>
            </a:pPr>
            <a:r>
              <a:rPr lang="en-US" sz="2200" b="1" dirty="0" smtClean="0">
                <a:solidFill>
                  <a:srgbClr val="000000"/>
                </a:solidFill>
                <a:latin typeface="Arial"/>
              </a:rPr>
              <a:t>Numerical methods  </a:t>
            </a:r>
            <a:r>
              <a:rPr lang="en-US" sz="2200" dirty="0" smtClean="0">
                <a:solidFill>
                  <a:srgbClr val="000000"/>
                </a:solidFill>
                <a:latin typeface="Arial"/>
              </a:rPr>
              <a:t>(DMRG, etc.)</a:t>
            </a:r>
          </a:p>
          <a:p>
            <a:pPr marL="0" marR="0" lvl="0" indent="524836" defTabSz="914400" eaLnBrk="1" fontAlgn="auto" latinLnBrk="0" hangingPunct="1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20700" algn="l"/>
              </a:tabLst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Arial"/>
              </a:rPr>
              <a:t>Weak coupling = </a:t>
            </a:r>
            <a:r>
              <a:rPr lang="en-US" sz="2400" b="1" i="1" dirty="0" err="1" smtClean="0">
                <a:solidFill>
                  <a:srgbClr val="000000"/>
                </a:solidFill>
                <a:latin typeface="Arial"/>
              </a:rPr>
              <a:t>RG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 =g-</a:t>
            </a:r>
            <a:r>
              <a:rPr lang="en-US" sz="2400" b="1" dirty="0" err="1" smtClean="0">
                <a:solidFill>
                  <a:srgbClr val="000000"/>
                </a:solidFill>
                <a:latin typeface="Arial"/>
              </a:rPr>
              <a:t>ology</a:t>
            </a:r>
            <a:endParaRPr lang="en-US" sz="2400" b="1" dirty="0" smtClea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" y="450155"/>
            <a:ext cx="755649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	Free Fermi gas: 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Elementary excitation is a shipment of a particle from a filled state 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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an empty one 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k+q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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b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corresponding charge current</a:t>
            </a:r>
          </a:p>
          <a:p>
            <a:pPr lvl="0">
              <a:lnSpc>
                <a:spcPct val="150000"/>
              </a:lnSpc>
            </a:pP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 = </a:t>
            </a:r>
            <a:r>
              <a:rPr lang="en-US" sz="2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b="1" baseline="-25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k+q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b="1" baseline="-25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b="1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= </a:t>
            </a:r>
            <a:r>
              <a:rPr lang="en-US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 ∂</a:t>
            </a:r>
            <a:r>
              <a:rPr lang="en-US" sz="2400" b="1" i="1" dirty="0" err="1" smtClean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lang="en-US" sz="2400" b="1" i="1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k</a:t>
            </a:r>
            <a:r>
              <a:rPr lang="en-US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/∂k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b="1" baseline="-25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</a:t>
            </a:r>
            <a:r>
              <a:rPr lang="en-US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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/k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 -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group velocity.  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Spin </a:t>
            </a:r>
            <a:r>
              <a:rPr lang="en-US" sz="2400" b="1" i="1" dirty="0" smtClean="0">
                <a:solidFill>
                  <a:srgbClr val="C00000"/>
                </a:solidFill>
                <a:latin typeface="Arial"/>
                <a:cs typeface="Arial"/>
              </a:rPr>
              <a:t>↑↓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does not matter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same charge currents for singlet and triplet channels.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Current is given by the spectrum curvature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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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b="1" baseline="-25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b="1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/k</a:t>
            </a:r>
            <a:b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</a:b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- a manifestation of the particle-hole = </a:t>
            </a:r>
            <a:b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</a:b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charge-conjugation non-symmetry. </a:t>
            </a:r>
          </a:p>
          <a:p>
            <a:pPr lvl="0">
              <a:lnSpc>
                <a:spcPct val="150000"/>
              </a:lnSpc>
            </a:pP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j=0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 at half-filling: 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=0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 at the inflection point of </a:t>
            </a:r>
            <a:r>
              <a:rPr lang="en-US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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(k)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.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7218908"/>
            <a:ext cx="7556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Structure of eigenstates: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one quantum number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the related quasi-momentum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j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=2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/L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defines a state of one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fermion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with both the charge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and the spin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½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4132"/>
            <a:ext cx="7556500" cy="1669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24836">
              <a:lnSpc>
                <a:spcPts val="41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Bethe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Ansatz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(BA) exact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solutions of the 1D Hubbard model for arbitrary interaction</a:t>
            </a:r>
            <a:r>
              <a:rPr lang="en-US" sz="2400" i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  <a:latin typeface="Arial"/>
              </a:rPr>
              <a:t>U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and band filling </a:t>
            </a:r>
            <a:r>
              <a:rPr lang="el-GR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ρ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latin typeface="Arial"/>
              </a:rPr>
              <a:t>since </a:t>
            </a:r>
            <a:r>
              <a:rPr lang="en-US" sz="2400" i="1" dirty="0" err="1" smtClean="0">
                <a:solidFill>
                  <a:srgbClr val="000000"/>
                </a:solidFill>
                <a:latin typeface="Arial"/>
              </a:rPr>
              <a:t>Lieb</a:t>
            </a:r>
            <a:r>
              <a:rPr lang="en-US" sz="2400" i="1" dirty="0" smtClean="0">
                <a:solidFill>
                  <a:srgbClr val="000000"/>
                </a:solidFill>
                <a:latin typeface="Arial"/>
              </a:rPr>
              <a:t> &amp; Wu, 1968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).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US" sz="2400" i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3186460"/>
            <a:ext cx="7556500" cy="157735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indent="524836">
              <a:lnSpc>
                <a:spcPts val="41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		Excitations:</a:t>
            </a:r>
            <a:r>
              <a:rPr lang="en-US" sz="2400" b="1" i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2400" i="1" dirty="0" smtClean="0">
                <a:solidFill>
                  <a:srgbClr val="000000"/>
                </a:solidFill>
                <a:latin typeface="Arial"/>
              </a:rPr>
            </a:br>
            <a:r>
              <a:rPr lang="en-US" sz="2000" i="1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n-US" sz="2000" i="1" dirty="0" err="1" smtClean="0">
                <a:solidFill>
                  <a:srgbClr val="000000"/>
                </a:solidFill>
                <a:latin typeface="Arial"/>
                <a:cs typeface="Arial"/>
              </a:rPr>
              <a:t>Ovchinnikov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cs typeface="Arial"/>
              </a:rPr>
              <a:t> 1970; </a:t>
            </a:r>
            <a:r>
              <a:rPr lang="en-US" sz="2000" i="1" dirty="0" err="1" smtClean="0">
                <a:solidFill>
                  <a:srgbClr val="000000"/>
                </a:solidFill>
                <a:latin typeface="Arial"/>
                <a:cs typeface="Arial"/>
              </a:rPr>
              <a:t>Shiba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cs typeface="Arial"/>
              </a:rPr>
              <a:t> 1972; </a:t>
            </a:r>
            <a:r>
              <a:rPr lang="en-US" sz="2000" i="1" dirty="0" err="1" smtClean="0">
                <a:solidFill>
                  <a:srgbClr val="000000"/>
                </a:solidFill>
                <a:latin typeface="Arial"/>
                <a:cs typeface="Arial"/>
              </a:rPr>
              <a:t>Coll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cs typeface="Arial"/>
              </a:rPr>
              <a:t> 1974, </a:t>
            </a:r>
            <a:r>
              <a:rPr lang="en-US" sz="2000" dirty="0" err="1" smtClean="0"/>
              <a:t>Woynarovich</a:t>
            </a:r>
            <a:r>
              <a:rPr lang="en-US" sz="2000" dirty="0" smtClean="0"/>
              <a:t> 1982,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cs typeface="Arial"/>
              </a:rPr>
              <a:t>…</a:t>
            </a:r>
            <a:br>
              <a:rPr lang="en-US" sz="2000" i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400" i="1" dirty="0" smtClean="0">
                <a:solidFill>
                  <a:srgbClr val="000000"/>
                </a:solidFill>
                <a:latin typeface="Arial"/>
              </a:rPr>
              <a:t>Building units: </a:t>
            </a:r>
            <a:r>
              <a:rPr lang="en-US" sz="2400" i="1" dirty="0" err="1" smtClean="0">
                <a:solidFill>
                  <a:srgbClr val="000000"/>
                </a:solidFill>
                <a:latin typeface="Arial"/>
              </a:rPr>
              <a:t>spinons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or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holons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– perturbed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{M}</a:t>
            </a:r>
            <a:r>
              <a:rPr lang="en-US" sz="2400" i="1" dirty="0" smtClean="0">
                <a:solidFill>
                  <a:srgbClr val="000000"/>
                </a:solidFill>
                <a:latin typeface="Arial"/>
              </a:rPr>
              <a:t>  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{N}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4986660"/>
            <a:ext cx="7556500" cy="107721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indent="524836">
              <a:lnSpc>
                <a:spcPts val="42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Added/extracted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fermion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splits into a spinon-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holon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	pair </a:t>
            </a:r>
            <a:r>
              <a:rPr lang="en-US" sz="2400" dirty="0" smtClean="0">
                <a:solidFill>
                  <a:srgbClr val="000000"/>
                </a:solidFill>
                <a:cs typeface="Arial"/>
              </a:rPr>
              <a:t>with spectra</a:t>
            </a:r>
            <a:r>
              <a:rPr lang="en-US" sz="2400" i="1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l-GR" sz="2400" b="1" i="1" dirty="0" smtClean="0">
                <a:solidFill>
                  <a:srgbClr val="000000"/>
                </a:solidFill>
                <a:cs typeface="Arial"/>
              </a:rPr>
              <a:t>ε</a:t>
            </a:r>
            <a:r>
              <a:rPr lang="en-US" sz="2400" b="1" i="1" baseline="-25000" dirty="0" smtClean="0">
                <a:solidFill>
                  <a:srgbClr val="000000"/>
                </a:solidFill>
                <a:cs typeface="Arial"/>
              </a:rPr>
              <a:t>s</a:t>
            </a:r>
            <a:r>
              <a:rPr lang="en-US" sz="2400" b="1" dirty="0" smtClean="0">
                <a:solidFill>
                  <a:srgbClr val="000000"/>
                </a:solidFill>
                <a:cs typeface="Arial"/>
              </a:rPr>
              <a:t>(</a:t>
            </a:r>
            <a:r>
              <a:rPr lang="en-US" sz="2400" b="1" i="1" dirty="0" smtClean="0">
                <a:solidFill>
                  <a:srgbClr val="000000"/>
                </a:solidFill>
                <a:cs typeface="Arial"/>
              </a:rPr>
              <a:t>q</a:t>
            </a:r>
            <a:r>
              <a:rPr lang="en-US" sz="2400" b="1" dirty="0" smtClean="0">
                <a:solidFill>
                  <a:srgbClr val="000000"/>
                </a:solidFill>
                <a:cs typeface="Arial"/>
              </a:rPr>
              <a:t>) </a:t>
            </a:r>
            <a:r>
              <a:rPr lang="en-US" sz="2400" dirty="0" smtClean="0">
                <a:solidFill>
                  <a:srgbClr val="000000"/>
                </a:solidFill>
                <a:cs typeface="Arial"/>
              </a:rPr>
              <a:t>and</a:t>
            </a:r>
            <a:r>
              <a:rPr lang="en-US" sz="2400" i="1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l-GR" sz="2400" b="1" i="1" dirty="0" smtClean="0">
                <a:solidFill>
                  <a:srgbClr val="000000"/>
                </a:solidFill>
                <a:cs typeface="Arial"/>
              </a:rPr>
              <a:t>ε</a:t>
            </a:r>
            <a:r>
              <a:rPr lang="en-US" sz="2400" b="1" i="1" baseline="-25000" dirty="0" smtClean="0">
                <a:solidFill>
                  <a:srgbClr val="000000"/>
                </a:solidFill>
                <a:cs typeface="Arial"/>
              </a:rPr>
              <a:t>h</a:t>
            </a:r>
            <a:r>
              <a:rPr lang="en-US" sz="2400" b="1" dirty="0" smtClean="0">
                <a:solidFill>
                  <a:srgbClr val="000000"/>
                </a:solidFill>
                <a:cs typeface="Arial"/>
              </a:rPr>
              <a:t>(</a:t>
            </a:r>
            <a:r>
              <a:rPr lang="en-US" sz="2400" b="1" i="1" dirty="0" smtClean="0">
                <a:solidFill>
                  <a:srgbClr val="000000"/>
                </a:solidFill>
                <a:cs typeface="Arial"/>
              </a:rPr>
              <a:t>q</a:t>
            </a:r>
            <a:r>
              <a:rPr lang="en-US" sz="2400" b="1" i="1" dirty="0" smtClean="0">
                <a:solidFill>
                  <a:srgbClr val="000000"/>
                </a:solidFill>
                <a:cs typeface="Arial"/>
                <a:sym typeface="Symbol"/>
              </a:rPr>
              <a:t></a:t>
            </a:r>
            <a:r>
              <a:rPr lang="en-US" sz="2400" b="1" dirty="0" smtClean="0">
                <a:solidFill>
                  <a:srgbClr val="000000"/>
                </a:solidFill>
                <a:cs typeface="Arial"/>
              </a:rPr>
              <a:t>)</a:t>
            </a:r>
            <a:r>
              <a:rPr lang="en-US" sz="2400" dirty="0" smtClean="0">
                <a:solidFill>
                  <a:srgbClr val="000000"/>
                </a:solidFill>
                <a:cs typeface="Arial"/>
              </a:rPr>
              <a:t>.</a:t>
            </a:r>
            <a:r>
              <a:rPr lang="en-US" sz="2400" b="1" dirty="0" smtClean="0">
                <a:solidFill>
                  <a:srgbClr val="000000"/>
                </a:solidFill>
                <a:cs typeface="Arial"/>
              </a:rPr>
              <a:t> 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239346"/>
            <a:ext cx="7556499" cy="105157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indent="524836">
              <a:lnSpc>
                <a:spcPts val="41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Spin-flip triplet excitation splits into two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spinons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-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similar to the spin-only model (Heisenberg spin chain).</a:t>
            </a:r>
            <a:endParaRPr lang="en-US" sz="22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3834" y="2250356"/>
            <a:ext cx="7556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Different sets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{M}, {N} of quantum numbers describe states of spin {M} and charge {N} sub-systems. 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563" y="7578948"/>
            <a:ext cx="75479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Common conclusion: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separation  of spins and charges 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in a drastic contrast to free fermions, particularly the immanent charge current of spin excitations: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basic contradiction and motivation for our excursion.</a:t>
            </a:r>
            <a:endParaRPr lang="fr-F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1550739"/>
            <a:ext cx="7556500" cy="473206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indent="524836">
              <a:lnSpc>
                <a:spcPts val="41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lang="en-US" sz="2400" dirty="0" smtClean="0">
                <a:solidFill>
                  <a:srgbClr val="000000"/>
                </a:solidFill>
                <a:cs typeface="Arial"/>
              </a:rPr>
              <a:t>nlike other excitations – holons and spin </a:t>
            </a:r>
            <a:r>
              <a:rPr lang="en-US" sz="2400" dirty="0" err="1" smtClean="0">
                <a:solidFill>
                  <a:srgbClr val="000000"/>
                </a:solidFill>
                <a:cs typeface="Arial"/>
              </a:rPr>
              <a:t>singlets</a:t>
            </a:r>
            <a:r>
              <a:rPr lang="en-US" sz="2400" dirty="0" smtClean="0">
                <a:solidFill>
                  <a:srgbClr val="000000"/>
                </a:solidFill>
                <a:cs typeface="Arial"/>
              </a:rPr>
              <a:t>, for spin triplets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the spectra and the whole Bethe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cs typeface="Arial"/>
              </a:rPr>
              <a:t>Ansatz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construction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evolve gradually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from the Heisenberg chain equivalent at </a:t>
            </a:r>
            <a:r>
              <a:rPr lang="el-GR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ρ </a:t>
            </a:r>
            <a:r>
              <a:rPr lang="el-GR" sz="2400" b="1" dirty="0" smtClean="0">
                <a:solidFill>
                  <a:srgbClr val="000000"/>
                </a:solidFill>
                <a:latin typeface="Arial"/>
                <a:cs typeface="Arial"/>
              </a:rPr>
              <a:t>= 1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to arbitrary</a:t>
            </a:r>
            <a:r>
              <a:rPr lang="en-US" sz="24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400" b="1" i="1" dirty="0" smtClean="0">
                <a:solidFill>
                  <a:srgbClr val="000000"/>
                </a:solidFill>
                <a:cs typeface="Arial"/>
              </a:rPr>
              <a:t>ρ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b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- tempting to be seen as spin waves even at </a:t>
            </a:r>
            <a:r>
              <a:rPr lang="en-US" sz="24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ρ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  <a:sym typeface="Symbol"/>
              </a:rPr>
              <a:t>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.  </a:t>
            </a:r>
            <a:b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Also, a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continuous evolution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of spin excitations towards</a:t>
            </a:r>
            <a:r>
              <a:rPr lang="en-US" sz="24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 = 0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when they should become nothing but </a:t>
            </a:r>
            <a:b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triplet electron-hole pairs,</a:t>
            </a:r>
            <a:b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carrying hence the charge current at any </a:t>
            </a:r>
            <a:r>
              <a:rPr lang="el-GR" sz="2400" b="1" i="1" dirty="0" smtClean="0">
                <a:solidFill>
                  <a:srgbClr val="000000"/>
                </a:solidFill>
                <a:cs typeface="Arial"/>
              </a:rPr>
              <a:t>ρ</a:t>
            </a:r>
            <a:r>
              <a:rPr lang="en-US" sz="2400" b="1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cs typeface="Arial"/>
                <a:sym typeface="Symbol"/>
              </a:rPr>
              <a:t></a:t>
            </a:r>
            <a:r>
              <a:rPr lang="en-US" sz="2400" b="1" dirty="0" smtClean="0">
                <a:solidFill>
                  <a:srgbClr val="000000"/>
                </a:solidFill>
                <a:cs typeface="Arial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556000" y="9436101"/>
            <a:ext cx="206788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1932" smtClean="0">
                <a:solidFill>
                  <a:srgbClr val="000000"/>
                </a:solidFill>
                <a:latin typeface="Arial"/>
              </a:rPr>
              <a:t>4 </a:t>
            </a:r>
          </a:p>
          <a:p>
            <a:pPr>
              <a:lnSpc>
                <a:spcPts val="2300"/>
              </a:lnSpc>
            </a:pPr>
            <a:endParaRPr lang="en-US"/>
          </a:p>
        </p:txBody>
      </p:sp>
      <p:graphicFrame>
        <p:nvGraphicFramePr>
          <p:cNvPr id="57345" name="Object 1"/>
          <p:cNvGraphicFramePr>
            <a:graphicFrameLocks noChangeAspect="1"/>
          </p:cNvGraphicFramePr>
          <p:nvPr/>
        </p:nvGraphicFramePr>
        <p:xfrm>
          <a:off x="396875" y="306388"/>
          <a:ext cx="6870700" cy="1106487"/>
        </p:xfrm>
        <a:graphic>
          <a:graphicData uri="http://schemas.openxmlformats.org/presentationml/2006/ole">
            <p:oleObj spid="_x0000_s57345" name="Equation" r:id="rId3" imgW="2755800" imgH="444240" progId="Equation.DSMT4">
              <p:embed/>
            </p:oleObj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6858868"/>
            <a:ext cx="75565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Ways to access the currents </a:t>
            </a:r>
            <a:r>
              <a:rPr lang="en-US" sz="2400" b="1" dirty="0" smtClean="0"/>
              <a:t>j</a:t>
            </a:r>
            <a:r>
              <a:rPr lang="en-US" sz="2400" dirty="0" smtClean="0"/>
              <a:t> of excited states:</a:t>
            </a:r>
          </a:p>
          <a:p>
            <a:endParaRPr lang="en-US" sz="8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Pray for getting its mean value – </a:t>
            </a:r>
            <a:br>
              <a:rPr lang="en-US" sz="2400" dirty="0" smtClean="0"/>
            </a:br>
            <a:r>
              <a:rPr lang="en-US" sz="2400" dirty="0" smtClean="0"/>
              <a:t>BA is not good for yielding values of operators.</a:t>
            </a:r>
          </a:p>
          <a:p>
            <a:pPr marL="457200" indent="-457200"/>
            <a:endParaRPr lang="en-US" sz="800" dirty="0" smtClean="0"/>
          </a:p>
          <a:p>
            <a:r>
              <a:rPr lang="en-US" sz="2400" dirty="0" smtClean="0"/>
              <a:t>2. Profit from the solution at presence of magnetic flux</a:t>
            </a:r>
          </a:p>
          <a:p>
            <a:r>
              <a:rPr lang="en-US" sz="2400" i="1" dirty="0" err="1" smtClean="0"/>
              <a:t>Zvyagin</a:t>
            </a:r>
            <a:r>
              <a:rPr lang="en-US" sz="2400" i="1" dirty="0" smtClean="0"/>
              <a:t> &amp; </a:t>
            </a:r>
            <a:r>
              <a:rPr lang="en-US" sz="2400" i="1" dirty="0" err="1" smtClean="0"/>
              <a:t>Krive</a:t>
            </a:r>
            <a:r>
              <a:rPr lang="en-US" sz="2400" i="1" dirty="0" smtClean="0"/>
              <a:t> , </a:t>
            </a:r>
            <a:r>
              <a:rPr lang="en-US" sz="2400" i="1" dirty="0" err="1" smtClean="0"/>
              <a:t>Shastry</a:t>
            </a:r>
            <a:r>
              <a:rPr lang="en-US" sz="2400" i="1" dirty="0" smtClean="0"/>
              <a:t> &amp; Sutherland (1990-92).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321866" y="7812941"/>
            <a:ext cx="7234634" cy="204100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100"/>
              </a:lnSpc>
            </a:pPr>
            <a:r>
              <a:rPr lang="en-US" sz="2400" b="1" i="1" dirty="0" smtClean="0">
                <a:solidFill>
                  <a:srgbClr val="000000"/>
                </a:solidFill>
                <a:latin typeface="Arial"/>
              </a:rPr>
              <a:t>j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= the diamagnetic ground state contribution + </a:t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the</a:t>
            </a:r>
            <a:r>
              <a:rPr lang="en-US" sz="2400" dirty="0" smtClean="0">
                <a:latin typeface="Arial"/>
              </a:rPr>
              <a:t> paramagnetic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rial"/>
              </a:rPr>
              <a:t>charge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rial"/>
              </a:rPr>
              <a:t>current of the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Arial"/>
              </a:rPr>
              <a:t>spinon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Arial"/>
              </a:rPr>
              <a:t>.</a:t>
            </a:r>
          </a:p>
          <a:p>
            <a:pPr>
              <a:lnSpc>
                <a:spcPts val="4100"/>
              </a:lnSpc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Arial"/>
            </a:endParaRPr>
          </a:p>
          <a:p>
            <a:pPr>
              <a:lnSpc>
                <a:spcPts val="4100"/>
              </a:lnSpc>
            </a:pPr>
            <a:r>
              <a:rPr lang="en-US" sz="2400" dirty="0" smtClean="0">
                <a:latin typeface="Arial"/>
              </a:rPr>
              <a:t>J</a:t>
            </a:r>
            <a:r>
              <a:rPr lang="en-US" sz="2400" baseline="-25000" dirty="0" smtClean="0">
                <a:latin typeface="Arial"/>
              </a:rPr>
              <a:t>s</a:t>
            </a:r>
            <a:r>
              <a:rPr lang="en-US" sz="2400" dirty="0" smtClean="0">
                <a:latin typeface="Arial"/>
              </a:rPr>
              <a:t>=0 at </a:t>
            </a:r>
            <a:r>
              <a:rPr lang="en-US" sz="2400" dirty="0" smtClean="0">
                <a:latin typeface="Arial"/>
                <a:sym typeface="Symbol"/>
              </a:rPr>
              <a:t>=1 and </a:t>
            </a:r>
            <a:r>
              <a:rPr lang="en-US" sz="2400" dirty="0" smtClean="0"/>
              <a:t>J</a:t>
            </a:r>
            <a:r>
              <a:rPr lang="en-US" sz="2400" baseline="-25000" dirty="0" smtClean="0"/>
              <a:t>s</a:t>
            </a:r>
            <a:r>
              <a:rPr lang="en-US" sz="2400" dirty="0" smtClean="0">
                <a:sym typeface="Symbol"/>
              </a:rPr>
              <a:t></a:t>
            </a:r>
            <a:r>
              <a:rPr lang="en-US" sz="2400" dirty="0" smtClean="0"/>
              <a:t>0 even at </a:t>
            </a:r>
            <a:r>
              <a:rPr lang="en-US" sz="2400" dirty="0" err="1" smtClean="0"/>
              <a:t>at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0 </a:t>
            </a:r>
            <a:endParaRPr lang="en-US" sz="2400" dirty="0" smtClean="0">
              <a:latin typeface="Arial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556000" y="9436101"/>
            <a:ext cx="206788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1932" smtClean="0">
                <a:solidFill>
                  <a:srgbClr val="000000"/>
                </a:solidFill>
                <a:latin typeface="Arial"/>
              </a:rPr>
              <a:t>8 </a:t>
            </a:r>
          </a:p>
          <a:p>
            <a:pPr>
              <a:lnSpc>
                <a:spcPts val="2300"/>
              </a:lnSpc>
            </a:pPr>
            <a:endParaRPr lang="en-US"/>
          </a:p>
        </p:txBody>
      </p:sp>
      <p:sp>
        <p:nvSpPr>
          <p:cNvPr id="14" name="ZoneTexte 13"/>
          <p:cNvSpPr txBox="1"/>
          <p:nvPr/>
        </p:nvSpPr>
        <p:spPr>
          <a:xfrm>
            <a:off x="0" y="90116"/>
            <a:ext cx="7556500" cy="10018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indent="524836">
              <a:lnSpc>
                <a:spcPts val="41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Currents of  excitations in a Hubbard ring </a:t>
            </a:r>
            <a:r>
              <a:rPr lang="en-US" sz="2800" dirty="0" smtClean="0">
                <a:solidFill>
                  <a:srgbClr val="000000"/>
                </a:solidFill>
              </a:rPr>
              <a:t>of</a:t>
            </a:r>
            <a:r>
              <a:rPr lang="en-US" sz="2800" i="1" dirty="0" smtClean="0">
                <a:solidFill>
                  <a:srgbClr val="000000"/>
                </a:solidFill>
              </a:rPr>
              <a:t> </a:t>
            </a:r>
            <a:r>
              <a:rPr lang="en-US" sz="2800" b="1" i="1" dirty="0" smtClean="0">
                <a:solidFill>
                  <a:srgbClr val="000000"/>
                </a:solidFill>
              </a:rPr>
              <a:t>N</a:t>
            </a:r>
            <a:r>
              <a:rPr lang="en-US" sz="2800" b="1" i="1" baseline="-25000" dirty="0" smtClean="0">
                <a:solidFill>
                  <a:srgbClr val="000000"/>
                </a:solidFill>
              </a:rPr>
              <a:t>a</a:t>
            </a:r>
            <a:r>
              <a:rPr lang="en-US" sz="2800" dirty="0" smtClean="0">
                <a:solidFill>
                  <a:srgbClr val="000000"/>
                </a:solidFill>
              </a:rPr>
              <a:t> atoms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with a flux </a:t>
            </a:r>
            <a:r>
              <a:rPr lang="en-US" sz="2800" dirty="0" smtClean="0">
                <a:solidFill>
                  <a:srgbClr val="000000"/>
                </a:solidFill>
              </a:rPr>
              <a:t>magnetic flux </a:t>
            </a:r>
            <a:r>
              <a:rPr lang="el-GR" sz="2800" b="1" dirty="0" smtClean="0">
                <a:solidFill>
                  <a:srgbClr val="000000"/>
                </a:solidFill>
                <a:cs typeface="Arial"/>
              </a:rPr>
              <a:t>Φ</a:t>
            </a:r>
            <a:r>
              <a:rPr lang="en-US" sz="2800" dirty="0" smtClean="0">
                <a:solidFill>
                  <a:srgbClr val="000000"/>
                </a:solidFill>
                <a:cs typeface="Arial"/>
              </a:rPr>
              <a:t> trough it.</a:t>
            </a: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7" name="Objet 16"/>
          <p:cNvGraphicFramePr>
            <a:graphicFrameLocks noChangeAspect="1"/>
          </p:cNvGraphicFramePr>
          <p:nvPr/>
        </p:nvGraphicFramePr>
        <p:xfrm>
          <a:off x="195263" y="4068763"/>
          <a:ext cx="7183387" cy="1152525"/>
        </p:xfrm>
        <a:graphic>
          <a:graphicData uri="http://schemas.openxmlformats.org/presentationml/2006/ole">
            <p:oleObj spid="_x0000_s8194" name="Equation" r:id="rId3" imgW="2361960" imgH="419040" progId="Equation.DSMT4">
              <p:embed/>
            </p:oleObj>
          </a:graphicData>
        </a:graphic>
      </p:graphicFrame>
      <p:graphicFrame>
        <p:nvGraphicFramePr>
          <p:cNvPr id="18" name="Objet 17"/>
          <p:cNvGraphicFramePr>
            <a:graphicFrameLocks noChangeAspect="1"/>
          </p:cNvGraphicFramePr>
          <p:nvPr/>
        </p:nvGraphicFramePr>
        <p:xfrm>
          <a:off x="2413001" y="2743201"/>
          <a:ext cx="914400" cy="179388"/>
        </p:xfrm>
        <a:graphic>
          <a:graphicData uri="http://schemas.openxmlformats.org/presentationml/2006/ole">
            <p:oleObj spid="_x0000_s8195" name="Equation" r:id="rId4" imgW="914400" imgH="179640" progId="Equation.DSMT4">
              <p:embed/>
            </p:oleObj>
          </a:graphicData>
        </a:graphic>
      </p:graphicFrame>
      <p:graphicFrame>
        <p:nvGraphicFramePr>
          <p:cNvPr id="21" name="Objet 20"/>
          <p:cNvGraphicFramePr>
            <a:graphicFrameLocks noChangeAspect="1"/>
          </p:cNvGraphicFramePr>
          <p:nvPr/>
        </p:nvGraphicFramePr>
        <p:xfrm>
          <a:off x="1" y="5220652"/>
          <a:ext cx="2842146" cy="990143"/>
        </p:xfrm>
        <a:graphic>
          <a:graphicData uri="http://schemas.openxmlformats.org/presentationml/2006/ole">
            <p:oleObj spid="_x0000_s8198" name="Equation" r:id="rId5" imgW="1307880" imgH="419040" progId="Equation.DSMT4">
              <p:embed/>
            </p:oleObj>
          </a:graphicData>
        </a:graphic>
      </p:graphicFrame>
      <p:graphicFrame>
        <p:nvGraphicFramePr>
          <p:cNvPr id="23" name="Objet 22"/>
          <p:cNvGraphicFramePr>
            <a:graphicFrameLocks noChangeAspect="1"/>
          </p:cNvGraphicFramePr>
          <p:nvPr/>
        </p:nvGraphicFramePr>
        <p:xfrm>
          <a:off x="177850" y="6426820"/>
          <a:ext cx="7306642" cy="648072"/>
        </p:xfrm>
        <a:graphic>
          <a:graphicData uri="http://schemas.openxmlformats.org/presentationml/2006/ole">
            <p:oleObj spid="_x0000_s8200" name="Equation" r:id="rId6" imgW="2552400" imgH="228600" progId="Equation.DSMT4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825922" y="2682404"/>
            <a:ext cx="5927905" cy="1143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24836">
              <a:lnSpc>
                <a:spcPts val="4100"/>
              </a:lnSpc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cs typeface="Arial"/>
              </a:rPr>
              <a:t>Large 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cs typeface="Arial"/>
              </a:rPr>
              <a:t>u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cs typeface="Arial"/>
              </a:rPr>
              <a:t> limit + expansion in  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cs typeface="Arial"/>
                <a:sym typeface="Symbol"/>
              </a:rPr>
              <a:t> :</a:t>
            </a:r>
          </a:p>
          <a:p>
            <a:pPr indent="524836">
              <a:lnSpc>
                <a:spcPts val="4100"/>
              </a:lnSpc>
            </a:pPr>
            <a:r>
              <a:rPr lang="en-US" sz="2400" dirty="0" smtClean="0">
                <a:solidFill>
                  <a:srgbClr val="000000"/>
                </a:solidFill>
                <a:cs typeface="Arial"/>
                <a:sym typeface="Symbol"/>
              </a:rPr>
              <a:t>the </a:t>
            </a:r>
            <a:r>
              <a:rPr lang="en-US" sz="2400" dirty="0" err="1" smtClean="0">
                <a:solidFill>
                  <a:srgbClr val="000000"/>
                </a:solidFill>
                <a:cs typeface="Arial"/>
                <a:sym typeface="Symbol"/>
              </a:rPr>
              <a:t>spinon</a:t>
            </a:r>
            <a:r>
              <a:rPr lang="en-US" sz="2400" dirty="0" smtClean="0">
                <a:solidFill>
                  <a:srgbClr val="000000"/>
                </a:solidFill>
                <a:cs typeface="Arial"/>
                <a:sym typeface="Symbol"/>
              </a:rPr>
              <a:t> with a small momentum </a:t>
            </a:r>
            <a:r>
              <a:rPr lang="en-US" sz="2400" b="1" dirty="0" err="1" smtClean="0"/>
              <a:t>p</a:t>
            </a:r>
            <a:r>
              <a:rPr lang="en-US" sz="2400" b="1" baseline="-25000" dirty="0" err="1" smtClean="0"/>
              <a:t>s</a:t>
            </a:r>
            <a:r>
              <a:rPr lang="en-US" sz="2400" dirty="0" smtClean="0"/>
              <a:t> </a:t>
            </a:r>
            <a:endParaRPr lang="en-US" sz="2400" b="1" dirty="0" smtClean="0">
              <a:solidFill>
                <a:srgbClr val="000000"/>
              </a:solidFill>
              <a:cs typeface="Arial"/>
            </a:endParaRPr>
          </a:p>
        </p:txBody>
      </p:sp>
      <p:graphicFrame>
        <p:nvGraphicFramePr>
          <p:cNvPr id="15" name="Objet 14"/>
          <p:cNvGraphicFramePr>
            <a:graphicFrameLocks noChangeAspect="1"/>
          </p:cNvGraphicFramePr>
          <p:nvPr/>
        </p:nvGraphicFramePr>
        <p:xfrm>
          <a:off x="0" y="1242244"/>
          <a:ext cx="7412484" cy="1152128"/>
        </p:xfrm>
        <a:graphic>
          <a:graphicData uri="http://schemas.openxmlformats.org/presentationml/2006/ole">
            <p:oleObj spid="_x0000_s8201" name="Equation" r:id="rId7" imgW="2133360" imgH="431640" progId="Equation.DSMT4">
              <p:embed/>
            </p:oleObj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3058170" y="5364669"/>
            <a:ext cx="4207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the small </a:t>
            </a:r>
            <a:r>
              <a:rPr lang="en-US" sz="2400" b="1" dirty="0" smtClean="0"/>
              <a:t>~1/u </a:t>
            </a:r>
            <a:r>
              <a:rPr lang="en-US" sz="2400" dirty="0" smtClean="0"/>
              <a:t>spin velocity, 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249858" y="6210796"/>
            <a:ext cx="6480720" cy="29495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Scattering phase shifts: </a:t>
            </a:r>
            <a:r>
              <a:rPr lang="el-GR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θ</a:t>
            </a:r>
            <a:r>
              <a:rPr lang="el-GR" sz="2400" b="1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2400" b="1" i="1" dirty="0" smtClean="0">
                <a:solidFill>
                  <a:srgbClr val="000000"/>
                </a:solidFill>
                <a:latin typeface="Arial"/>
                <a:cs typeface="Arial"/>
                <a:sym typeface="Symbol"/>
              </a:rPr>
              <a:t>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) =</a:t>
            </a:r>
            <a:r>
              <a:rPr lang="en-US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 −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2 </a:t>
            </a:r>
            <a:r>
              <a:rPr lang="en-US" sz="2400" b="1" dirty="0" err="1" smtClean="0">
                <a:solidFill>
                  <a:srgbClr val="000000"/>
                </a:solidFill>
                <a:latin typeface="Arial"/>
                <a:cs typeface="Arial"/>
              </a:rPr>
              <a:t>arctan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(2</a:t>
            </a:r>
            <a:r>
              <a:rPr lang="en-US" sz="2400" b="1" i="1" dirty="0" smtClean="0">
                <a:solidFill>
                  <a:srgbClr val="000000"/>
                </a:solidFill>
                <a:cs typeface="Arial"/>
                <a:sym typeface="Symbol"/>
              </a:rPr>
              <a:t> </a:t>
            </a:r>
            <a:r>
              <a:rPr lang="en-US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/u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US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321866" y="6995963"/>
            <a:ext cx="6166753" cy="29495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At flux </a:t>
            </a:r>
            <a:r>
              <a:rPr lang="el-GR" sz="2400" b="1" dirty="0" smtClean="0">
                <a:solidFill>
                  <a:srgbClr val="000000"/>
                </a:solidFill>
                <a:latin typeface="Arial"/>
                <a:cs typeface="Arial"/>
              </a:rPr>
              <a:t>Φ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presence: change</a:t>
            </a:r>
            <a:r>
              <a:rPr lang="en-US" sz="24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lang="en-US" sz="2400" b="1" i="1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US" sz="2400" b="1" i="1" dirty="0" err="1" smtClean="0">
                <a:solidFill>
                  <a:srgbClr val="000000"/>
                </a:solidFill>
                <a:latin typeface="Arial"/>
                <a:cs typeface="Arial"/>
              </a:rPr>
              <a:t>k</a:t>
            </a:r>
            <a:r>
              <a:rPr lang="en-US" sz="2400" b="1" i="1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j</a:t>
            </a:r>
            <a:r>
              <a:rPr lang="en-US" sz="2400" b="1" i="1" baseline="-25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→ N</a:t>
            </a:r>
            <a:r>
              <a:rPr lang="en-US" sz="2400" b="1" i="1" baseline="-25000" dirty="0" smtClean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2400" b="1" i="1" dirty="0" err="1" smtClean="0">
                <a:solidFill>
                  <a:srgbClr val="000000"/>
                </a:solidFill>
                <a:latin typeface="Arial"/>
                <a:cs typeface="Arial"/>
              </a:rPr>
              <a:t>k</a:t>
            </a:r>
            <a:r>
              <a:rPr lang="en-US" sz="2400" b="1" i="1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j</a:t>
            </a:r>
            <a:r>
              <a:rPr lang="en-US" sz="2400" b="1" i="1" baseline="-25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− </a:t>
            </a:r>
            <a:r>
              <a:rPr lang="el-GR" sz="2400" b="1" i="1" dirty="0" smtClean="0">
                <a:solidFill>
                  <a:srgbClr val="000000"/>
                </a:solidFill>
                <a:latin typeface="Arial"/>
                <a:cs typeface="Arial"/>
                <a:sym typeface="Symbol"/>
              </a:rPr>
              <a:t></a:t>
            </a:r>
            <a:r>
              <a:rPr lang="el-GR" sz="2400" b="1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</a:p>
        </p:txBody>
      </p:sp>
      <p:graphicFrame>
        <p:nvGraphicFramePr>
          <p:cNvPr id="36" name="Objet 35"/>
          <p:cNvGraphicFramePr>
            <a:graphicFrameLocks noChangeAspect="1"/>
          </p:cNvGraphicFramePr>
          <p:nvPr/>
        </p:nvGraphicFramePr>
        <p:xfrm>
          <a:off x="465882" y="4842644"/>
          <a:ext cx="6808788" cy="1008112"/>
        </p:xfrm>
        <a:graphic>
          <a:graphicData uri="http://schemas.openxmlformats.org/presentationml/2006/ole">
            <p:oleObj spid="_x0000_s7169" name="Equation" r:id="rId3" imgW="3162240" imgH="444240" progId="Equation.DSMT4">
              <p:embed/>
            </p:oleObj>
          </a:graphicData>
        </a:graphic>
      </p:graphicFrame>
      <p:graphicFrame>
        <p:nvGraphicFramePr>
          <p:cNvPr id="37" name="Objet 36"/>
          <p:cNvGraphicFramePr>
            <a:graphicFrameLocks noChangeAspect="1"/>
          </p:cNvGraphicFramePr>
          <p:nvPr/>
        </p:nvGraphicFramePr>
        <p:xfrm>
          <a:off x="249858" y="3258468"/>
          <a:ext cx="6840760" cy="936104"/>
        </p:xfrm>
        <a:graphic>
          <a:graphicData uri="http://schemas.openxmlformats.org/presentationml/2006/ole">
            <p:oleObj spid="_x0000_s7170" name="Equation" r:id="rId4" imgW="2565360" imgH="444240" progId="Equation.DSMT4">
              <p:embed/>
            </p:oleObj>
          </a:graphicData>
        </a:graphic>
      </p:graphicFrame>
      <p:graphicFrame>
        <p:nvGraphicFramePr>
          <p:cNvPr id="38" name="Objet 37"/>
          <p:cNvGraphicFramePr>
            <a:graphicFrameLocks noChangeAspect="1"/>
          </p:cNvGraphicFramePr>
          <p:nvPr/>
        </p:nvGraphicFramePr>
        <p:xfrm>
          <a:off x="0" y="8775452"/>
          <a:ext cx="7378650" cy="747712"/>
        </p:xfrm>
        <a:graphic>
          <a:graphicData uri="http://schemas.openxmlformats.org/presentationml/2006/ole">
            <p:oleObj spid="_x0000_s7171" name="Equation" r:id="rId5" imgW="3568680" imgH="342720" progId="Equation.DSMT4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0" y="90116"/>
            <a:ext cx="75565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BA solution of Hubbard model </a:t>
            </a:r>
            <a:r>
              <a:rPr lang="en-US" sz="2400" dirty="0" smtClean="0">
                <a:sym typeface="Symbol"/>
              </a:rPr>
              <a:t>on the ring of </a:t>
            </a:r>
            <a:r>
              <a:rPr lang="en-US" sz="2400" b="1" dirty="0" smtClean="0">
                <a:sym typeface="Symbol"/>
              </a:rPr>
              <a:t>N</a:t>
            </a:r>
            <a:r>
              <a:rPr lang="en-US" sz="2400" b="1" baseline="-25000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sites </a:t>
            </a:r>
            <a:br>
              <a:rPr lang="en-US" sz="2400" dirty="0" smtClean="0">
                <a:sym typeface="Symbol"/>
              </a:rPr>
            </a:br>
            <a:r>
              <a:rPr lang="en-US" sz="2400" dirty="0" smtClean="0"/>
              <a:t>for </a:t>
            </a:r>
            <a:r>
              <a:rPr lang="en-US" sz="2400" b="1" dirty="0" smtClean="0"/>
              <a:t>N=</a:t>
            </a:r>
            <a:r>
              <a:rPr lang="en-US" sz="2400" b="1" dirty="0" smtClean="0">
                <a:sym typeface="Symbol"/>
              </a:rPr>
              <a:t>N</a:t>
            </a:r>
            <a:r>
              <a:rPr lang="en-US" sz="2400" b="1" baseline="-25000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particles with </a:t>
            </a:r>
            <a:r>
              <a:rPr lang="en-US" sz="2400" b="1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 spin </a:t>
            </a:r>
            <a:r>
              <a:rPr lang="en-US" sz="2400" b="1" dirty="0" smtClean="0">
                <a:sym typeface="Symbol"/>
              </a:rPr>
              <a:t></a:t>
            </a:r>
            <a:r>
              <a:rPr lang="en-US" sz="2400" dirty="0" smtClean="0">
                <a:sym typeface="Symbol"/>
              </a:rPr>
              <a:t>.     GS: </a:t>
            </a:r>
            <a:r>
              <a:rPr lang="en-US" sz="2400" b="1" dirty="0" smtClean="0">
                <a:sym typeface="Symbol"/>
              </a:rPr>
              <a:t>M=N/2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b="1" dirty="0" err="1" smtClean="0">
                <a:sym typeface="Symbol"/>
              </a:rPr>
              <a:t>S</a:t>
            </a:r>
            <a:r>
              <a:rPr lang="en-US" sz="2400" b="1" baseline="-25000" dirty="0" err="1" smtClean="0">
                <a:sym typeface="Symbol"/>
              </a:rPr>
              <a:t>z</a:t>
            </a:r>
            <a:r>
              <a:rPr lang="en-US" sz="2400" b="1" dirty="0" smtClean="0">
                <a:sym typeface="Symbol"/>
              </a:rPr>
              <a:t>=0</a:t>
            </a:r>
            <a:r>
              <a:rPr lang="en-US" sz="2400" dirty="0" smtClean="0">
                <a:sym typeface="Symbol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ym typeface="Symbol"/>
              </a:rPr>
              <a:t>Any state is specified by 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two</a:t>
            </a:r>
            <a:r>
              <a:rPr lang="en-US" sz="2400" dirty="0" smtClean="0">
                <a:sym typeface="Symbol"/>
              </a:rPr>
              <a:t> sets of integers:</a:t>
            </a:r>
            <a:br>
              <a:rPr lang="en-US" sz="2400" dirty="0" smtClean="0">
                <a:sym typeface="Symbol"/>
              </a:rPr>
            </a:br>
            <a:r>
              <a:rPr lang="en-US" sz="2400" b="1" dirty="0" err="1" smtClean="0">
                <a:sym typeface="Symbol"/>
              </a:rPr>
              <a:t>I</a:t>
            </a:r>
            <a:r>
              <a:rPr lang="en-US" sz="2400" b="1" baseline="-25000" dirty="0" err="1" smtClean="0">
                <a:sym typeface="Symbol"/>
              </a:rPr>
              <a:t>j</a:t>
            </a:r>
            <a:r>
              <a:rPr lang="en-US" sz="2400" b="1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b="1" i="1" dirty="0" smtClean="0">
                <a:solidFill>
                  <a:srgbClr val="000000"/>
                </a:solidFill>
                <a:cs typeface="Arial"/>
              </a:rPr>
              <a:t>j</a:t>
            </a:r>
            <a:r>
              <a:rPr lang="en-US" sz="2400" b="1" dirty="0" smtClean="0">
                <a:solidFill>
                  <a:srgbClr val="000000"/>
                </a:solidFill>
                <a:cs typeface="Arial"/>
              </a:rPr>
              <a:t> = </a:t>
            </a:r>
            <a:r>
              <a:rPr lang="en-US" sz="2400" b="1" dirty="0" smtClean="0">
                <a:solidFill>
                  <a:srgbClr val="000000"/>
                </a:solidFill>
              </a:rPr>
              <a:t>1</a:t>
            </a:r>
            <a:r>
              <a:rPr lang="en-US" sz="2400" b="1" i="1" dirty="0" smtClean="0">
                <a:solidFill>
                  <a:srgbClr val="000000"/>
                </a:solidFill>
              </a:rPr>
              <a:t>, . . . N</a:t>
            </a:r>
            <a:r>
              <a:rPr lang="en-US" sz="2400" b="1" dirty="0" smtClean="0">
                <a:solidFill>
                  <a:srgbClr val="000000"/>
                </a:solidFill>
              </a:rPr>
              <a:t>  and J</a:t>
            </a:r>
            <a:r>
              <a:rPr lang="en-US" sz="2400" b="1" baseline="-25000" dirty="0" smtClean="0">
                <a:solidFill>
                  <a:srgbClr val="000000"/>
                </a:solidFill>
                <a:sym typeface="Symbol"/>
              </a:rPr>
              <a:t> </a:t>
            </a:r>
            <a:r>
              <a:rPr lang="en-US" sz="2400" b="1" dirty="0" smtClean="0">
                <a:solidFill>
                  <a:srgbClr val="000000"/>
                </a:solidFill>
              </a:rPr>
              <a:t>,</a:t>
            </a:r>
            <a:r>
              <a:rPr lang="en-US" sz="2400" b="1" i="1" dirty="0" smtClean="0">
                <a:solidFill>
                  <a:srgbClr val="000000"/>
                </a:solidFill>
              </a:rPr>
              <a:t> </a:t>
            </a:r>
            <a:r>
              <a:rPr lang="el-GR" sz="2400" b="1" i="1" dirty="0" smtClean="0">
                <a:solidFill>
                  <a:srgbClr val="000000"/>
                </a:solidFill>
                <a:cs typeface="Arial"/>
              </a:rPr>
              <a:t>α</a:t>
            </a:r>
            <a:r>
              <a:rPr lang="el-GR" sz="2400" b="1" dirty="0" smtClean="0">
                <a:solidFill>
                  <a:srgbClr val="000000"/>
                </a:solidFill>
                <a:cs typeface="Arial"/>
              </a:rPr>
              <a:t> = 1</a:t>
            </a:r>
            <a:r>
              <a:rPr lang="en-US" sz="2400" b="1" i="1" dirty="0" smtClean="0">
                <a:solidFill>
                  <a:srgbClr val="000000"/>
                </a:solidFill>
                <a:cs typeface="Arial"/>
              </a:rPr>
              <a:t>, . . . M</a:t>
            </a:r>
            <a:r>
              <a:rPr lang="en-US" sz="2400" b="1" dirty="0" smtClean="0">
                <a:solidFill>
                  <a:srgbClr val="000000"/>
                </a:solidFill>
                <a:cs typeface="Arial"/>
              </a:rPr>
              <a:t> </a:t>
            </a:r>
            <a:endParaRPr lang="en-US" sz="2400" baseline="-25000" dirty="0" smtClean="0">
              <a:sym typeface="Symbo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2394372"/>
            <a:ext cx="7556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	Wave numbers quantization:</a:t>
            </a:r>
          </a:p>
          <a:p>
            <a:r>
              <a:rPr lang="en-US" sz="2400" dirty="0" smtClean="0"/>
              <a:t>1. Orbital numbers are shifted by scattering phases</a:t>
            </a:r>
            <a:endParaRPr lang="en-US" sz="2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77850" y="7866980"/>
            <a:ext cx="7261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Total energy, momentum, and current (fortunately !):</a:t>
            </a:r>
            <a:endParaRPr lang="en-US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609898" y="9883204"/>
            <a:ext cx="5848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total momentum </a:t>
            </a:r>
            <a:r>
              <a:rPr lang="en-US" sz="2400" b="1" dirty="0" smtClean="0"/>
              <a:t>P</a:t>
            </a:r>
            <a:r>
              <a:rPr lang="en-US" sz="2400" dirty="0" smtClean="0"/>
              <a:t> is </a:t>
            </a:r>
            <a:r>
              <a:rPr lang="en-US" sz="2400" dirty="0" smtClean="0"/>
              <a:t>size-</a:t>
            </a:r>
            <a:r>
              <a:rPr lang="en-US" sz="2400" dirty="0" smtClean="0"/>
              <a:t>quantized 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33834" y="4410596"/>
            <a:ext cx="76097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2. Spin wave numbers are composed only </a:t>
            </a:r>
            <a:r>
              <a:rPr lang="en-US" sz="2200" dirty="0" smtClean="0"/>
              <a:t>with</a:t>
            </a:r>
            <a:r>
              <a:rPr lang="en-US" sz="2200" dirty="0" smtClean="0"/>
              <a:t> </a:t>
            </a:r>
            <a:r>
              <a:rPr lang="en-US" sz="2200" dirty="0" smtClean="0"/>
              <a:t>phase shifts</a:t>
            </a:r>
            <a:endParaRPr lang="en-US" sz="2200" dirty="0"/>
          </a:p>
        </p:txBody>
      </p:sp>
      <p:cxnSp>
        <p:nvCxnSpPr>
          <p:cNvPr id="15" name="Connecteur droit avec flèche 14"/>
          <p:cNvCxnSpPr/>
          <p:nvPr/>
        </p:nvCxnSpPr>
        <p:spPr>
          <a:xfrm flipV="1">
            <a:off x="4570338" y="930714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4194572"/>
            <a:ext cx="6802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total charge current is </a:t>
            </a:r>
            <a:r>
              <a:rPr lang="en-US" sz="2400" b="1" dirty="0" smtClean="0"/>
              <a:t>j = – E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</a:t>
            </a:r>
            <a:r>
              <a:rPr lang="en-US" sz="2400" b="1" baseline="-25000" dirty="0" err="1" smtClean="0"/>
              <a:t>s</a:t>
            </a:r>
            <a:r>
              <a:rPr lang="en-US" sz="2400" b="1" dirty="0" smtClean="0"/>
              <a:t> /N</a:t>
            </a:r>
            <a:r>
              <a:rPr lang="en-US" sz="2400" b="1" baseline="-25000" dirty="0" smtClean="0"/>
              <a:t>a</a:t>
            </a:r>
            <a:endParaRPr lang="en-US" sz="2400" b="1" baseline="-25000" dirty="0"/>
          </a:p>
        </p:txBody>
      </p:sp>
      <p:graphicFrame>
        <p:nvGraphicFramePr>
          <p:cNvPr id="10" name="Objet 9"/>
          <p:cNvGraphicFramePr>
            <a:graphicFrameLocks noChangeAspect="1"/>
          </p:cNvGraphicFramePr>
          <p:nvPr/>
        </p:nvGraphicFramePr>
        <p:xfrm>
          <a:off x="2057449" y="4914652"/>
          <a:ext cx="2728913" cy="792163"/>
        </p:xfrm>
        <a:graphic>
          <a:graphicData uri="http://schemas.openxmlformats.org/presentationml/2006/ole">
            <p:oleObj spid="_x0000_s30727" name="Equation" r:id="rId3" imgW="1180800" imgH="342720" progId="Equation.DSMT4">
              <p:embed/>
            </p:oleObj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537890" y="3258468"/>
            <a:ext cx="6020879" cy="6412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defTabSz="914400" eaLnBrk="1" fontAlgn="auto" latinLnBrk="0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2895600" algn="l"/>
              </a:tabLst>
              <a:defRPr/>
            </a:pPr>
            <a:r>
              <a:rPr lang="en-US" sz="2400" b="1" i="1" dirty="0" err="1" smtClean="0">
                <a:solidFill>
                  <a:srgbClr val="000000"/>
                </a:solidFill>
                <a:latin typeface="Arial"/>
              </a:rPr>
              <a:t>p</a:t>
            </a:r>
            <a:r>
              <a:rPr lang="en-US" sz="2400" b="1" i="1" baseline="-25000" dirty="0" err="1" smtClean="0">
                <a:solidFill>
                  <a:srgbClr val="000000"/>
                </a:solidFill>
                <a:latin typeface="Arial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- the total momentum of spin excitations. </a:t>
            </a:r>
          </a:p>
        </p:txBody>
      </p:sp>
      <p:graphicFrame>
        <p:nvGraphicFramePr>
          <p:cNvPr id="13" name="Objet 12"/>
          <p:cNvGraphicFramePr>
            <a:graphicFrameLocks noChangeAspect="1"/>
          </p:cNvGraphicFramePr>
          <p:nvPr/>
        </p:nvGraphicFramePr>
        <p:xfrm>
          <a:off x="160338" y="2322364"/>
          <a:ext cx="7326312" cy="823913"/>
        </p:xfrm>
        <a:graphic>
          <a:graphicData uri="http://schemas.openxmlformats.org/presentationml/2006/ole">
            <p:oleObj spid="_x0000_s30728" name="Equation" r:id="rId4" imgW="3390840" imgH="342720" progId="Equation.DSMT4">
              <p:embed/>
            </p:oleObj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0" y="306140"/>
            <a:ext cx="7511993" cy="16858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Origin of the charge current of a spin excitation: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At presence of the spin excitation, 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ach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is shifted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by an amount </a:t>
            </a:r>
            <a:r>
              <a:rPr lang="el-GR" sz="2400" b="1" i="1" dirty="0" smtClean="0">
                <a:solidFill>
                  <a:srgbClr val="000000"/>
                </a:solidFill>
                <a:cs typeface="Arial"/>
              </a:rPr>
              <a:t>δ</a:t>
            </a:r>
            <a:r>
              <a:rPr lang="en-US" sz="2400" b="1" i="1" dirty="0" err="1" smtClean="0">
                <a:solidFill>
                  <a:srgbClr val="000000"/>
                </a:solidFill>
                <a:cs typeface="Arial"/>
              </a:rPr>
              <a:t>k</a:t>
            </a:r>
            <a:r>
              <a:rPr lang="en-US" sz="2400" b="1" i="1" baseline="-25000" dirty="0" err="1" smtClean="0">
                <a:solidFill>
                  <a:srgbClr val="000000"/>
                </a:solidFill>
                <a:cs typeface="Arial"/>
              </a:rPr>
              <a:t>j</a:t>
            </a:r>
            <a:r>
              <a:rPr lang="en-US" sz="2400" b="1" i="1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which is constant in the</a:t>
            </a:r>
            <a:r>
              <a:rPr lang="en-US" sz="2400" dirty="0" smtClean="0">
                <a:solidFill>
                  <a:srgbClr val="000000"/>
                </a:solidFill>
                <a:cs typeface="Arial"/>
              </a:rPr>
              <a:t> limit  </a:t>
            </a:r>
            <a:r>
              <a:rPr lang="en-US" sz="2400" b="1" dirty="0" smtClean="0">
                <a:solidFill>
                  <a:srgbClr val="000000"/>
                </a:solidFill>
                <a:cs typeface="Arial"/>
              </a:rPr>
              <a:t>u</a:t>
            </a:r>
            <a:r>
              <a:rPr lang="en-US" sz="2400" dirty="0" smtClean="0">
                <a:solidFill>
                  <a:srgbClr val="000000"/>
                </a:solidFill>
                <a:cs typeface="Arial"/>
              </a:rPr>
              <a:t>&gt;&gt;1: </a:t>
            </a:r>
            <a:endParaRPr lang="en-US" sz="2400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321866" y="5850756"/>
            <a:ext cx="6773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Looks like the GS energy, </a:t>
            </a:r>
          </a:p>
          <a:p>
            <a:r>
              <a:rPr lang="en-US" sz="2400" dirty="0" smtClean="0"/>
              <a:t>actually its second derivative – the GS curvature</a:t>
            </a:r>
            <a:endParaRPr lang="en-US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0" y="6786860"/>
            <a:ext cx="75565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spinon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does not perturb the integer orbital numbers forming the GS. </a:t>
            </a:r>
            <a:b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But its appearance shifts the physical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momenta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cs typeface="Arial"/>
              </a:rPr>
              <a:t>k</a:t>
            </a:r>
            <a:r>
              <a:rPr lang="en-US" sz="2400" b="1" i="1" baseline="-25000" dirty="0" err="1" smtClean="0">
                <a:solidFill>
                  <a:srgbClr val="000000"/>
                </a:solidFill>
                <a:cs typeface="Arial"/>
              </a:rPr>
              <a:t>j</a:t>
            </a:r>
            <a:r>
              <a:rPr lang="en-US" sz="2400" b="1" i="1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thus giving rise to the orbital current.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The current is governed by the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spinon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momentum,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not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by its velocity which is </a:t>
            </a:r>
            <a:r>
              <a:rPr lang="en-US" sz="2400" b="1" dirty="0" smtClean="0"/>
              <a:t>v</a:t>
            </a:r>
            <a:r>
              <a:rPr lang="en-US" sz="2400" b="1" baseline="-25000" dirty="0" smtClean="0"/>
              <a:t>s</a:t>
            </a:r>
            <a:r>
              <a:rPr lang="en-US" sz="2400" b="1" dirty="0" smtClean="0"/>
              <a:t>~1/u</a:t>
            </a:r>
            <a:r>
              <a:rPr lang="en-US" sz="2400" dirty="0" smtClean="0"/>
              <a:t> at </a:t>
            </a:r>
            <a:r>
              <a:rPr lang="en-US" sz="2400" b="1" dirty="0" smtClean="0"/>
              <a:t>u&gt;&gt;1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2682404"/>
          <a:ext cx="7556499" cy="530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704"/>
                <a:gridCol w="3321578"/>
                <a:gridCol w="3490217"/>
              </a:tblGrid>
              <a:tr h="4550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spinon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Holon</a:t>
                      </a:r>
                      <a:endParaRPr lang="en-US" dirty="0"/>
                    </a:p>
                  </a:txBody>
                  <a:tcPr/>
                </a:tc>
              </a:tr>
              <a:tr h="2137202">
                <a:tc>
                  <a:txBody>
                    <a:bodyPr/>
                    <a:lstStyle/>
                    <a:p>
                      <a:r>
                        <a:rPr lang="en-US" dirty="0" smtClean="0"/>
                        <a:t>U&gt;&gt;t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400" b="1" i="1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j</a:t>
                      </a:r>
                      <a:r>
                        <a:rPr lang="en-US" sz="2400" b="1" i="1" baseline="-25000" dirty="0" err="1" smtClean="0">
                          <a:solidFill>
                            <a:srgbClr val="000000"/>
                          </a:solidFill>
                        </a:rPr>
                        <a:t>s</a:t>
                      </a: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≈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2</a:t>
                      </a: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p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sin</a:t>
                      </a: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(</a:t>
                      </a:r>
                      <a:r>
                        <a:rPr lang="el-GR" sz="24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πρ</a:t>
                      </a: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)</a:t>
                      </a:r>
                      <a:r>
                        <a:rPr lang="el-GR" sz="24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/</a:t>
                      </a:r>
                      <a:r>
                        <a:rPr lang="el-GR" sz="2400" b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(</a:t>
                      </a:r>
                      <a:r>
                        <a:rPr lang="el-GR" sz="24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πρ</a:t>
                      </a:r>
                      <a:r>
                        <a:rPr lang="el-GR" sz="2400" b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)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</a:p>
                    <a:p>
                      <a:r>
                        <a:rPr kumimoji="0" lang="en-US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  <a:sym typeface="Symbol"/>
                        </a:rPr>
                        <a:t></a:t>
                      </a:r>
                      <a:r>
                        <a:rPr kumimoji="0" lang="en-US" sz="2400" b="1" i="1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≈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kumimoji="0" lang="en-US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  <a:sym typeface="Symbol"/>
                        </a:rPr>
                        <a:t>v</a:t>
                      </a:r>
                      <a:r>
                        <a:rPr kumimoji="0" lang="en-US" sz="2400" b="1" i="1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p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 , </a:t>
                      </a:r>
                      <a:r>
                        <a:rPr kumimoji="0" lang="en-US" sz="24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  <a:sym typeface="Symbol"/>
                        </a:rPr>
                        <a:t>v</a:t>
                      </a:r>
                      <a:r>
                        <a:rPr kumimoji="0" lang="en-US" sz="2400" b="1" i="1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~1/u</a:t>
                      </a:r>
                    </a:p>
                    <a:p>
                      <a:endParaRPr kumimoji="0" lang="en-US" sz="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000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/>
                        </a:rPr>
                        <a:t>j</a:t>
                      </a:r>
                      <a:r>
                        <a:rPr lang="en-US" sz="2000" b="1" i="1" baseline="-250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</a:t>
                      </a:r>
                      <a:r>
                        <a:rPr lang="en-US" sz="20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is detached from the velocity – no 1/u smallness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err="1" smtClean="0">
                          <a:solidFill>
                            <a:srgbClr val="000000"/>
                          </a:solidFill>
                        </a:rPr>
                        <a:t>j</a:t>
                      </a:r>
                      <a:r>
                        <a:rPr lang="en-US" sz="2400" b="1" i="1" baseline="-25000" dirty="0" err="1" smtClean="0">
                          <a:solidFill>
                            <a:srgbClr val="000000"/>
                          </a:solidFill>
                        </a:rPr>
                        <a:t>h</a:t>
                      </a: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</a:rPr>
                        <a:t> =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sin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(</a:t>
                      </a:r>
                      <a:r>
                        <a:rPr kumimoji="0" lang="el-G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πρ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)-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2sin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q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    </a:t>
                      </a: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cs typeface="Arial"/>
                        </a:rPr>
                        <a:t>≈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cs typeface="Arial"/>
                        </a:rPr>
                        <a:t> 2</a:t>
                      </a: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cs typeface="Arial"/>
                        </a:rPr>
                        <a:t>p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cs typeface="Arial"/>
                        </a:rPr>
                        <a:t>cos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cs typeface="Arial"/>
                        </a:rPr>
                        <a:t>(</a:t>
                      </a:r>
                      <a:r>
                        <a:rPr lang="el-GR" sz="2400" b="1" i="1" dirty="0" smtClean="0">
                          <a:solidFill>
                            <a:srgbClr val="000000"/>
                          </a:solidFill>
                          <a:cs typeface="Arial"/>
                        </a:rPr>
                        <a:t>πρ</a:t>
                      </a:r>
                      <a:r>
                        <a:rPr lang="el-GR" sz="2400" b="1" dirty="0" smtClean="0">
                          <a:solidFill>
                            <a:srgbClr val="000000"/>
                          </a:solidFill>
                          <a:cs typeface="Arial"/>
                        </a:rPr>
                        <a:t>)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cs typeface="Arial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sym typeface="Symbol"/>
                        </a:rPr>
                        <a:t></a:t>
                      </a:r>
                      <a:r>
                        <a:rPr lang="en-US" sz="2400" b="1" i="1" baseline="-25000" dirty="0" smtClean="0">
                          <a:solidFill>
                            <a:srgbClr val="000000"/>
                          </a:solidFill>
                          <a:sym typeface="Symbol"/>
                        </a:rPr>
                        <a:t>h</a:t>
                      </a: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=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 2cos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q-2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cos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(</a:t>
                      </a:r>
                      <a:r>
                        <a:rPr kumimoji="0" lang="el-G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πρ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cs typeface="Arial"/>
                        </a:rPr>
                        <a:t>≈</a:t>
                      </a:r>
                      <a:r>
                        <a:rPr lang="en-US" sz="2400" b="1" i="0" baseline="0" dirty="0" smtClean="0">
                          <a:solidFill>
                            <a:srgbClr val="000000"/>
                          </a:solidFill>
                          <a:cs typeface="Arial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cs typeface="Arial"/>
                        </a:rPr>
                        <a:t>2</a:t>
                      </a: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cs typeface="Arial"/>
                        </a:rPr>
                        <a:t>p 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cs typeface="Arial"/>
                        </a:rPr>
                        <a:t>sin(</a:t>
                      </a:r>
                      <a:r>
                        <a:rPr lang="el-GR" sz="2400" b="1" i="1" dirty="0" smtClean="0">
                          <a:solidFill>
                            <a:srgbClr val="000000"/>
                          </a:solidFill>
                          <a:cs typeface="Arial"/>
                        </a:rPr>
                        <a:t>πρ</a:t>
                      </a:r>
                      <a:r>
                        <a:rPr lang="el-GR" sz="2400" b="1" dirty="0" smtClean="0">
                          <a:solidFill>
                            <a:srgbClr val="000000"/>
                          </a:solidFill>
                          <a:cs typeface="Arial"/>
                        </a:rPr>
                        <a:t>)</a:t>
                      </a:r>
                      <a:endParaRPr lang="en-US" sz="2400" b="1" dirty="0" smtClean="0">
                        <a:solidFill>
                          <a:srgbClr val="000000"/>
                        </a:solidFill>
                        <a:cs typeface="Arial"/>
                      </a:endParaRPr>
                    </a:p>
                  </a:txBody>
                  <a:tcPr/>
                </a:tc>
              </a:tr>
              <a:tr h="1375831">
                <a:tc>
                  <a:txBody>
                    <a:bodyPr/>
                    <a:lstStyle/>
                    <a:p>
                      <a:r>
                        <a:rPr lang="en-US" dirty="0" smtClean="0"/>
                        <a:t>U&lt;&lt;t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  <a:sym typeface="Symbol"/>
                        </a:rPr>
                        <a:t></a:t>
                      </a:r>
                      <a:r>
                        <a:rPr kumimoji="0" lang="en-US" sz="2400" b="1" i="1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 =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 2cos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q-2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cos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(</a:t>
                      </a:r>
                      <a:r>
                        <a:rPr kumimoji="0" lang="el-G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πρ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/2)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   ≈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2</a:t>
                      </a: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p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sin</a:t>
                      </a: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(</a:t>
                      </a:r>
                      <a:r>
                        <a:rPr lang="el-GR" sz="24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πρ</a:t>
                      </a: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/2)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endParaRPr lang="en-US" sz="800" b="1" i="1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2400" b="1" i="1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j</a:t>
                      </a:r>
                      <a:r>
                        <a:rPr lang="en-US" sz="2400" b="1" i="1" baseline="-250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</a:t>
                      </a: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=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sin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(</a:t>
                      </a:r>
                      <a:r>
                        <a:rPr kumimoji="0" lang="el-GR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πρ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/2)-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2sin</a:t>
                      </a:r>
                      <a:r>
                        <a:rPr kumimoji="0" lang="en-U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q</a:t>
                      </a:r>
                    </a:p>
                    <a:p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   ≈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2</a:t>
                      </a: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p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cos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(</a:t>
                      </a:r>
                      <a:r>
                        <a:rPr lang="el-GR" sz="24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πρ/</a:t>
                      </a:r>
                      <a:r>
                        <a:rPr lang="el-GR" sz="2400" b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2) </a:t>
                      </a:r>
                      <a:endParaRPr lang="en-US" sz="2400" b="1" dirty="0" smtClean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resembles  a single </a:t>
                      </a:r>
                      <a:r>
                        <a:rPr lang="en-US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electron</a:t>
                      </a:r>
                      <a:r>
                        <a:rPr lang="en-US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over</a:t>
                      </a:r>
                      <a:r>
                        <a:rPr lang="en-US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the whole spectrum</a:t>
                      </a:r>
                      <a:endParaRPr lang="en-US" sz="20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  <a:sym typeface="Symbol"/>
                        </a:rPr>
                        <a:t></a:t>
                      </a:r>
                      <a:r>
                        <a:rPr kumimoji="0" lang="en-US" sz="2200" b="1" i="1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h</a:t>
                      </a:r>
                      <a:r>
                        <a:rPr kumimoji="0" lang="en-US" sz="2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 ≈</a:t>
                      </a:r>
                      <a:r>
                        <a:rPr kumimoji="0" lang="en-US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 4cos(</a:t>
                      </a:r>
                      <a:r>
                        <a:rPr kumimoji="0" lang="en-US" sz="2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q/2)-4</a:t>
                      </a:r>
                      <a:r>
                        <a:rPr kumimoji="0" lang="en-US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cos</a:t>
                      </a:r>
                      <a:r>
                        <a:rPr kumimoji="0" lang="en-US" sz="2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(</a:t>
                      </a:r>
                      <a:r>
                        <a:rPr kumimoji="0" lang="el-GR" sz="2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πρ</a:t>
                      </a:r>
                      <a:r>
                        <a:rPr kumimoji="0" lang="en-US" sz="2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/2)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    ≈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2</a:t>
                      </a:r>
                      <a:r>
                        <a:rPr lang="en-US" sz="20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p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sin</a:t>
                      </a:r>
                      <a:r>
                        <a:rPr lang="en-US" sz="20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(</a:t>
                      </a:r>
                      <a:r>
                        <a:rPr lang="el-GR" sz="20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πρ</a:t>
                      </a:r>
                      <a:r>
                        <a:rPr lang="en-US" sz="20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/2)</a:t>
                      </a:r>
                      <a:endParaRPr kumimoji="0" lang="en-US" sz="22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endParaRPr kumimoji="0" lang="en-US" sz="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j</a:t>
                      </a:r>
                      <a:r>
                        <a:rPr lang="en-US" sz="2400" b="1" i="1" baseline="-250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h</a:t>
                      </a: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≈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2</a:t>
                      </a: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p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cos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(</a:t>
                      </a:r>
                      <a:r>
                        <a:rPr lang="el-GR" sz="2400" b="1" i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πρ/</a:t>
                      </a:r>
                      <a:r>
                        <a:rPr lang="el-GR" sz="2400" b="1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2) </a:t>
                      </a:r>
                      <a:endParaRPr lang="en-US" sz="2400" b="1" dirty="0" smtClean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endParaRPr lang="en-US" sz="800" b="1" dirty="0" smtClean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r>
                        <a:rPr lang="en-US" sz="20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at </a:t>
                      </a:r>
                      <a:r>
                        <a:rPr lang="en-US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p&lt;&lt;1 </a:t>
                      </a:r>
                      <a:r>
                        <a:rPr lang="en-US" sz="20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also</a:t>
                      </a:r>
                      <a:r>
                        <a:rPr lang="en-US" sz="20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0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resembles  </a:t>
                      </a:r>
                      <a:r>
                        <a:rPr lang="en-US" sz="20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/>
                      </a:r>
                      <a:br>
                        <a:rPr lang="en-US" sz="20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20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 </a:t>
                      </a:r>
                      <a:r>
                        <a:rPr lang="en-US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single electron</a:t>
                      </a:r>
                      <a:r>
                        <a:rPr lang="en-US" sz="200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en-US" sz="20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</a:t>
                      </a:r>
                      <a:r>
                        <a:rPr lang="en-US" sz="20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/>
                      </a:r>
                      <a:br>
                        <a:rPr lang="en-US" sz="20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2000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Actually </a:t>
                      </a:r>
                      <a:r>
                        <a:rPr lang="en-US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– a </a:t>
                      </a:r>
                      <a:r>
                        <a:rPr lang="en-US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pair</a:t>
                      </a:r>
                      <a:r>
                        <a:rPr lang="en-US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of </a:t>
                      </a:r>
                      <a:r>
                        <a:rPr lang="en-US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electrons at ½ of </a:t>
                      </a:r>
                      <a:r>
                        <a:rPr lang="en-US" sz="20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momenta</a:t>
                      </a:r>
                      <a:endParaRPr lang="en-US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65882" y="8227020"/>
            <a:ext cx="4527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Always </a:t>
            </a:r>
            <a:r>
              <a:rPr lang="en-US" sz="2400" b="1" i="1" dirty="0" err="1" smtClean="0"/>
              <a:t>j</a:t>
            </a:r>
            <a:r>
              <a:rPr lang="en-US" sz="2400" b="1" i="1" baseline="-25000" dirty="0" err="1" smtClean="0"/>
              <a:t>s</a:t>
            </a:r>
            <a:r>
              <a:rPr lang="en-US" sz="2400" b="1" i="1" dirty="0" smtClean="0"/>
              <a:t>=0</a:t>
            </a:r>
            <a:r>
              <a:rPr lang="en-US" sz="2400" dirty="0" smtClean="0"/>
              <a:t> @ </a:t>
            </a:r>
            <a:r>
              <a:rPr lang="el-GR" sz="2400" b="1" i="1" dirty="0" smtClean="0">
                <a:solidFill>
                  <a:srgbClr val="000000"/>
                </a:solidFill>
                <a:cs typeface="Arial"/>
              </a:rPr>
              <a:t>ρ</a:t>
            </a:r>
            <a:r>
              <a:rPr lang="en-US" sz="2400" b="1" i="1" dirty="0" smtClean="0">
                <a:solidFill>
                  <a:srgbClr val="000000"/>
                </a:solidFill>
                <a:cs typeface="Arial"/>
              </a:rPr>
              <a:t>=1 </a:t>
            </a:r>
            <a:r>
              <a:rPr lang="en-US" sz="2400" dirty="0" smtClean="0">
                <a:solidFill>
                  <a:srgbClr val="000000"/>
                </a:solidFill>
                <a:cs typeface="Arial"/>
              </a:rPr>
              <a:t>– half filling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162124"/>
            <a:ext cx="7556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Summary for spectra &amp; current of a </a:t>
            </a:r>
            <a:r>
              <a:rPr lang="en-US" sz="2400" dirty="0" err="1" smtClean="0"/>
              <a:t>spinon</a:t>
            </a:r>
            <a:r>
              <a:rPr lang="en-US" sz="2400" dirty="0" smtClean="0"/>
              <a:t> and </a:t>
            </a:r>
            <a:r>
              <a:rPr lang="en-US" sz="2400" dirty="0" err="1" smtClean="0"/>
              <a:t>holon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At small </a:t>
            </a:r>
            <a:r>
              <a:rPr lang="en-US" sz="2400" dirty="0" err="1" smtClean="0"/>
              <a:t>momenta</a:t>
            </a:r>
            <a:r>
              <a:rPr lang="en-US" sz="2400" dirty="0" smtClean="0"/>
              <a:t> </a:t>
            </a:r>
            <a:r>
              <a:rPr lang="en-US" sz="2400" b="1" dirty="0" smtClean="0"/>
              <a:t>p= q-</a:t>
            </a:r>
            <a:r>
              <a:rPr lang="en-US" sz="2400" b="1" dirty="0" err="1" smtClean="0"/>
              <a:t>k</a:t>
            </a:r>
            <a:r>
              <a:rPr lang="en-US" sz="2400" b="1" baseline="-25000" dirty="0" err="1" smtClean="0"/>
              <a:t>F</a:t>
            </a:r>
            <a:r>
              <a:rPr lang="en-US" sz="2400" dirty="0" smtClean="0"/>
              <a:t> or over the whole zone </a:t>
            </a:r>
            <a:r>
              <a:rPr lang="en-US" sz="2400" b="1" dirty="0" smtClean="0"/>
              <a:t>q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In limits of large (easy) and small (difficult – praise </a:t>
            </a:r>
            <a:r>
              <a:rPr lang="en-US" sz="2400" dirty="0" err="1" smtClean="0"/>
              <a:t>Seguei</a:t>
            </a:r>
            <a:r>
              <a:rPr lang="en-US" sz="2400" dirty="0" smtClean="0"/>
              <a:t> </a:t>
            </a:r>
            <a:r>
              <a:rPr lang="en-US" sz="2400" dirty="0" err="1" smtClean="0"/>
              <a:t>Matveenko</a:t>
            </a:r>
            <a:r>
              <a:rPr lang="en-US" sz="2400" dirty="0" smtClean="0"/>
              <a:t>) interactions.</a:t>
            </a:r>
            <a:endParaRPr lang="en-US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8947100"/>
            <a:ext cx="7556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Evolution of the effective Fermi  momentum of </a:t>
            </a:r>
            <a:r>
              <a:rPr lang="en-US" sz="2400" dirty="0" err="1" smtClean="0"/>
              <a:t>holons</a:t>
            </a:r>
            <a:r>
              <a:rPr lang="en-US" sz="2400" dirty="0" smtClean="0"/>
              <a:t> (not </a:t>
            </a:r>
            <a:r>
              <a:rPr lang="en-US" sz="2400" dirty="0" smtClean="0"/>
              <a:t>of </a:t>
            </a:r>
            <a:r>
              <a:rPr lang="en-US" sz="2400" dirty="0" err="1" smtClean="0"/>
              <a:t>spinons</a:t>
            </a:r>
            <a:r>
              <a:rPr lang="en-US" sz="2400" dirty="0" smtClean="0"/>
              <a:t>) from </a:t>
            </a:r>
            <a:r>
              <a:rPr lang="en-US" sz="2400" dirty="0" smtClean="0"/>
              <a:t>the bare </a:t>
            </a:r>
            <a:r>
              <a:rPr lang="en-US" sz="2400" b="1" dirty="0" smtClean="0"/>
              <a:t>k</a:t>
            </a:r>
            <a:r>
              <a:rPr lang="en-US" sz="2400" b="1" baseline="-25000" dirty="0" smtClean="0"/>
              <a:t>F</a:t>
            </a:r>
            <a:r>
              <a:rPr lang="en-US" sz="2400" b="1" baseline="30000" dirty="0" smtClean="0"/>
              <a:t>0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</a:t>
            </a:r>
            <a:r>
              <a:rPr lang="el-GR" sz="2400" b="1" i="1" dirty="0" smtClean="0">
                <a:solidFill>
                  <a:srgbClr val="000000"/>
                </a:solidFill>
                <a:cs typeface="Arial"/>
              </a:rPr>
              <a:t>πρ</a:t>
            </a:r>
            <a:r>
              <a:rPr lang="en-US" sz="2400" b="1" i="1" dirty="0" smtClean="0">
                <a:solidFill>
                  <a:srgbClr val="000000"/>
                </a:solidFill>
                <a:cs typeface="Arial"/>
              </a:rPr>
              <a:t>/2 </a:t>
            </a:r>
            <a:r>
              <a:rPr lang="en-US" sz="2400" b="1" i="1" dirty="0" smtClean="0">
                <a:solidFill>
                  <a:srgbClr val="000000"/>
                </a:solidFill>
                <a:cs typeface="Arial"/>
              </a:rPr>
              <a:t/>
            </a:r>
            <a:br>
              <a:rPr lang="en-US" sz="2400" b="1" i="1" dirty="0" smtClean="0">
                <a:solidFill>
                  <a:srgbClr val="000000"/>
                </a:solidFill>
                <a:cs typeface="Arial"/>
              </a:rPr>
            </a:br>
            <a:r>
              <a:rPr lang="en-US" sz="2400" dirty="0" smtClean="0">
                <a:solidFill>
                  <a:srgbClr val="000000"/>
                </a:solidFill>
                <a:cs typeface="Arial"/>
              </a:rPr>
              <a:t>to </a:t>
            </a:r>
            <a:r>
              <a:rPr lang="en-US" sz="2400" dirty="0" smtClean="0">
                <a:solidFill>
                  <a:srgbClr val="000000"/>
                </a:solidFill>
                <a:cs typeface="Arial"/>
              </a:rPr>
              <a:t>the doubled </a:t>
            </a:r>
            <a:r>
              <a:rPr lang="el-GR" sz="2400" b="1" i="1" dirty="0" smtClean="0">
                <a:solidFill>
                  <a:srgbClr val="000000"/>
                </a:solidFill>
                <a:cs typeface="Arial"/>
              </a:rPr>
              <a:t>πρ</a:t>
            </a:r>
            <a:r>
              <a:rPr lang="en-US" sz="2400" b="1" i="1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cs typeface="Arial"/>
              </a:rPr>
              <a:t>(spinless fermions)</a:t>
            </a:r>
            <a:endParaRPr lang="en-US" sz="24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5229</TotalTime>
  <Words>817</Words>
  <Application>Microsoft Office PowerPoint</Application>
  <PresentationFormat>Personnalisé</PresentationFormat>
  <Paragraphs>159</Paragraphs>
  <Slides>15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Symbol</vt:lpstr>
      <vt:lpstr>Times New Roman</vt:lpstr>
      <vt:lpstr>Calibri</vt:lpstr>
      <vt:lpstr>Thème Office</vt:lpstr>
      <vt:lpstr>Equation</vt:lpstr>
      <vt:lpstr>MathType 6.0 Equation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Brazovski</dc:creator>
  <cp:lastModifiedBy>Brazovskii</cp:lastModifiedBy>
  <cp:revision>172</cp:revision>
  <dcterms:created xsi:type="dcterms:W3CDTF">2013-08-16T17:14:00Z</dcterms:created>
  <dcterms:modified xsi:type="dcterms:W3CDTF">2019-09-23T08:49:26Z</dcterms:modified>
</cp:coreProperties>
</file>