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73" r:id="rId4"/>
    <p:sldId id="258" r:id="rId5"/>
    <p:sldId id="259" r:id="rId6"/>
    <p:sldId id="260" r:id="rId7"/>
    <p:sldId id="262" r:id="rId8"/>
    <p:sldId id="271" r:id="rId9"/>
    <p:sldId id="263" r:id="rId10"/>
    <p:sldId id="269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0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58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0A59-F665-4A01-949C-326D8EE9CAD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414B-6F83-4ABB-9DAF-D85F9722F69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75512-67D4-45C9-996E-0CB42204D918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4D58-57F7-4090-927D-AA484045F44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-27384"/>
            <a:ext cx="79208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fr-FR" sz="2400" dirty="0"/>
              <a:t>« In the </a:t>
            </a:r>
            <a:r>
              <a:rPr lang="fr-FR" sz="2400" dirty="0" err="1"/>
              <a:t>beginning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the Word, … </a:t>
            </a:r>
          </a:p>
          <a:p>
            <a:pPr algn="ctr"/>
            <a:r>
              <a:rPr lang="fr-FR" sz="2400" dirty="0"/>
              <a:t>and </a:t>
            </a:r>
            <a:r>
              <a:rPr lang="fr-FR" sz="2400" dirty="0" err="1"/>
              <a:t>without</a:t>
            </a:r>
            <a:r>
              <a:rPr lang="fr-FR" sz="2400" dirty="0"/>
              <a:t> </a:t>
            </a:r>
            <a:r>
              <a:rPr lang="fr-FR" sz="2400" dirty="0" err="1"/>
              <a:t>him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not </a:t>
            </a:r>
            <a:r>
              <a:rPr lang="fr-FR" sz="2400" dirty="0" err="1"/>
              <a:t>anything</a:t>
            </a:r>
            <a:r>
              <a:rPr lang="fr-FR" sz="2400" dirty="0"/>
              <a:t> made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made » </a:t>
            </a:r>
          </a:p>
        </p:txBody>
      </p:sp>
      <p:pic>
        <p:nvPicPr>
          <p:cNvPr id="6" name="Picture 8" descr="tmt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906645" cy="2995279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-612576" y="692696"/>
          <a:ext cx="5544616" cy="3917720"/>
        </p:xfrm>
        <a:graphic>
          <a:graphicData uri="http://schemas.openxmlformats.org/presentationml/2006/ole">
            <p:oleObj spid="_x0000_s2051" name="Acrobat Document" r:id="rId4" imgW="7578000" imgH="5355000" progId="Acrobat.Document.11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07504" y="4545702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			Excursion #4.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Glorious time of early 1980s, superconductivity in organic crystals, </a:t>
            </a:r>
            <a:br>
              <a:rPr lang="en-US" sz="2400" dirty="0" smtClean="0"/>
            </a:br>
            <a:r>
              <a:rPr lang="en-US" sz="2400" dirty="0" smtClean="0"/>
              <a:t>after a decade of a crazy and </a:t>
            </a:r>
            <a:r>
              <a:rPr lang="en-US" sz="2400" dirty="0" smtClean="0"/>
              <a:t>ambitious </a:t>
            </a:r>
            <a:r>
              <a:rPr lang="en-US" sz="2400" dirty="0" smtClean="0"/>
              <a:t>run over the world , the breakthrough here, at the LPS in </a:t>
            </a:r>
            <a:r>
              <a:rPr lang="en-US" sz="2400" dirty="0" err="1" smtClean="0"/>
              <a:t>Orsay</a:t>
            </a:r>
            <a:r>
              <a:rPr lang="en-US" sz="2400" dirty="0" smtClean="0"/>
              <a:t>, Denis Jerome and colleagues.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462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“</a:t>
            </a:r>
            <a:r>
              <a:rPr lang="en-US" sz="2400" dirty="0" smtClean="0">
                <a:solidFill>
                  <a:srgbClr val="7030A0"/>
                </a:solidFill>
              </a:rPr>
              <a:t>Imaginary correlation lengths” or virtual attractions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			from </a:t>
            </a:r>
            <a:r>
              <a:rPr lang="en-US" sz="2400" dirty="0" err="1" smtClean="0">
                <a:solidFill>
                  <a:srgbClr val="7030A0"/>
                </a:solidFill>
              </a:rPr>
              <a:t>inequivalence</a:t>
            </a:r>
            <a:r>
              <a:rPr lang="en-US" sz="2400" dirty="0" smtClean="0">
                <a:solidFill>
                  <a:srgbClr val="7030A0"/>
                </a:solidFill>
              </a:rPr>
              <a:t> of chains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Fortunate present from tiny structures of the Q-1D organic superconductors: alternating mean densities at neighboring </a:t>
            </a:r>
            <a:r>
              <a:rPr lang="en-US" sz="2400" dirty="0" smtClean="0"/>
              <a:t>chains (n)</a:t>
            </a:r>
            <a:endParaRPr lang="en-US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0" y="2780928"/>
            <a:ext cx="8855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 density waves under magnetic field H transverse </a:t>
            </a:r>
            <a:br>
              <a:rPr lang="en-US" sz="2400" dirty="0" smtClean="0"/>
            </a:br>
            <a:r>
              <a:rPr lang="en-US" sz="2400" dirty="0" smtClean="0"/>
              <a:t>to the inter-chain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/>
              <a:t> direction -</a:t>
            </a:r>
            <a:br>
              <a:rPr lang="en-US" sz="2400" dirty="0" smtClean="0"/>
            </a:br>
            <a:r>
              <a:rPr lang="en-US" sz="2400" dirty="0" smtClean="0"/>
              <a:t>progressive increments of Fermi wave numbers  </a:t>
            </a:r>
            <a:br>
              <a:rPr lang="en-US" sz="2400" dirty="0" smtClean="0"/>
            </a:br>
            <a:r>
              <a:rPr lang="en-US" sz="2400" dirty="0" smtClean="0"/>
              <a:t>among neighboring chains:</a:t>
            </a:r>
            <a:endParaRPr lang="en-US" sz="24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39750" y="1844675"/>
          <a:ext cx="6678613" cy="577850"/>
        </p:xfrm>
        <a:graphic>
          <a:graphicData uri="http://schemas.openxmlformats.org/presentationml/2006/ole">
            <p:oleObj spid="_x0000_s27651" name="Equation" r:id="rId3" imgW="2946240" imgH="253800" progId="Equation.DSMT4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380312" y="1916832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=SS, TS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331913" y="5473700"/>
            <a:ext cx="6552455" cy="519113"/>
            <a:chOff x="899865" y="5041652"/>
            <a:chExt cx="6552455" cy="519113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/>
          </p:nvGraphicFramePr>
          <p:xfrm>
            <a:off x="899865" y="5041652"/>
            <a:ext cx="3859212" cy="519113"/>
          </p:xfrm>
          <a:graphic>
            <a:graphicData uri="http://schemas.openxmlformats.org/presentationml/2006/ole">
              <p:oleObj spid="_x0000_s27650" name="Equation" r:id="rId4" imgW="1701720" imgH="228600" progId="Equation.DSMT4">
                <p:embed/>
              </p:oleObj>
            </a:graphicData>
          </a:graphic>
        </p:graphicFrame>
        <p:sp>
          <p:nvSpPr>
            <p:cNvPr id="14" name="ZoneTexte 13"/>
            <p:cNvSpPr txBox="1"/>
            <p:nvPr/>
          </p:nvSpPr>
          <p:spPr>
            <a:xfrm>
              <a:off x="5506338" y="5055567"/>
              <a:ext cx="1945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=CDW, SDW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966788" y="4543425"/>
          <a:ext cx="4445000" cy="541338"/>
        </p:xfrm>
        <a:graphic>
          <a:graphicData uri="http://schemas.openxmlformats.org/presentationml/2006/ole">
            <p:oleObj spid="_x0000_s27652" name="Equation" r:id="rId5" imgW="2082600" imgH="253800" progId="Equation.DSMT4">
              <p:embed/>
            </p:oleObj>
          </a:graphicData>
        </a:graphic>
      </p:graphicFrame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5652120" y="4581128"/>
          <a:ext cx="1755195" cy="432048"/>
        </p:xfrm>
        <a:graphic>
          <a:graphicData uri="http://schemas.openxmlformats.org/presentationml/2006/ole">
            <p:oleObj spid="_x0000_s27653" name="Equation" r:id="rId6" imgW="8254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485428"/>
            <a:ext cx="6563400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oscillating factors greatly improve convergence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4077072"/>
            <a:ext cx="7298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confinement within the tunneling pair is maintained,</a:t>
            </a:r>
          </a:p>
          <a:p>
            <a:r>
              <a:rPr lang="en-US" sz="2400" dirty="0" smtClean="0"/>
              <a:t>e</a:t>
            </a:r>
            <a:r>
              <a:rPr lang="en-US" sz="2400" dirty="0" smtClean="0"/>
              <a:t>ffective </a:t>
            </a:r>
            <a:r>
              <a:rPr lang="en-US" sz="2400" dirty="0" err="1" smtClean="0"/>
              <a:t>interchain</a:t>
            </a:r>
            <a:r>
              <a:rPr lang="en-US" sz="2400" dirty="0" smtClean="0"/>
              <a:t> coupling constant is worked out</a:t>
            </a:r>
            <a:endParaRPr lang="en-US" sz="24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616200" y="1166813"/>
          <a:ext cx="2011363" cy="706437"/>
        </p:xfrm>
        <a:graphic>
          <a:graphicData uri="http://schemas.openxmlformats.org/presentationml/2006/ole">
            <p:oleObj spid="_x0000_s26626" name="Equation" r:id="rId3" imgW="1193760" imgH="41904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979712" y="2060848"/>
          <a:ext cx="2362200" cy="388937"/>
        </p:xfrm>
        <a:graphic>
          <a:graphicData uri="http://schemas.openxmlformats.org/presentationml/2006/ole">
            <p:oleObj spid="_x0000_s26627" name="Equation" r:id="rId4" imgW="1231560" imgH="20304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2394754"/>
            <a:ext cx="6750496" cy="14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>
                <a:sym typeface="Symbol"/>
              </a:rPr>
              <a:t>being the sufficient condition </a:t>
            </a:r>
            <a:r>
              <a:rPr lang="en-US" sz="2400" dirty="0" smtClean="0"/>
              <a:t> rather than </a:t>
            </a:r>
            <a:r>
              <a:rPr lang="en-US" sz="2400" dirty="0" smtClean="0">
                <a:sym typeface="Symbol"/>
              </a:rPr>
              <a:t>&gt;1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ym typeface="Symbol"/>
              </a:rPr>
              <a:t>for super-strong interactions.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Symbol"/>
              </a:rPr>
              <a:t>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sz="2400" dirty="0" smtClean="0">
                <a:sym typeface="Symbol"/>
              </a:rPr>
              <a:t>0 </a:t>
            </a:r>
            <a:r>
              <a:rPr lang="en-US" sz="2400" dirty="0" smtClean="0">
                <a:sym typeface="Wingdings" pitchFamily="2" charset="2"/>
              </a:rPr>
              <a:t>at any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ym typeface="Symbol"/>
              </a:rPr>
              <a:t>1</a:t>
            </a:r>
            <a:r>
              <a:rPr lang="en-US" sz="2400" dirty="0" smtClean="0">
                <a:sym typeface="Symbol"/>
              </a:rPr>
              <a:t> – already for small </a:t>
            </a:r>
            <a:r>
              <a:rPr lang="en-US" sz="2400" dirty="0" smtClean="0">
                <a:sym typeface="Symbol"/>
              </a:rPr>
              <a:t>interactions.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9552" y="1988840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with</a:t>
            </a:r>
            <a:endParaRPr lang="en-US" sz="2400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573463" y="5013325"/>
          <a:ext cx="1936750" cy="1273175"/>
        </p:xfrm>
        <a:graphic>
          <a:graphicData uri="http://schemas.openxmlformats.org/presentationml/2006/ole">
            <p:oleObj spid="_x0000_s26628" name="Equation" r:id="rId5" imgW="634680" imgH="419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9" y="188640"/>
            <a:ext cx="8820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	Outcome: </a:t>
            </a:r>
            <a:br>
              <a:rPr lang="en-US" sz="2400" dirty="0" smtClean="0"/>
            </a:br>
            <a:r>
              <a:rPr lang="en-US" sz="2400" dirty="0" err="1" smtClean="0"/>
              <a:t>Interchain</a:t>
            </a:r>
            <a:r>
              <a:rPr lang="en-US" sz="2400" dirty="0" smtClean="0"/>
              <a:t> mismatches </a:t>
            </a:r>
            <a:r>
              <a:rPr lang="en-US" sz="2400" b="1" dirty="0" smtClean="0">
                <a:sym typeface="Symbol"/>
              </a:rPr>
              <a:t></a:t>
            </a:r>
            <a:r>
              <a:rPr lang="en-US" sz="2400" dirty="0" smtClean="0">
                <a:sym typeface="Symbol"/>
              </a:rPr>
              <a:t>,</a:t>
            </a:r>
            <a:r>
              <a:rPr lang="en-US" sz="2400" b="1" dirty="0" smtClean="0">
                <a:sym typeface="Symbol"/>
              </a:rPr>
              <a:t>q </a:t>
            </a:r>
            <a:r>
              <a:rPr lang="en-US" sz="2400" dirty="0" smtClean="0">
                <a:sym typeface="Symbol"/>
              </a:rPr>
              <a:t>of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 smtClean="0"/>
              <a:t>wave numbers work </a:t>
            </a:r>
            <a:r>
              <a:rPr lang="en-US" sz="2400" dirty="0" smtClean="0">
                <a:sym typeface="Symbol"/>
              </a:rPr>
              <a:t>as imaginary gaps, </a:t>
            </a:r>
            <a:br>
              <a:rPr lang="en-US" sz="2400" dirty="0" smtClean="0">
                <a:sym typeface="Symbol"/>
              </a:rPr>
            </a:br>
            <a:r>
              <a:rPr lang="en-US" sz="2400" b="1" dirty="0" smtClean="0">
                <a:sym typeface="Symbol"/>
              </a:rPr>
              <a:t>1/</a:t>
            </a:r>
            <a:r>
              <a:rPr lang="en-US" sz="2400" dirty="0" smtClean="0">
                <a:sym typeface="Symbol"/>
              </a:rPr>
              <a:t>,</a:t>
            </a:r>
            <a:r>
              <a:rPr lang="en-US" sz="2400" b="1" dirty="0" smtClean="0">
                <a:sym typeface="Symbol"/>
              </a:rPr>
              <a:t>1/q</a:t>
            </a:r>
            <a:r>
              <a:rPr lang="en-US" sz="2400" dirty="0" smtClean="0">
                <a:sym typeface="Symbol"/>
              </a:rPr>
              <a:t> work as imaginary correlation lengths of e-e or e-h pairs.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Symbol"/>
              </a:rPr>
              <a:t>Having found , after </a:t>
            </a:r>
            <a:r>
              <a:rPr lang="en-US" sz="2400" dirty="0" err="1" smtClean="0">
                <a:sym typeface="Symbol"/>
              </a:rPr>
              <a:t>tunnelings</a:t>
            </a:r>
            <a:r>
              <a:rPr lang="en-US" sz="2400" dirty="0" smtClean="0">
                <a:sym typeface="Symbol"/>
              </a:rPr>
              <a:t>, themselves both away from the Fermi points, the particles get confined, keep coherence, and transmit on-chain divergences of pair-wise correlation functions</a:t>
            </a:r>
            <a:r>
              <a:rPr lang="en-US" sz="2400" dirty="0" smtClean="0">
                <a:sym typeface="Symbol"/>
              </a:rPr>
              <a:t>.</a:t>
            </a:r>
            <a:endParaRPr lang="en-US" sz="2400" smtClean="0">
              <a:sym typeface="Symbol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Methodological hint for these observations: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A lesson from the diagram technique epoch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– always check for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cumbersome higher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order diagrams,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above the happily found seemingly significant ones.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An advice hardly realizable in earlier time of decoupling techniques and the later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RG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epoch.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Those days the </a:t>
            </a:r>
            <a:r>
              <a:rPr lang="en-US" sz="2400" dirty="0"/>
              <a:t>1D models were studies to understand the phase diagram of </a:t>
            </a:r>
            <a:r>
              <a:rPr lang="en-US" sz="2400" dirty="0" smtClean="0"/>
              <a:t>quasi-1D systems – </a:t>
            </a:r>
            <a:r>
              <a:rPr lang="en-US" sz="2400" i="1" dirty="0" smtClean="0">
                <a:solidFill>
                  <a:srgbClr val="7030A0"/>
                </a:solidFill>
              </a:rPr>
              <a:t>the source for today’s excursion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intrigue against common beliefs:  the 1D T=0 phase </a:t>
            </a:r>
            <a:r>
              <a:rPr lang="en-US" sz="2400" dirty="0"/>
              <a:t>diagram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based </a:t>
            </a:r>
            <a:r>
              <a:rPr lang="en-US" sz="2400" dirty="0"/>
              <a:t>upon diverging power-law susceptibilities,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does </a:t>
            </a:r>
            <a:r>
              <a:rPr lang="en-US" sz="2400" dirty="0"/>
              <a:t>not want at all to reproduce itself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when </a:t>
            </a:r>
            <a:r>
              <a:rPr lang="en-US" sz="2400" dirty="0"/>
              <a:t>electrons </a:t>
            </a:r>
            <a:r>
              <a:rPr lang="en-US" sz="2400" dirty="0" smtClean="0"/>
              <a:t>are allowed for the </a:t>
            </a:r>
            <a:r>
              <a:rPr lang="en-US" sz="2400" dirty="0" err="1" smtClean="0"/>
              <a:t>interchain</a:t>
            </a:r>
            <a:r>
              <a:rPr lang="en-US" sz="2400" dirty="0" smtClean="0"/>
              <a:t> hopping.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system falls to the Fermi-liquid regime unless the </a:t>
            </a:r>
            <a:r>
              <a:rPr lang="en-US" sz="2400" dirty="0" smtClean="0"/>
              <a:t>real or curious “imaginary” gaps </a:t>
            </a:r>
            <a:r>
              <a:rPr lang="en-US" sz="2400" dirty="0"/>
              <a:t>appear from external symmetry lowering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due </a:t>
            </a:r>
            <a:r>
              <a:rPr lang="en-US" sz="2400" dirty="0"/>
              <a:t>to the crystal field </a:t>
            </a:r>
            <a:r>
              <a:rPr lang="en-US" sz="2400" dirty="0" smtClean="0"/>
              <a:t>or </a:t>
            </a:r>
            <a:r>
              <a:rPr lang="en-US" sz="2400" dirty="0"/>
              <a:t>the magnetic field</a:t>
            </a:r>
            <a:r>
              <a:rPr lang="en-US" sz="24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894128"/>
            <a:ext cx="81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S. Brazovskii &amp; V. </a:t>
            </a:r>
            <a:r>
              <a:rPr lang="en-US" sz="2000" i="1" dirty="0" err="1" smtClean="0"/>
              <a:t>Yakovenko</a:t>
            </a:r>
            <a:r>
              <a:rPr lang="en-US" sz="2000" i="1" dirty="0" smtClean="0"/>
              <a:t>, </a:t>
            </a:r>
            <a:br>
              <a:rPr lang="en-US" sz="2000" i="1" dirty="0" smtClean="0"/>
            </a:br>
            <a:r>
              <a:rPr lang="en-US" sz="2000" i="1" dirty="0" smtClean="0"/>
              <a:t>"On the theory of phase transitions in organic superconductors“</a:t>
            </a:r>
            <a:br>
              <a:rPr lang="en-US" sz="2000" i="1" dirty="0" smtClean="0"/>
            </a:br>
            <a:r>
              <a:rPr lang="en-US" sz="2000" i="1" dirty="0" smtClean="0"/>
              <a:t>J. de Physique </a:t>
            </a:r>
            <a:r>
              <a:rPr lang="en-US" sz="2000" i="1" dirty="0" err="1" smtClean="0"/>
              <a:t>Lett</a:t>
            </a:r>
            <a:r>
              <a:rPr lang="en-US" sz="2000" i="1" dirty="0" smtClean="0"/>
              <a:t>. &amp; </a:t>
            </a:r>
            <a:r>
              <a:rPr lang="en-US" sz="2000" i="1" dirty="0" err="1" smtClean="0"/>
              <a:t>JETP</a:t>
            </a:r>
            <a:r>
              <a:rPr lang="en-US" sz="2000" i="1" dirty="0" smtClean="0"/>
              <a:t> (1985), </a:t>
            </a:r>
            <a:r>
              <a:rPr lang="en-US" sz="2000" i="1" dirty="0" err="1" smtClean="0"/>
              <a:t>JETP</a:t>
            </a:r>
            <a:r>
              <a:rPr lang="en-US" sz="2000" i="1" dirty="0" smtClean="0"/>
              <a:t> Letters (1986);</a:t>
            </a:r>
          </a:p>
          <a:p>
            <a:r>
              <a:rPr lang="en-US" sz="2000" i="1" dirty="0" smtClean="0"/>
              <a:t>V. </a:t>
            </a:r>
            <a:r>
              <a:rPr lang="en-US" sz="2000" i="1" dirty="0" err="1" smtClean="0"/>
              <a:t>Yakovenko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JETP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Lett</a:t>
            </a:r>
            <a:r>
              <a:rPr lang="en-US" sz="2000" i="1" dirty="0" smtClean="0"/>
              <a:t> (1992) and </a:t>
            </a:r>
            <a:r>
              <a:rPr lang="en-US" sz="2000" i="1" dirty="0" err="1" smtClean="0"/>
              <a:t>cond</a:t>
            </a:r>
            <a:r>
              <a:rPr lang="en-US" sz="2000" i="1" dirty="0" smtClean="0"/>
              <a:t>-mat (2000 – review and </a:t>
            </a:r>
            <a:r>
              <a:rPr lang="en-US" sz="2000" i="1" dirty="0" err="1" smtClean="0"/>
              <a:t>rfs</a:t>
            </a:r>
            <a:r>
              <a:rPr lang="en-US" sz="2000" i="1" dirty="0" smtClean="0"/>
              <a:t>.)  </a:t>
            </a:r>
            <a:br>
              <a:rPr lang="en-US" sz="2000" i="1" dirty="0" smtClean="0"/>
            </a:br>
            <a:r>
              <a:rPr lang="en-US" sz="2000" i="1" dirty="0" smtClean="0"/>
              <a:t>“Coherence of tunneling between one-dimensional </a:t>
            </a:r>
            <a:r>
              <a:rPr lang="en-US" sz="2000" i="1" dirty="0" err="1" smtClean="0"/>
              <a:t>Luttinger</a:t>
            </a:r>
            <a:r>
              <a:rPr lang="en-US" sz="2000" i="1" dirty="0" smtClean="0"/>
              <a:t> liquids”</a:t>
            </a:r>
            <a:endParaRPr lang="en-US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1"/>
            <a:ext cx="482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274" y="3284984"/>
            <a:ext cx="38731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95536" y="44624"/>
            <a:ext cx="868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types and order parameters of electronic symmetry breaking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3429000"/>
            <a:ext cx="401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susceptibilities: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0" y="40770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Phase diagram (PD) of a 3d system of weakly interacting chains is usually supposed to correspond to the conventional 1d PD being defined by divergences of corresponding susceptibilities at </a:t>
            </a:r>
            <a:r>
              <a:rPr lang="en-US" sz="2400" b="1" dirty="0" smtClean="0"/>
              <a:t>T→0</a:t>
            </a:r>
            <a:r>
              <a:rPr lang="en-US" sz="2400" dirty="0" smtClean="0"/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16" y="5301208"/>
            <a:ext cx="83529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6021288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Conditions </a:t>
            </a:r>
            <a:r>
              <a:rPr lang="en-US" sz="2000" b="1" dirty="0" smtClean="0">
                <a:sym typeface="Symbol"/>
              </a:rPr>
              <a:t></a:t>
            </a:r>
            <a:r>
              <a:rPr lang="en-US" sz="2000" b="1" baseline="-25000" dirty="0" err="1" smtClean="0">
                <a:sym typeface="Symbol"/>
              </a:rPr>
              <a:t>i</a:t>
            </a:r>
            <a:r>
              <a:rPr lang="en-US" sz="2000" b="1" dirty="0" smtClean="0">
                <a:sym typeface="Symbol"/>
              </a:rPr>
              <a:t>&gt;0 </a:t>
            </a:r>
            <a:r>
              <a:rPr lang="en-US" sz="2000" dirty="0" smtClean="0">
                <a:sym typeface="Symbol"/>
              </a:rPr>
              <a:t>with choosing the maximal one were giving rise to the PD in coordinates of many coupling constants of the 1D Hamiltonian which influence </a:t>
            </a:r>
            <a:r>
              <a:rPr lang="en-US" sz="2000" b="1" dirty="0" smtClean="0">
                <a:sym typeface="Symbol"/>
              </a:rPr>
              <a:t></a:t>
            </a:r>
            <a:r>
              <a:rPr lang="en-US" sz="2000" b="1" baseline="-25000" dirty="0" err="1" smtClean="0"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5633213" cy="4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6345" y="2852936"/>
            <a:ext cx="4904006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7504" y="170080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an inter-chain coupling </a:t>
            </a:r>
            <a:r>
              <a:rPr lang="en-US" sz="2400" b="1" dirty="0" smtClean="0">
                <a:sym typeface="Symbol"/>
              </a:rPr>
              <a:t></a:t>
            </a:r>
            <a:r>
              <a:rPr lang="en-US" sz="2400" b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the total susceptibility yields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32849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unattended problem: 3d couplings </a:t>
            </a:r>
            <a:r>
              <a:rPr lang="en-US" sz="2400" b="1" dirty="0" smtClean="0">
                <a:sym typeface="Symbol"/>
              </a:rPr>
              <a:t></a:t>
            </a:r>
            <a:r>
              <a:rPr lang="en-US" sz="2400" b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do not appear explicitly (except for </a:t>
            </a:r>
            <a:r>
              <a:rPr lang="en-US" sz="2400" dirty="0" err="1" smtClean="0"/>
              <a:t>i</a:t>
            </a:r>
            <a:r>
              <a:rPr lang="en-US" sz="2400" dirty="0" smtClean="0"/>
              <a:t> = CDW) due to the loss of electronic coherence </a:t>
            </a:r>
            <a:br>
              <a:rPr lang="en-US" sz="2400" dirty="0" smtClean="0"/>
            </a:br>
            <a:r>
              <a:rPr lang="en-US" sz="2400" dirty="0" smtClean="0"/>
              <a:t>in the course of an </a:t>
            </a:r>
            <a:r>
              <a:rPr lang="en-US" sz="2400" dirty="0" err="1" smtClean="0"/>
              <a:t>interchain</a:t>
            </a:r>
            <a:r>
              <a:rPr lang="en-US" sz="2400" dirty="0" smtClean="0"/>
              <a:t> tunneling.</a:t>
            </a:r>
            <a:r>
              <a:rPr lang="ru-RU" sz="2400" dirty="0" smtClean="0"/>
              <a:t> </a:t>
            </a:r>
            <a:r>
              <a:rPr lang="ru-RU" sz="2400" b="1" dirty="0" smtClean="0">
                <a:sym typeface="Symbol"/>
              </a:rPr>
              <a:t>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may or</a:t>
            </a:r>
            <a:r>
              <a:rPr lang="en-US" sz="2400" dirty="0" smtClean="0">
                <a:sym typeface="Symbol"/>
              </a:rPr>
              <a:t> rather cannot be generated from the </a:t>
            </a:r>
            <a:r>
              <a:rPr lang="en-US" sz="2400" dirty="0" err="1" smtClean="0">
                <a:sym typeface="Symbol"/>
              </a:rPr>
              <a:t>interchain</a:t>
            </a:r>
            <a:r>
              <a:rPr lang="en-US" sz="2400" dirty="0" smtClean="0">
                <a:sym typeface="Symbol"/>
              </a:rPr>
              <a:t> hopping Hamiltonian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62609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847" y="4941168"/>
            <a:ext cx="58674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0" y="-2738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Typical picture of true phase transitions in quasi 1D systems: </a:t>
            </a:r>
            <a:br>
              <a:rPr lang="en-US" sz="2400" dirty="0" smtClean="0"/>
            </a:br>
            <a:r>
              <a:rPr lang="en-US" sz="2400" dirty="0" smtClean="0"/>
              <a:t>on top of T=0 divergences in 1D - </a:t>
            </a:r>
            <a:r>
              <a:rPr lang="en-US" sz="2400" dirty="0" err="1" smtClean="0"/>
              <a:t>interchain</a:t>
            </a:r>
            <a:r>
              <a:rPr lang="en-US" sz="2400" dirty="0" smtClean="0"/>
              <a:t> coupling of order parameter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475656" y="2780928"/>
          <a:ext cx="1182447" cy="432048"/>
        </p:xfrm>
        <a:graphic>
          <a:graphicData uri="http://schemas.openxmlformats.org/presentationml/2006/ole">
            <p:oleObj spid="_x0000_s16386" name="Equation" r:id="rId7" imgW="660240" imgH="241200" progId="Equation.DSMT4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164288" y="522920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z=</a:t>
            </a:r>
            <a:r>
              <a:rPr lang="en-US" sz="2000" dirty="0" err="1" smtClean="0"/>
              <a:t>x+it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89991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Conventional systems: </a:t>
            </a:r>
            <a:r>
              <a:rPr lang="en-US" sz="2200" b="1" dirty="0" smtClean="0">
                <a:sym typeface="Symbol"/>
              </a:rPr>
              <a:t>t</a:t>
            </a:r>
            <a:r>
              <a:rPr lang="en-US" sz="2200" b="1" baseline="30000" dirty="0" smtClean="0">
                <a:sym typeface="Symbol"/>
              </a:rPr>
              <a:t>2</a:t>
            </a:r>
            <a:r>
              <a:rPr lang="en-US" sz="2200" b="1" dirty="0" smtClean="0">
                <a:sym typeface="Symbol"/>
              </a:rPr>
              <a:t>/ </a:t>
            </a:r>
            <a:r>
              <a:rPr lang="en-US" sz="2200" dirty="0" smtClean="0">
                <a:sym typeface="Symbol"/>
              </a:rPr>
              <a:t>for SC or CDW, </a:t>
            </a:r>
            <a:r>
              <a:rPr lang="en-US" sz="2200" b="1" dirty="0" smtClean="0">
                <a:sym typeface="Symbol"/>
              </a:rPr>
              <a:t>t</a:t>
            </a:r>
            <a:r>
              <a:rPr lang="en-US" sz="2200" b="1" baseline="30000" dirty="0" smtClean="0">
                <a:sym typeface="Symbol"/>
              </a:rPr>
              <a:t>2</a:t>
            </a:r>
            <a:r>
              <a:rPr lang="en-US" sz="2200" b="1" dirty="0" smtClean="0">
                <a:sym typeface="Symbol"/>
              </a:rPr>
              <a:t>/U</a:t>
            </a:r>
            <a:r>
              <a:rPr lang="en-US" sz="2200" dirty="0" smtClean="0">
                <a:sym typeface="Symbol"/>
              </a:rPr>
              <a:t> for </a:t>
            </a:r>
            <a:r>
              <a:rPr lang="en-US" sz="2200" dirty="0" err="1" smtClean="0">
                <a:sym typeface="Symbol"/>
              </a:rPr>
              <a:t>AFM,SDW</a:t>
            </a:r>
            <a:r>
              <a:rPr lang="en-US" sz="2200" dirty="0" smtClean="0">
                <a:sym typeface="Symbol"/>
              </a:rPr>
              <a:t> - gaps </a:t>
            </a:r>
            <a:br>
              <a:rPr lang="en-US" sz="2200" dirty="0" smtClean="0">
                <a:sym typeface="Symbol"/>
              </a:rPr>
            </a:br>
            <a:r>
              <a:rPr lang="en-US" sz="2200" b="1" dirty="0" smtClean="0">
                <a:sym typeface="Symbol"/>
              </a:rPr>
              <a:t></a:t>
            </a:r>
            <a:r>
              <a:rPr lang="en-US" sz="2200" dirty="0" smtClean="0">
                <a:sym typeface="Symbol"/>
              </a:rPr>
              <a:t> or </a:t>
            </a:r>
            <a:r>
              <a:rPr lang="en-US" sz="2200" b="1" dirty="0" smtClean="0">
                <a:sym typeface="Symbol"/>
              </a:rPr>
              <a:t>U</a:t>
            </a:r>
            <a:r>
              <a:rPr lang="en-US" sz="2200" dirty="0" smtClean="0">
                <a:sym typeface="Symbol"/>
              </a:rPr>
              <a:t> are required to generate either Josephson or spin-exchange couplings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5008" y="407707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Expressions for  </a:t>
            </a:r>
            <a:r>
              <a:rPr lang="en-US" sz="2400" b="1" i="1" dirty="0" smtClean="0">
                <a:sym typeface="Symbol"/>
              </a:rPr>
              <a:t></a:t>
            </a:r>
            <a:r>
              <a:rPr lang="en-US" sz="2400" b="1" i="1" baseline="-25000" dirty="0" smtClean="0">
                <a:sym typeface="Symbol"/>
              </a:rPr>
              <a:t>1d  </a:t>
            </a:r>
            <a:r>
              <a:rPr lang="en-US" sz="2400" dirty="0" smtClean="0"/>
              <a:t>follow from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/>
              <a:t> </a:t>
            </a:r>
            <a:r>
              <a:rPr lang="en-US" sz="2400" dirty="0" smtClean="0"/>
              <a:t>if we bind the ends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/>
              <a:t> by pairs, </a:t>
            </a:r>
            <a:br>
              <a:rPr lang="en-US" sz="2400" dirty="0" smtClean="0"/>
            </a:br>
            <a:r>
              <a:rPr lang="en-US" sz="2400" dirty="0" smtClean="0"/>
              <a:t>e.g.  for SC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=z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/>
              <a:t>,  and integrate over them.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It was just the artificial confining of the ends </a:t>
            </a:r>
            <a:br>
              <a:rPr lang="en-US" sz="2400" dirty="0" smtClean="0"/>
            </a:br>
            <a:r>
              <a:rPr lang="en-US" sz="2400" dirty="0" smtClean="0"/>
              <a:t>that usually brought the optimistic result of reproducibility of </a:t>
            </a:r>
            <a:r>
              <a:rPr lang="en-US" sz="2400" b="1" i="1" dirty="0" smtClean="0">
                <a:sym typeface="Symbol"/>
              </a:rPr>
              <a:t></a:t>
            </a:r>
            <a:r>
              <a:rPr lang="en-US" sz="2400" b="1" i="1" baseline="-25000" dirty="0" smtClean="0">
                <a:sym typeface="Symbol"/>
              </a:rPr>
              <a:t>1d</a:t>
            </a:r>
            <a:r>
              <a:rPr lang="en-US" sz="2400" i="1" dirty="0" smtClean="0"/>
              <a:t> </a:t>
            </a:r>
            <a:r>
              <a:rPr lang="en-US" sz="2400" dirty="0" smtClean="0"/>
              <a:t>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497" y="3517558"/>
            <a:ext cx="9108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No interactions: </a:t>
            </a:r>
            <a:r>
              <a:rPr lang="en-US" sz="2100" b="1" i="1" dirty="0" smtClean="0">
                <a:sym typeface="Symbol"/>
              </a:rPr>
              <a:t></a:t>
            </a:r>
            <a:r>
              <a:rPr lang="en-US" sz="2100" b="1" i="1" baseline="-25000" dirty="0" smtClean="0">
                <a:sym typeface="Symbol"/>
              </a:rPr>
              <a:t>F</a:t>
            </a:r>
            <a:r>
              <a:rPr lang="en-US" sz="2100" b="1" i="1" dirty="0" smtClean="0"/>
              <a:t> =1 </a:t>
            </a:r>
            <a:r>
              <a:rPr lang="en-US" sz="2100" b="1" i="1" dirty="0" smtClean="0">
                <a:sym typeface="Symbol"/>
              </a:rPr>
              <a:t>=0</a:t>
            </a:r>
            <a:r>
              <a:rPr lang="en-US" sz="2100" dirty="0" smtClean="0">
                <a:sym typeface="Symbol"/>
              </a:rPr>
              <a:t>,</a:t>
            </a:r>
            <a:r>
              <a:rPr lang="en-US" sz="2100" dirty="0" smtClean="0"/>
              <a:t> Attraction: </a:t>
            </a:r>
            <a:r>
              <a:rPr lang="en-US" sz="2100" b="1" dirty="0" smtClean="0">
                <a:sym typeface="Symbol"/>
              </a:rPr>
              <a:t>&gt;1, </a:t>
            </a:r>
            <a:r>
              <a:rPr lang="en-US" sz="2100" dirty="0" smtClean="0"/>
              <a:t>Repulsion: </a:t>
            </a:r>
            <a:r>
              <a:rPr lang="en-US" sz="2100" b="1" dirty="0" smtClean="0">
                <a:sym typeface="Symbol"/>
              </a:rPr>
              <a:t></a:t>
            </a:r>
            <a:r>
              <a:rPr lang="en-US" sz="2100" b="1" dirty="0" smtClean="0"/>
              <a:t>&lt;1</a:t>
            </a:r>
            <a:r>
              <a:rPr lang="en-US" sz="2100" dirty="0" smtClean="0"/>
              <a:t>, Mott instability: </a:t>
            </a:r>
            <a:r>
              <a:rPr lang="en-US" sz="2100" b="1" dirty="0" smtClean="0">
                <a:sym typeface="Symbol"/>
              </a:rPr>
              <a:t>&lt;1/2</a:t>
            </a:r>
            <a:endParaRPr lang="en-US" sz="2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403648" y="-27384"/>
            <a:ext cx="476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Gapless </a:t>
            </a:r>
            <a:r>
              <a:rPr lang="en-US" sz="2400" dirty="0" err="1" smtClean="0"/>
              <a:t>Tomonaga-Luttinger</a:t>
            </a:r>
            <a:r>
              <a:rPr lang="en-US" sz="2400" dirty="0" smtClean="0"/>
              <a:t> regime</a:t>
            </a:r>
            <a:endParaRPr lang="en-US" sz="24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1907704" y="2093094"/>
          <a:ext cx="5363716" cy="831850"/>
        </p:xfrm>
        <a:graphic>
          <a:graphicData uri="http://schemas.openxmlformats.org/presentationml/2006/ole">
            <p:oleObj spid="_x0000_s19458" name="Equation" r:id="rId3" imgW="3187440" imgH="507960" progId="Equation.DSMT4">
              <p:embed/>
            </p:oleObj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51246" y="3061270"/>
          <a:ext cx="8985250" cy="439738"/>
        </p:xfrm>
        <a:graphic>
          <a:graphicData uri="http://schemas.openxmlformats.org/presentationml/2006/ole">
            <p:oleObj spid="_x0000_s19459" name="Equation" r:id="rId4" imgW="5651280" imgH="241200" progId="Equation.DSMT4">
              <p:embed/>
            </p:oleObj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6770596" y="4725144"/>
            <a:ext cx="1934714" cy="720080"/>
            <a:chOff x="6770596" y="4725144"/>
            <a:chExt cx="1934714" cy="720080"/>
          </a:xfrm>
        </p:grpSpPr>
        <p:grpSp>
          <p:nvGrpSpPr>
            <p:cNvPr id="15" name="Groupe 14"/>
            <p:cNvGrpSpPr/>
            <p:nvPr/>
          </p:nvGrpSpPr>
          <p:grpSpPr>
            <a:xfrm>
              <a:off x="7322996" y="4725144"/>
              <a:ext cx="1382314" cy="720080"/>
              <a:chOff x="6516216" y="4853930"/>
              <a:chExt cx="1382314" cy="720080"/>
            </a:xfrm>
          </p:grpSpPr>
          <p:pic>
            <p:nvPicPr>
              <p:cNvPr id="1946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6216" y="4869160"/>
                <a:ext cx="857250" cy="704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7308304" y="4853930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</a:t>
                </a:r>
                <a:r>
                  <a:rPr lang="en-US" sz="3200" dirty="0" smtClean="0">
                    <a:sym typeface="Symbol"/>
                  </a:rPr>
                  <a:t></a:t>
                </a:r>
                <a:endParaRPr lang="en-US" sz="2800" dirty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6770596" y="4725144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ym typeface="Symbol"/>
                </a:rPr>
                <a:t></a:t>
              </a:r>
              <a:r>
                <a:rPr lang="en-US" sz="2800" b="1" dirty="0" smtClean="0">
                  <a:sym typeface="Symbol"/>
                </a:rPr>
                <a:t>d</a:t>
              </a:r>
              <a:r>
                <a:rPr lang="en-US" sz="2800" b="1" baseline="30000" dirty="0" smtClean="0">
                  <a:sym typeface="Symbol"/>
                </a:rPr>
                <a:t>2</a:t>
              </a:r>
              <a:r>
                <a:rPr lang="en-US" sz="2800" b="1" dirty="0" smtClean="0">
                  <a:sym typeface="Symbol"/>
                </a:rPr>
                <a:t>z</a:t>
              </a:r>
              <a:endParaRPr lang="en-US" sz="2800" b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763688" y="620688"/>
            <a:ext cx="5272576" cy="504056"/>
            <a:chOff x="1763688" y="620688"/>
            <a:chExt cx="5272576" cy="504056"/>
          </a:xfrm>
        </p:grpSpPr>
        <p:graphicFrame>
          <p:nvGraphicFramePr>
            <p:cNvPr id="16" name="Objet 15"/>
            <p:cNvGraphicFramePr>
              <a:graphicFrameLocks noChangeAspect="1"/>
            </p:cNvGraphicFramePr>
            <p:nvPr/>
          </p:nvGraphicFramePr>
          <p:xfrm>
            <a:off x="1763688" y="620688"/>
            <a:ext cx="2870928" cy="504056"/>
          </p:xfrm>
          <a:graphic>
            <a:graphicData uri="http://schemas.openxmlformats.org/presentationml/2006/ole">
              <p:oleObj spid="_x0000_s19460" name="Equation" r:id="rId6" imgW="1663560" imgH="291960" progId="Equation.DSMT4">
                <p:embed/>
              </p:oleObj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4499992" y="620688"/>
              <a:ext cx="2536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 , z=</a:t>
              </a:r>
              <a:r>
                <a:rPr lang="en-US" sz="2400" i="1" dirty="0" err="1" smtClean="0">
                  <a:latin typeface="Times New Roman" pitchFamily="18" charset="0"/>
                  <a:cs typeface="Times New Roman" pitchFamily="18" charset="0"/>
                </a:rPr>
                <a:t>x+it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400" dirty="0" smtClean="0"/>
                <a:t>  </a:t>
              </a:r>
              <a:r>
                <a:rPr lang="en-US" sz="2400" dirty="0" smtClean="0">
                  <a:sym typeface="Symbol"/>
                </a:rPr>
                <a:t>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F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=2-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F</a:t>
              </a:r>
              <a:endParaRPr lang="en-US" sz="2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1" name="Objet 20"/>
          <p:cNvGraphicFramePr>
            <a:graphicFrameLocks noChangeAspect="1"/>
          </p:cNvGraphicFramePr>
          <p:nvPr/>
        </p:nvGraphicFramePr>
        <p:xfrm>
          <a:off x="572047" y="1412776"/>
          <a:ext cx="8032401" cy="537121"/>
        </p:xfrm>
        <a:graphic>
          <a:graphicData uri="http://schemas.openxmlformats.org/presentationml/2006/ole">
            <p:oleObj spid="_x0000_s19461" name="Equation" r:id="rId7" imgW="4178160" imgH="279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Series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=t</a:t>
            </a:r>
            <a:r>
              <a:rPr lang="en-US" sz="2400" dirty="0" smtClean="0"/>
              <a:t> </a:t>
            </a:r>
            <a:r>
              <a:rPr lang="en-US" sz="2400" dirty="0" smtClean="0"/>
              <a:t>for any </a:t>
            </a:r>
            <a:r>
              <a:rPr lang="en-US" sz="2400" b="1" dirty="0" smtClean="0">
                <a:sym typeface="Symbol"/>
              </a:rPr>
              <a:t></a:t>
            </a:r>
            <a:r>
              <a:rPr lang="en-US" sz="2400" dirty="0" smtClean="0">
                <a:sym typeface="Symbol"/>
              </a:rPr>
              <a:t>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422" y="134144"/>
            <a:ext cx="3829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1032" y="339938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f= f(u, v) </a:t>
            </a:r>
            <a:r>
              <a:rPr lang="en-US" sz="2400" dirty="0" smtClean="0"/>
              <a:t>depends on the symmetry lowering, otherwise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f = const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467" y="2202954"/>
            <a:ext cx="3674910" cy="50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36" y="2298452"/>
            <a:ext cx="3283744" cy="4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59632" y="2852936"/>
          <a:ext cx="6884948" cy="504056"/>
        </p:xfrm>
        <a:graphic>
          <a:graphicData uri="http://schemas.openxmlformats.org/presentationml/2006/ole">
            <p:oleObj spid="_x0000_s21506" name="Equation" r:id="rId6" imgW="3429000" imgH="228600" progId="Equation.DSMT4">
              <p:embed/>
            </p:oleObj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179512" y="1124744"/>
            <a:ext cx="8967936" cy="1066800"/>
            <a:chOff x="467544" y="1988840"/>
            <a:chExt cx="8679904" cy="10668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988840"/>
              <a:ext cx="26574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3848" y="1988840"/>
              <a:ext cx="594360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35496" y="4038163"/>
            <a:ext cx="8701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</a:t>
            </a:r>
            <a:r>
              <a:rPr lang="en-US" sz="2400" dirty="0" smtClean="0">
                <a:solidFill>
                  <a:srgbClr val="7030A0"/>
                </a:solidFill>
              </a:rPr>
              <a:t>egime 1: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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w=u-v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, is convergent, two particles tunnel together,</a:t>
            </a:r>
          </a:p>
          <a:p>
            <a:r>
              <a:rPr lang="en-US" sz="2400" dirty="0" smtClean="0">
                <a:solidFill>
                  <a:srgbClr val="7030A0"/>
                </a:solidFill>
                <a:sym typeface="Symbol"/>
              </a:rPr>
              <a:t>series of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</a:t>
            </a:r>
            <a:r>
              <a:rPr lang="en-US" sz="2400" b="1" i="1" baseline="30000" dirty="0" smtClean="0">
                <a:solidFill>
                  <a:srgbClr val="7030A0"/>
                </a:solidFill>
                <a:sym typeface="Symbol"/>
              </a:rPr>
              <a:t>i</a:t>
            </a:r>
            <a:r>
              <a:rPr lang="en-US" sz="2400" b="1" i="1" baseline="-25000" dirty="0" smtClean="0">
                <a:solidFill>
                  <a:srgbClr val="7030A0"/>
                </a:solidFill>
                <a:sym typeface="Symbol"/>
              </a:rPr>
              <a:t>1d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is reproduced accumulating to divergent </a:t>
            </a:r>
            <a:r>
              <a:rPr lang="en-US" sz="2400" b="1" i="1" dirty="0" smtClean="0">
                <a:solidFill>
                  <a:srgbClr val="7030A0"/>
                </a:solidFill>
                <a:sym typeface="Symbol"/>
              </a:rPr>
              <a:t></a:t>
            </a:r>
            <a:r>
              <a:rPr lang="en-US" sz="2400" b="1" i="1" baseline="30000" dirty="0" smtClean="0">
                <a:solidFill>
                  <a:srgbClr val="7030A0"/>
                </a:solidFill>
                <a:sym typeface="Symbol"/>
              </a:rPr>
              <a:t>i</a:t>
            </a:r>
            <a:r>
              <a:rPr lang="en-US" sz="2400" b="1" i="1" baseline="-25000" dirty="0" smtClean="0">
                <a:solidFill>
                  <a:srgbClr val="7030A0"/>
                </a:solidFill>
                <a:sym typeface="Symbol"/>
              </a:rPr>
              <a:t>3d </a:t>
            </a:r>
            <a:r>
              <a:rPr lang="en-US" sz="2400" b="1" dirty="0" smtClean="0">
                <a:solidFill>
                  <a:srgbClr val="7030A0"/>
                </a:solidFill>
                <a:sym typeface="Symbol"/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5027692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Regime 2: 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ivergence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towards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upper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limit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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1/T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; series of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</a:t>
            </a:r>
            <a:r>
              <a:rPr lang="en-US" sz="2400" b="1" i="1" baseline="30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1d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is not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reproduced: independently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on the channel (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), the series goes in powers with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non-specific index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</a:t>
            </a:r>
            <a:r>
              <a:rPr lang="en-US" sz="2400" b="1" i="1" baseline="-25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F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of 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one-particle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Green function,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apparently working out the quasi-1d band picture.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The integral over  </a:t>
            </a:r>
            <a:r>
              <a:rPr lang="en-US" sz="2400" b="1" dirty="0" smtClean="0"/>
              <a:t>(u - v)</a:t>
            </a:r>
            <a:r>
              <a:rPr lang="en-US" sz="2400" dirty="0" smtClean="0"/>
              <a:t>  converges at some length </a:t>
            </a:r>
            <a:r>
              <a:rPr lang="en-US" sz="2400" b="1" dirty="0" smtClean="0">
                <a:sym typeface="Symbol"/>
              </a:rPr>
              <a:t>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intermediate ends  </a:t>
            </a:r>
            <a:r>
              <a:rPr lang="en-US" sz="2400" b="1" dirty="0" smtClean="0"/>
              <a:t>u, v </a:t>
            </a:r>
            <a:r>
              <a:rPr lang="en-US" sz="2400" dirty="0" smtClean="0"/>
              <a:t> (</a:t>
            </a:r>
            <a:r>
              <a:rPr lang="en-US" sz="2400" dirty="0" err="1" smtClean="0"/>
              <a:t>tunnelling</a:t>
            </a:r>
            <a:r>
              <a:rPr lang="en-US" sz="2400" dirty="0" smtClean="0"/>
              <a:t> space-time points) become confined at the scale </a:t>
            </a:r>
            <a:r>
              <a:rPr lang="en-US" sz="2400" b="1" dirty="0" smtClean="0">
                <a:sym typeface="Symbol"/>
              </a:rPr>
              <a:t>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smtClean="0"/>
              <a:t>Then, the subseries of powers </a:t>
            </a:r>
            <a:r>
              <a:rPr lang="en-US" sz="2400" b="1" i="1" dirty="0" smtClean="0"/>
              <a:t>(</a:t>
            </a:r>
            <a:r>
              <a:rPr lang="en-US" sz="2400" b="1" i="1" dirty="0" smtClean="0">
                <a:sym typeface="Symbol"/>
              </a:rPr>
              <a:t>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dirty="0" err="1" smtClean="0">
                <a:sym typeface="Symbol"/>
              </a:rPr>
              <a:t>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dirty="0" smtClean="0"/>
              <a:t>)</a:t>
            </a:r>
            <a:r>
              <a:rPr lang="en-US" sz="2400" b="1" i="1" baseline="30000" dirty="0" smtClean="0"/>
              <a:t>n</a:t>
            </a:r>
            <a:r>
              <a:rPr lang="en-US" sz="2400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with the effective coupling constant </a:t>
            </a:r>
            <a:r>
              <a:rPr lang="en-US" sz="2400" b="1" i="1" dirty="0" smtClean="0">
                <a:sym typeface="Symbol"/>
              </a:rPr>
              <a:t>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baseline="-25000" dirty="0" smtClean="0">
                <a:sym typeface="Symbol"/>
              </a:rPr>
              <a:t> 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899592" y="3140968"/>
          <a:ext cx="2284923" cy="1351954"/>
        </p:xfrm>
        <a:graphic>
          <a:graphicData uri="http://schemas.openxmlformats.org/presentationml/2006/ole">
            <p:oleObj spid="_x0000_s25602" name="Equation" r:id="rId3" imgW="749160" imgH="444240" progId="Equation.DSMT4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038600" y="3213100"/>
          <a:ext cx="3832225" cy="1008063"/>
        </p:xfrm>
        <a:graphic>
          <a:graphicData uri="http://schemas.openxmlformats.org/presentationml/2006/ole">
            <p:oleObj spid="_x0000_s25603" name="Equation" r:id="rId4" imgW="1206360" imgH="317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a common TL case with no gaps and symmetry lowering effects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convergence requires for </a:t>
            </a:r>
            <a:r>
              <a:rPr lang="en-US" sz="2400" b="1" i="1" dirty="0" smtClean="0"/>
              <a:t>2</a:t>
            </a:r>
            <a:r>
              <a:rPr lang="en-US" sz="2400" b="1" i="1" dirty="0" smtClean="0">
                <a:sym typeface="Symbol"/>
              </a:rPr>
              <a:t></a:t>
            </a:r>
            <a:r>
              <a:rPr lang="en-US" sz="2400" b="1" i="1" baseline="-25000" dirty="0" smtClean="0">
                <a:sym typeface="Symbol"/>
              </a:rPr>
              <a:t>F</a:t>
            </a:r>
            <a:r>
              <a:rPr lang="en-US" sz="2400" b="1" i="1" dirty="0" smtClean="0">
                <a:sym typeface="Symbol"/>
              </a:rPr>
              <a:t>-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dirty="0" smtClean="0">
                <a:sym typeface="Symbol"/>
              </a:rPr>
              <a:t>&gt;2</a:t>
            </a:r>
            <a:r>
              <a:rPr lang="en-US" sz="2400" dirty="0" smtClean="0">
                <a:sym typeface="Symbol"/>
              </a:rPr>
              <a:t>. 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/>
              <a:t>Not excluded for extremely strong long range repulsions,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but </a:t>
            </a:r>
            <a:r>
              <a:rPr lang="en-US" sz="2400" dirty="0" smtClean="0"/>
              <a:t>still so far: for free fermions </a:t>
            </a:r>
            <a:r>
              <a:rPr lang="en-US" sz="2400" b="1" i="1" dirty="0" smtClean="0"/>
              <a:t>2</a:t>
            </a:r>
            <a:r>
              <a:rPr lang="en-US" sz="2400" b="1" i="1" dirty="0" smtClean="0">
                <a:sym typeface="Symbol"/>
              </a:rPr>
              <a:t></a:t>
            </a:r>
            <a:r>
              <a:rPr lang="en-US" sz="2400" b="1" i="1" baseline="-25000" dirty="0" smtClean="0">
                <a:sym typeface="Symbol"/>
              </a:rPr>
              <a:t>F</a:t>
            </a:r>
            <a:r>
              <a:rPr lang="en-US" sz="2400" b="1" i="1" dirty="0" smtClean="0">
                <a:sym typeface="Symbol"/>
              </a:rPr>
              <a:t>-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dirty="0" smtClean="0">
                <a:sym typeface="Symbol"/>
              </a:rPr>
              <a:t> =0 @ =1!</a:t>
            </a:r>
            <a:endParaRPr lang="en-US" sz="2400" i="1" dirty="0" smtClean="0"/>
          </a:p>
          <a:p>
            <a:r>
              <a:rPr lang="en-US" sz="2400" dirty="0" smtClean="0"/>
              <a:t>Even for </a:t>
            </a:r>
            <a:r>
              <a:rPr lang="en-US" sz="2400" b="1" dirty="0" smtClean="0"/>
              <a:t>U →</a:t>
            </a:r>
            <a:r>
              <a:rPr lang="en-US" sz="2400" b="1" dirty="0" smtClean="0">
                <a:sym typeface="Symbol"/>
              </a:rPr>
              <a:t> </a:t>
            </a:r>
            <a:r>
              <a:rPr lang="en-US" sz="2400" dirty="0" smtClean="0">
                <a:sym typeface="Symbol"/>
              </a:rPr>
              <a:t>Hubbard model: </a:t>
            </a:r>
            <a:r>
              <a:rPr lang="en-US" sz="2400" b="1" dirty="0" smtClean="0">
                <a:sym typeface="Symbol"/>
              </a:rPr>
              <a:t>=1/2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b="1" i="1" dirty="0" smtClean="0">
                <a:sym typeface="Symbol"/>
              </a:rPr>
              <a:t></a:t>
            </a:r>
            <a:r>
              <a:rPr lang="en-US" sz="2400" b="1" i="1" baseline="-25000" dirty="0" smtClean="0">
                <a:sym typeface="Symbol"/>
              </a:rPr>
              <a:t>F</a:t>
            </a:r>
            <a:r>
              <a:rPr lang="en-US" sz="2400" b="1" baseline="-250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=9/4 </a:t>
            </a:r>
            <a:r>
              <a:rPr lang="en-US" sz="2400" dirty="0" smtClean="0">
                <a:sym typeface="Symbol"/>
              </a:rPr>
              <a:t>,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b="1" i="1" dirty="0" smtClean="0"/>
              <a:t>2</a:t>
            </a:r>
            <a:r>
              <a:rPr lang="en-US" sz="2400" b="1" i="1" dirty="0" smtClean="0">
                <a:sym typeface="Symbol"/>
              </a:rPr>
              <a:t></a:t>
            </a:r>
            <a:r>
              <a:rPr lang="en-US" sz="2400" b="1" i="1" baseline="-25000" dirty="0" smtClean="0">
                <a:sym typeface="Symbol"/>
              </a:rPr>
              <a:t>F</a:t>
            </a:r>
            <a:r>
              <a:rPr lang="en-US" sz="2400" b="1" i="1" dirty="0" smtClean="0">
                <a:sym typeface="Symbol"/>
              </a:rPr>
              <a:t>-</a:t>
            </a:r>
            <a:r>
              <a:rPr lang="en-US" sz="2400" b="1" i="1" baseline="-25000" dirty="0" err="1" smtClean="0">
                <a:sym typeface="Symbol"/>
              </a:rPr>
              <a:t>i</a:t>
            </a:r>
            <a:r>
              <a:rPr lang="en-US" sz="2400" b="1" i="1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=</a:t>
            </a:r>
            <a:r>
              <a:rPr lang="en-US" sz="2400" b="1" dirty="0" smtClean="0">
                <a:sym typeface="Symbol"/>
              </a:rPr>
              <a:t>1/2&lt;2</a:t>
            </a:r>
            <a:endParaRPr lang="en-US" sz="2400" b="1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Here we need truly strong interaction, well beyond stability criteria, e.g. </a:t>
            </a:r>
            <a:r>
              <a:rPr lang="en-US" sz="2400" b="1" dirty="0" smtClean="0">
                <a:sym typeface="Symbol"/>
              </a:rPr>
              <a:t>&gt;1/2 </a:t>
            </a:r>
            <a:r>
              <a:rPr lang="en-US" sz="2400" dirty="0" smtClean="0">
                <a:sym typeface="Symbol"/>
              </a:rPr>
              <a:t>for repulsion:</a:t>
            </a:r>
            <a:endParaRPr lang="en-U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-18325"/>
            <a:ext cx="476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Brutal-force power law convergence </a:t>
            </a:r>
            <a:br>
              <a:rPr lang="en-US" sz="2400" dirty="0" smtClean="0"/>
            </a:br>
            <a:r>
              <a:rPr lang="en-US" sz="2400" dirty="0" smtClean="0"/>
              <a:t>of the sub-integral over </a:t>
            </a:r>
            <a:r>
              <a:rPr lang="en-US" sz="2400" b="1" dirty="0" smtClean="0"/>
              <a:t>w=u-v</a:t>
            </a:r>
            <a:endParaRPr lang="en-US" sz="2400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932040" y="188640"/>
          <a:ext cx="3586435" cy="1008112"/>
        </p:xfrm>
        <a:graphic>
          <a:graphicData uri="http://schemas.openxmlformats.org/presentationml/2006/ole">
            <p:oleObj spid="_x0000_s23554" name="Equation" r:id="rId3" imgW="1155600" imgH="419040" progId="Equation.DSMT4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4869160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consideration touches hot topics from all 1990’s of </a:t>
            </a:r>
            <a:br>
              <a:rPr lang="en-US" sz="2400" dirty="0" smtClean="0"/>
            </a:br>
            <a:r>
              <a:rPr lang="en-US" sz="2400" dirty="0" smtClean="0"/>
              <a:t>one- and two-particle inter-chain coherence of coupled TL chains</a:t>
            </a:r>
          </a:p>
          <a:p>
            <a:r>
              <a:rPr lang="en-US" sz="2400" i="1" dirty="0" err="1" smtClean="0"/>
              <a:t>Bourbonnais&amp;Caron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Clark,Strong&amp;Anderson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Fabrizio</a:t>
            </a:r>
            <a:r>
              <a:rPr lang="en-US" sz="2400" i="1" dirty="0" smtClean="0"/>
              <a:t> et al; </a:t>
            </a:r>
            <a:r>
              <a:rPr lang="en-US" sz="2400" i="1" dirty="0" err="1" smtClean="0"/>
              <a:t>Finkelstaein&amp;Larkin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Kusmartsev,Luther&amp;Nersesyan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Mila&amp;Poilblanc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H.Schultz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Tsvelik</a:t>
            </a:r>
            <a:r>
              <a:rPr lang="en-US" sz="2400" i="1" dirty="0" smtClean="0"/>
              <a:t>; </a:t>
            </a:r>
            <a:r>
              <a:rPr lang="en-US" sz="2400" i="1" dirty="0" err="1" smtClean="0"/>
              <a:t>Yakovenko</a:t>
            </a:r>
            <a:endParaRPr lang="en-US" sz="2400" i="1" dirty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0" y="3932858"/>
          <a:ext cx="9126538" cy="504254"/>
        </p:xfrm>
        <a:graphic>
          <a:graphicData uri="http://schemas.openxmlformats.org/presentationml/2006/ole">
            <p:oleObj spid="_x0000_s23555" name="Equation" r:id="rId4" imgW="4343400" imgH="253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Symmetry lowering to the Mott state - the gap </a:t>
            </a:r>
            <a:r>
              <a:rPr lang="el-GR" sz="2400" b="1" dirty="0" smtClean="0"/>
              <a:t>Δ</a:t>
            </a:r>
            <a:r>
              <a:rPr lang="en-US" sz="2400" dirty="0" smtClean="0"/>
              <a:t> in the charge channel. Or </a:t>
            </a:r>
            <a:r>
              <a:rPr lang="en-US" sz="2400" dirty="0" smtClean="0"/>
              <a:t>a </a:t>
            </a:r>
            <a:r>
              <a:rPr lang="en-US" sz="2400" dirty="0" err="1" smtClean="0"/>
              <a:t>singlet</a:t>
            </a:r>
            <a:r>
              <a:rPr lang="en-US" sz="2400" dirty="0" smtClean="0"/>
              <a:t> </a:t>
            </a:r>
            <a:r>
              <a:rPr lang="en-US" sz="2400" dirty="0" smtClean="0"/>
              <a:t>superconductivity or CDW - the gap </a:t>
            </a:r>
            <a:r>
              <a:rPr lang="el-GR" sz="2400" b="1" dirty="0" smtClean="0"/>
              <a:t>Δ</a:t>
            </a:r>
            <a:r>
              <a:rPr lang="en-US" sz="2400" dirty="0" smtClean="0"/>
              <a:t> in the spin channel.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convergence length </a:t>
            </a:r>
            <a:r>
              <a:rPr lang="en-US" sz="2400" b="1" dirty="0" smtClean="0">
                <a:sym typeface="Symbol"/>
              </a:rPr>
              <a:t>~1/</a:t>
            </a:r>
            <a:r>
              <a:rPr lang="el-GR" sz="2400" b="1" dirty="0" smtClean="0">
                <a:sym typeface="Symbol"/>
              </a:rPr>
              <a:t>Δ</a:t>
            </a:r>
            <a:r>
              <a:rPr lang="en-US" sz="2400" b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worked out</a:t>
            </a:r>
            <a:endParaRPr lang="en-US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55576" y="2204864"/>
          <a:ext cx="7309505" cy="1152128"/>
        </p:xfrm>
        <a:graphic>
          <a:graphicData uri="http://schemas.openxmlformats.org/presentationml/2006/ole">
            <p:oleObj spid="_x0000_s24578" name="Equation" r:id="rId3" imgW="2374560" imgH="482400" progId="Equation.DSMT4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3528" y="3933056"/>
            <a:ext cx="660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Particles tunneling is confined – </a:t>
            </a:r>
            <a:br>
              <a:rPr lang="en-US" sz="2400" dirty="0" smtClean="0"/>
            </a:br>
            <a:r>
              <a:rPr lang="en-US" sz="2400" dirty="0" smtClean="0"/>
              <a:t>generalization of Josephson or exchange </a:t>
            </a:r>
            <a:r>
              <a:rPr lang="en-US" sz="2400" dirty="0" err="1" smtClean="0"/>
              <a:t>coulplings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3001</TotalTime>
  <Words>547</Words>
  <Application>Microsoft Office PowerPoint</Application>
  <PresentationFormat>Affichage à l'écran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Thème Office</vt:lpstr>
      <vt:lpstr>Acrobat Document</vt:lpstr>
      <vt:lpstr>Equation</vt:lpstr>
      <vt:lpstr>MathType 6.0 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</dc:creator>
  <cp:lastModifiedBy>Brazovski</cp:lastModifiedBy>
  <cp:revision>73</cp:revision>
  <dcterms:created xsi:type="dcterms:W3CDTF">2019-09-03T20:21:08Z</dcterms:created>
  <dcterms:modified xsi:type="dcterms:W3CDTF">2019-09-22T20:53:09Z</dcterms:modified>
</cp:coreProperties>
</file>